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48" r:id="rId1"/>
  </p:sldMasterIdLst>
  <p:notesMasterIdLst>
    <p:notesMasterId r:id="rId79"/>
  </p:notesMasterIdLst>
  <p:sldIdLst>
    <p:sldId id="548" r:id="rId2"/>
    <p:sldId id="256" r:id="rId3"/>
    <p:sldId id="422" r:id="rId4"/>
    <p:sldId id="535" r:id="rId5"/>
    <p:sldId id="423" r:id="rId6"/>
    <p:sldId id="424" r:id="rId7"/>
    <p:sldId id="425" r:id="rId8"/>
    <p:sldId id="426" r:id="rId9"/>
    <p:sldId id="452" r:id="rId10"/>
    <p:sldId id="463" r:id="rId11"/>
    <p:sldId id="536" r:id="rId12"/>
    <p:sldId id="453" r:id="rId13"/>
    <p:sldId id="456" r:id="rId14"/>
    <p:sldId id="457" r:id="rId15"/>
    <p:sldId id="458" r:id="rId16"/>
    <p:sldId id="462" r:id="rId17"/>
    <p:sldId id="459" r:id="rId18"/>
    <p:sldId id="466" r:id="rId19"/>
    <p:sldId id="537" r:id="rId20"/>
    <p:sldId id="468" r:id="rId21"/>
    <p:sldId id="465" r:id="rId22"/>
    <p:sldId id="470" r:id="rId23"/>
    <p:sldId id="473" r:id="rId24"/>
    <p:sldId id="472" r:id="rId25"/>
    <p:sldId id="474" r:id="rId26"/>
    <p:sldId id="475" r:id="rId27"/>
    <p:sldId id="476" r:id="rId28"/>
    <p:sldId id="477" r:id="rId29"/>
    <p:sldId id="478" r:id="rId30"/>
    <p:sldId id="480" r:id="rId31"/>
    <p:sldId id="479" r:id="rId32"/>
    <p:sldId id="481" r:id="rId33"/>
    <p:sldId id="467" r:id="rId34"/>
    <p:sldId id="482" r:id="rId35"/>
    <p:sldId id="483" r:id="rId36"/>
    <p:sldId id="484" r:id="rId37"/>
    <p:sldId id="485" r:id="rId38"/>
    <p:sldId id="469" r:id="rId39"/>
    <p:sldId id="486" r:id="rId40"/>
    <p:sldId id="487" r:id="rId41"/>
    <p:sldId id="538" r:id="rId42"/>
    <p:sldId id="500" r:id="rId43"/>
    <p:sldId id="501" r:id="rId44"/>
    <p:sldId id="502" r:id="rId45"/>
    <p:sldId id="503" r:id="rId46"/>
    <p:sldId id="504" r:id="rId47"/>
    <p:sldId id="488" r:id="rId48"/>
    <p:sldId id="489" r:id="rId49"/>
    <p:sldId id="546" r:id="rId50"/>
    <p:sldId id="495" r:id="rId51"/>
    <p:sldId id="490" r:id="rId52"/>
    <p:sldId id="491" r:id="rId53"/>
    <p:sldId id="492" r:id="rId54"/>
    <p:sldId id="493" r:id="rId55"/>
    <p:sldId id="494" r:id="rId56"/>
    <p:sldId id="498" r:id="rId57"/>
    <p:sldId id="496" r:id="rId58"/>
    <p:sldId id="499" r:id="rId59"/>
    <p:sldId id="497" r:id="rId60"/>
    <p:sldId id="539" r:id="rId61"/>
    <p:sldId id="505" r:id="rId62"/>
    <p:sldId id="533" r:id="rId63"/>
    <p:sldId id="532" r:id="rId64"/>
    <p:sldId id="257" r:id="rId65"/>
    <p:sldId id="540" r:id="rId66"/>
    <p:sldId id="258" r:id="rId67"/>
    <p:sldId id="541" r:id="rId68"/>
    <p:sldId id="528" r:id="rId69"/>
    <p:sldId id="542" r:id="rId70"/>
    <p:sldId id="529" r:id="rId71"/>
    <p:sldId id="543" r:id="rId72"/>
    <p:sldId id="530" r:id="rId73"/>
    <p:sldId id="544" r:id="rId74"/>
    <p:sldId id="545" r:id="rId75"/>
    <p:sldId id="531" r:id="rId76"/>
    <p:sldId id="547" r:id="rId77"/>
    <p:sldId id="277" r:id="rId78"/>
  </p:sldIdLst>
  <p:sldSz cx="12192000" cy="6858000"/>
  <p:notesSz cx="6858000" cy="9144000"/>
  <p:embeddedFontLst>
    <p:embeddedFont>
      <p:font typeface="Calibri" panose="020F0502020204030204" pitchFamily="34" charset="0"/>
      <p:regular r:id="rId80"/>
      <p:bold r:id="rId81"/>
      <p:italic r:id="rId82"/>
      <p:boldItalic r:id="rId83"/>
    </p:embeddedFont>
    <p:embeddedFont>
      <p:font typeface="Calibri Light" panose="020F0302020204030204" pitchFamily="34" charset="0"/>
      <p:regular r:id="rId84"/>
      <p:italic r:id="rId85"/>
    </p:embeddedFont>
    <p:embeddedFont>
      <p:font typeface="KaiTi" panose="02010609060101010101" pitchFamily="49" charset="-122"/>
      <p:regular r:id="rId86"/>
    </p:embeddedFont>
    <p:embeddedFont>
      <p:font typeface="SimHei" panose="02010609060101010101" pitchFamily="49" charset="-122"/>
      <p:regular r:id="rId87"/>
    </p:embeddedFont>
    <p:embeddedFont>
      <p:font typeface="Wingdings 2" pitchFamily="2" charset="2"/>
      <p:regular r:id="rId88"/>
    </p:embeddedFont>
  </p:embeddedFontLst>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1459"/>
    <p:restoredTop sz="96253"/>
  </p:normalViewPr>
  <p:slideViewPr>
    <p:cSldViewPr snapToGrid="0" snapToObjects="1">
      <p:cViewPr varScale="1">
        <p:scale>
          <a:sx n="69" d="100"/>
          <a:sy n="69" d="100"/>
        </p:scale>
        <p:origin x="216" y="15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5.fntdata"/><Relationship Id="rId89"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viewProps" Target="viewProp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font" Target="fonts/font1.fntdata"/><Relationship Id="rId85"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4.fntdata"/><Relationship Id="rId88" Type="http://schemas.openxmlformats.org/officeDocument/2006/relationships/font" Target="fonts/font9.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2.fntdata"/><Relationship Id="rId86"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8.fntdata"/><Relationship Id="rId61" Type="http://schemas.openxmlformats.org/officeDocument/2006/relationships/slide" Target="slides/slide60.xml"/><Relationship Id="rId82" Type="http://schemas.openxmlformats.org/officeDocument/2006/relationships/font" Target="fonts/font3.fntdata"/><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D7121-F3D1-7F44-B365-80E67D71FC67}" type="datetimeFigureOut">
              <a:rPr kumimoji="1" lang="zh-CN" altLang="en-US" smtClean="0"/>
              <a:t>2025/10/22</a:t>
            </a:fld>
            <a:endParaRPr kumimoji="1"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BB1C4C-66EF-0F4C-B7A3-FECCA39F5AC9}" type="slidenum">
              <a:rPr kumimoji="1" lang="zh-CN" altLang="en-US" smtClean="0"/>
              <a:t>‹#›</a:t>
            </a:fld>
            <a:endParaRPr kumimoji="1" lang="zh-CN" altLang="en-US"/>
          </a:p>
        </p:txBody>
      </p:sp>
    </p:spTree>
    <p:extLst>
      <p:ext uri="{BB962C8B-B14F-4D97-AF65-F5344CB8AC3E}">
        <p14:creationId xmlns:p14="http://schemas.microsoft.com/office/powerpoint/2010/main" val="31269037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zh-CN" altLang="en-US" dirty="0"/>
              <a:t>问老师要说什么</a:t>
            </a:r>
          </a:p>
        </p:txBody>
      </p:sp>
      <p:sp>
        <p:nvSpPr>
          <p:cNvPr id="4" name="Slide Number Placeholder 3"/>
          <p:cNvSpPr>
            <a:spLocks noGrp="1"/>
          </p:cNvSpPr>
          <p:nvPr>
            <p:ph type="sldNum" sz="quarter" idx="5"/>
          </p:nvPr>
        </p:nvSpPr>
        <p:spPr/>
        <p:txBody>
          <a:bodyPr/>
          <a:lstStyle/>
          <a:p>
            <a:fld id="{45BB1C4C-66EF-0F4C-B7A3-FECCA39F5AC9}" type="slidenum">
              <a:rPr kumimoji="1" lang="zh-CN" altLang="en-US" smtClean="0"/>
              <a:t>2</a:t>
            </a:fld>
            <a:endParaRPr kumimoji="1" lang="zh-CN" altLang="en-US"/>
          </a:p>
        </p:txBody>
      </p:sp>
    </p:spTree>
    <p:extLst>
      <p:ext uri="{BB962C8B-B14F-4D97-AF65-F5344CB8AC3E}">
        <p14:creationId xmlns:p14="http://schemas.microsoft.com/office/powerpoint/2010/main" val="712234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zh-CN" altLang="en-US" dirty="0"/>
          </a:p>
        </p:txBody>
      </p:sp>
      <p:sp>
        <p:nvSpPr>
          <p:cNvPr id="4" name="Slide Number Placeholder 3"/>
          <p:cNvSpPr>
            <a:spLocks noGrp="1"/>
          </p:cNvSpPr>
          <p:nvPr>
            <p:ph type="sldNum" sz="quarter" idx="5"/>
          </p:nvPr>
        </p:nvSpPr>
        <p:spPr/>
        <p:txBody>
          <a:bodyPr/>
          <a:lstStyle/>
          <a:p>
            <a:fld id="{45BB1C4C-66EF-0F4C-B7A3-FECCA39F5AC9}" type="slidenum">
              <a:rPr kumimoji="1" lang="zh-CN" altLang="en-US" smtClean="0"/>
              <a:t>64</a:t>
            </a:fld>
            <a:endParaRPr kumimoji="1" lang="zh-CN" altLang="en-US"/>
          </a:p>
        </p:txBody>
      </p:sp>
    </p:spTree>
    <p:extLst>
      <p:ext uri="{BB962C8B-B14F-4D97-AF65-F5344CB8AC3E}">
        <p14:creationId xmlns:p14="http://schemas.microsoft.com/office/powerpoint/2010/main" val="37152496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zh-CN" altLang="en-US" dirty="0"/>
          </a:p>
        </p:txBody>
      </p:sp>
      <p:sp>
        <p:nvSpPr>
          <p:cNvPr id="4" name="Slide Number Placeholder 3"/>
          <p:cNvSpPr>
            <a:spLocks noGrp="1"/>
          </p:cNvSpPr>
          <p:nvPr>
            <p:ph type="sldNum" sz="quarter" idx="5"/>
          </p:nvPr>
        </p:nvSpPr>
        <p:spPr/>
        <p:txBody>
          <a:bodyPr/>
          <a:lstStyle/>
          <a:p>
            <a:fld id="{45BB1C4C-66EF-0F4C-B7A3-FECCA39F5AC9}" type="slidenum">
              <a:rPr kumimoji="1" lang="zh-CN" altLang="en-US" smtClean="0"/>
              <a:t>66</a:t>
            </a:fld>
            <a:endParaRPr kumimoji="1" lang="zh-CN" altLang="en-US"/>
          </a:p>
        </p:txBody>
      </p:sp>
    </p:spTree>
    <p:extLst>
      <p:ext uri="{BB962C8B-B14F-4D97-AF65-F5344CB8AC3E}">
        <p14:creationId xmlns:p14="http://schemas.microsoft.com/office/powerpoint/2010/main" val="21457908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zh-CN" altLang="en-US" dirty="0"/>
          </a:p>
        </p:txBody>
      </p:sp>
      <p:sp>
        <p:nvSpPr>
          <p:cNvPr id="4" name="Slide Number Placeholder 3"/>
          <p:cNvSpPr>
            <a:spLocks noGrp="1"/>
          </p:cNvSpPr>
          <p:nvPr>
            <p:ph type="sldNum" sz="quarter" idx="5"/>
          </p:nvPr>
        </p:nvSpPr>
        <p:spPr/>
        <p:txBody>
          <a:bodyPr/>
          <a:lstStyle/>
          <a:p>
            <a:fld id="{45BB1C4C-66EF-0F4C-B7A3-FECCA39F5AC9}" type="slidenum">
              <a:rPr kumimoji="1" lang="zh-CN" altLang="en-US" smtClean="0"/>
              <a:t>72</a:t>
            </a:fld>
            <a:endParaRPr kumimoji="1" lang="zh-CN" altLang="en-US"/>
          </a:p>
        </p:txBody>
      </p:sp>
    </p:spTree>
    <p:extLst>
      <p:ext uri="{BB962C8B-B14F-4D97-AF65-F5344CB8AC3E}">
        <p14:creationId xmlns:p14="http://schemas.microsoft.com/office/powerpoint/2010/main" val="2832181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zh-CN" altLang="en-US" dirty="0"/>
          </a:p>
        </p:txBody>
      </p:sp>
      <p:sp>
        <p:nvSpPr>
          <p:cNvPr id="4" name="Slide Number Placeholder 3"/>
          <p:cNvSpPr>
            <a:spLocks noGrp="1"/>
          </p:cNvSpPr>
          <p:nvPr>
            <p:ph type="sldNum" sz="quarter" idx="5"/>
          </p:nvPr>
        </p:nvSpPr>
        <p:spPr/>
        <p:txBody>
          <a:bodyPr/>
          <a:lstStyle/>
          <a:p>
            <a:fld id="{45BB1C4C-66EF-0F4C-B7A3-FECCA39F5AC9}" type="slidenum">
              <a:rPr kumimoji="1" lang="zh-CN" altLang="en-US" smtClean="0"/>
              <a:t>75</a:t>
            </a:fld>
            <a:endParaRPr kumimoji="1" lang="zh-CN" altLang="en-US"/>
          </a:p>
        </p:txBody>
      </p:sp>
    </p:spTree>
    <p:extLst>
      <p:ext uri="{BB962C8B-B14F-4D97-AF65-F5344CB8AC3E}">
        <p14:creationId xmlns:p14="http://schemas.microsoft.com/office/powerpoint/2010/main" val="12990712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33CB2-1833-6446-A58B-BEBE6542E5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AFFF91-2EF8-A14C-8D6E-2B415D670A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0FBB7F-1F1F-3041-8F34-551E53C2320F}"/>
              </a:ext>
            </a:extLst>
          </p:cNvPr>
          <p:cNvSpPr>
            <a:spLocks noGrp="1"/>
          </p:cNvSpPr>
          <p:nvPr>
            <p:ph type="dt" sz="half" idx="10"/>
          </p:nvPr>
        </p:nvSpPr>
        <p:spPr/>
        <p:txBody>
          <a:bodyPr/>
          <a:lstStyle/>
          <a:p>
            <a:fld id="{4DFC0454-CBC5-0844-8E76-C6E28BA84909}" type="datetime1">
              <a:rPr lang="en-US" altLang="zh-CN" smtClean="0"/>
              <a:t>10/22/25</a:t>
            </a:fld>
            <a:endParaRPr lang="en-US"/>
          </a:p>
        </p:txBody>
      </p:sp>
      <p:sp>
        <p:nvSpPr>
          <p:cNvPr id="5" name="Footer Placeholder 4">
            <a:extLst>
              <a:ext uri="{FF2B5EF4-FFF2-40B4-BE49-F238E27FC236}">
                <a16:creationId xmlns:a16="http://schemas.microsoft.com/office/drawing/2014/main" id="{68ECDE26-F415-E744-8334-737A7B9DDF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480306-4003-1944-95E0-41599C6BB395}"/>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3046481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DAEC2-52BA-024C-8C6C-BED550CB011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EE96FE-CB14-1B4A-85E1-5E8513611B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1F4636-F688-CE46-B139-313977579050}"/>
              </a:ext>
            </a:extLst>
          </p:cNvPr>
          <p:cNvSpPr>
            <a:spLocks noGrp="1"/>
          </p:cNvSpPr>
          <p:nvPr>
            <p:ph type="dt" sz="half" idx="10"/>
          </p:nvPr>
        </p:nvSpPr>
        <p:spPr/>
        <p:txBody>
          <a:bodyPr/>
          <a:lstStyle/>
          <a:p>
            <a:fld id="{C4A0FEA7-8E1E-3748-B5F1-ACBF6673B8E4}" type="datetime1">
              <a:rPr lang="en-US" altLang="zh-CN" smtClean="0"/>
              <a:t>10/22/25</a:t>
            </a:fld>
            <a:endParaRPr lang="en-US"/>
          </a:p>
        </p:txBody>
      </p:sp>
      <p:sp>
        <p:nvSpPr>
          <p:cNvPr id="5" name="Footer Placeholder 4">
            <a:extLst>
              <a:ext uri="{FF2B5EF4-FFF2-40B4-BE49-F238E27FC236}">
                <a16:creationId xmlns:a16="http://schemas.microsoft.com/office/drawing/2014/main" id="{CFDA7477-485C-4A4E-A893-61CFDB41F9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0933B9-FD9F-1C40-89F4-1C7EAA8D0DC9}"/>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2090415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975246-F61B-A441-9874-62E18548245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BF60BD-3BDF-7945-A4E7-1F5DF859A8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A51581-7D0A-CE4B-AA9F-4C887158AD25}"/>
              </a:ext>
            </a:extLst>
          </p:cNvPr>
          <p:cNvSpPr>
            <a:spLocks noGrp="1"/>
          </p:cNvSpPr>
          <p:nvPr>
            <p:ph type="dt" sz="half" idx="10"/>
          </p:nvPr>
        </p:nvSpPr>
        <p:spPr/>
        <p:txBody>
          <a:bodyPr/>
          <a:lstStyle/>
          <a:p>
            <a:fld id="{A99FD00C-90CD-4E48-A64B-1F5FC61CCF5A}" type="datetime1">
              <a:rPr lang="en-US" altLang="zh-CN" smtClean="0"/>
              <a:t>10/22/25</a:t>
            </a:fld>
            <a:endParaRPr lang="en-US"/>
          </a:p>
        </p:txBody>
      </p:sp>
      <p:sp>
        <p:nvSpPr>
          <p:cNvPr id="5" name="Footer Placeholder 4">
            <a:extLst>
              <a:ext uri="{FF2B5EF4-FFF2-40B4-BE49-F238E27FC236}">
                <a16:creationId xmlns:a16="http://schemas.microsoft.com/office/drawing/2014/main" id="{81AE9E29-8E4E-C14A-8B17-5566A0F0C4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5DB503-7F83-9649-BA45-24F26623E13A}"/>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754158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94003-1CF9-4C49-A837-08724456D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FB51C4-2549-FC4F-BDA5-F5A602F3FA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2E324-444F-9548-B027-17ACC2FC5705}"/>
              </a:ext>
            </a:extLst>
          </p:cNvPr>
          <p:cNvSpPr>
            <a:spLocks noGrp="1"/>
          </p:cNvSpPr>
          <p:nvPr>
            <p:ph type="dt" sz="half" idx="10"/>
          </p:nvPr>
        </p:nvSpPr>
        <p:spPr/>
        <p:txBody>
          <a:bodyPr/>
          <a:lstStyle/>
          <a:p>
            <a:fld id="{C8CC6404-DCAA-A44D-9657-B605F185714F}" type="datetime1">
              <a:rPr lang="en-US" altLang="zh-CN" smtClean="0"/>
              <a:t>10/22/25</a:t>
            </a:fld>
            <a:endParaRPr lang="en-US"/>
          </a:p>
        </p:txBody>
      </p:sp>
      <p:sp>
        <p:nvSpPr>
          <p:cNvPr id="5" name="Footer Placeholder 4">
            <a:extLst>
              <a:ext uri="{FF2B5EF4-FFF2-40B4-BE49-F238E27FC236}">
                <a16:creationId xmlns:a16="http://schemas.microsoft.com/office/drawing/2014/main" id="{682DBAA2-8C85-9745-85A2-B41016CB6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0870CA-67CB-D947-B79B-24FC521BB891}"/>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2092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ED370-A91D-7A4D-ADC1-8DB123A082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9E5780B-CE87-3A4B-A7D2-4A7F24DF55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33DD42-A223-9545-ADF3-BC52370E0DD4}"/>
              </a:ext>
            </a:extLst>
          </p:cNvPr>
          <p:cNvSpPr>
            <a:spLocks noGrp="1"/>
          </p:cNvSpPr>
          <p:nvPr>
            <p:ph type="dt" sz="half" idx="10"/>
          </p:nvPr>
        </p:nvSpPr>
        <p:spPr/>
        <p:txBody>
          <a:bodyPr/>
          <a:lstStyle/>
          <a:p>
            <a:fld id="{D678B659-EDE0-AD4D-9A19-F97575D3A86B}" type="datetime1">
              <a:rPr lang="en-US" altLang="zh-CN" smtClean="0"/>
              <a:t>10/22/25</a:t>
            </a:fld>
            <a:endParaRPr lang="en-US"/>
          </a:p>
        </p:txBody>
      </p:sp>
      <p:sp>
        <p:nvSpPr>
          <p:cNvPr id="5" name="Footer Placeholder 4">
            <a:extLst>
              <a:ext uri="{FF2B5EF4-FFF2-40B4-BE49-F238E27FC236}">
                <a16:creationId xmlns:a16="http://schemas.microsoft.com/office/drawing/2014/main" id="{B7AD4323-9031-DC47-8A94-A29335B17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50D6BC-9512-A841-B1C3-7903D18E8BDD}"/>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3375793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50F54-9BA1-B247-9E3B-D4E932B447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7711D2-B35F-3F47-A8AB-22CE38A25C7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308E9B7-C6E3-AC4A-803D-9E61265A92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3AAC729-0C67-9342-95AD-9C732DB49859}"/>
              </a:ext>
            </a:extLst>
          </p:cNvPr>
          <p:cNvSpPr>
            <a:spLocks noGrp="1"/>
          </p:cNvSpPr>
          <p:nvPr>
            <p:ph type="dt" sz="half" idx="10"/>
          </p:nvPr>
        </p:nvSpPr>
        <p:spPr/>
        <p:txBody>
          <a:bodyPr/>
          <a:lstStyle/>
          <a:p>
            <a:fld id="{34E67E15-EF90-A04C-9E8D-7D87F5B3144A}" type="datetime1">
              <a:rPr lang="en-US" altLang="zh-CN" smtClean="0"/>
              <a:t>10/22/25</a:t>
            </a:fld>
            <a:endParaRPr lang="en-US"/>
          </a:p>
        </p:txBody>
      </p:sp>
      <p:sp>
        <p:nvSpPr>
          <p:cNvPr id="6" name="Footer Placeholder 5">
            <a:extLst>
              <a:ext uri="{FF2B5EF4-FFF2-40B4-BE49-F238E27FC236}">
                <a16:creationId xmlns:a16="http://schemas.microsoft.com/office/drawing/2014/main" id="{775E346A-9DE9-E145-BECE-596797C090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56A837-D9D0-6146-AEC5-C35121FB6EC1}"/>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3742256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F5876-C723-9744-BF58-EFB872D561F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5335E38-1170-5149-A855-7CBDCBFD20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B2E9E2-0892-F446-8EC6-B8B00DE8A9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FD4CB34-5AEB-F54E-AFF0-B66A8CD4F7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2C53D7-FBC1-1747-9350-41EBBB255E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6BB04-91F7-B241-B009-701C0A5376EE}"/>
              </a:ext>
            </a:extLst>
          </p:cNvPr>
          <p:cNvSpPr>
            <a:spLocks noGrp="1"/>
          </p:cNvSpPr>
          <p:nvPr>
            <p:ph type="dt" sz="half" idx="10"/>
          </p:nvPr>
        </p:nvSpPr>
        <p:spPr/>
        <p:txBody>
          <a:bodyPr/>
          <a:lstStyle/>
          <a:p>
            <a:fld id="{BE975F99-32E8-AE48-9E4E-C28EA4F528EC}" type="datetime1">
              <a:rPr lang="en-US" altLang="zh-CN" smtClean="0"/>
              <a:t>10/22/25</a:t>
            </a:fld>
            <a:endParaRPr lang="en-US"/>
          </a:p>
        </p:txBody>
      </p:sp>
      <p:sp>
        <p:nvSpPr>
          <p:cNvPr id="8" name="Footer Placeholder 7">
            <a:extLst>
              <a:ext uri="{FF2B5EF4-FFF2-40B4-BE49-F238E27FC236}">
                <a16:creationId xmlns:a16="http://schemas.microsoft.com/office/drawing/2014/main" id="{F2127985-26B7-5741-8D93-99E60FE603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363637-43DC-C54C-984F-098B7918A8CF}"/>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316643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1EDF-179A-0C49-895A-2CEEB3A8C43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567691-EB33-0242-A864-323F5DEF0006}"/>
              </a:ext>
            </a:extLst>
          </p:cNvPr>
          <p:cNvSpPr>
            <a:spLocks noGrp="1"/>
          </p:cNvSpPr>
          <p:nvPr>
            <p:ph type="dt" sz="half" idx="10"/>
          </p:nvPr>
        </p:nvSpPr>
        <p:spPr/>
        <p:txBody>
          <a:bodyPr/>
          <a:lstStyle/>
          <a:p>
            <a:fld id="{00996F4D-5BFF-3547-AC37-787533AFDFEE}" type="datetime1">
              <a:rPr lang="en-US" altLang="zh-CN" smtClean="0"/>
              <a:t>10/22/25</a:t>
            </a:fld>
            <a:endParaRPr lang="en-US"/>
          </a:p>
        </p:txBody>
      </p:sp>
      <p:sp>
        <p:nvSpPr>
          <p:cNvPr id="4" name="Footer Placeholder 3">
            <a:extLst>
              <a:ext uri="{FF2B5EF4-FFF2-40B4-BE49-F238E27FC236}">
                <a16:creationId xmlns:a16="http://schemas.microsoft.com/office/drawing/2014/main" id="{5C541A9A-DE87-6E45-9DE0-DABFF5C094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1888DC-681B-1341-9420-5B959877472B}"/>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3102746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17ED2C-2CF1-ED42-BEDB-CF3138B19E3E}"/>
              </a:ext>
            </a:extLst>
          </p:cNvPr>
          <p:cNvSpPr>
            <a:spLocks noGrp="1"/>
          </p:cNvSpPr>
          <p:nvPr>
            <p:ph type="dt" sz="half" idx="10"/>
          </p:nvPr>
        </p:nvSpPr>
        <p:spPr/>
        <p:txBody>
          <a:bodyPr/>
          <a:lstStyle/>
          <a:p>
            <a:fld id="{5557F076-A352-7F4B-AE9D-7D5DD7B99B48}" type="datetime1">
              <a:rPr lang="en-US" altLang="zh-CN" smtClean="0"/>
              <a:t>10/22/25</a:t>
            </a:fld>
            <a:endParaRPr lang="en-US"/>
          </a:p>
        </p:txBody>
      </p:sp>
      <p:sp>
        <p:nvSpPr>
          <p:cNvPr id="3" name="Footer Placeholder 2">
            <a:extLst>
              <a:ext uri="{FF2B5EF4-FFF2-40B4-BE49-F238E27FC236}">
                <a16:creationId xmlns:a16="http://schemas.microsoft.com/office/drawing/2014/main" id="{1FF62B63-CB01-1C43-8129-3486B49006C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23F36FC-3BEE-8C41-81C3-F2D77D532316}"/>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18244734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70CC0-08A9-9843-8945-D77059896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9B4A4E-73BF-9944-9344-6B1CF5C143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6A32A37-9369-7448-9ABE-B54AD56AFD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F141C0-2267-0244-BE62-A04B3A4DE7AF}"/>
              </a:ext>
            </a:extLst>
          </p:cNvPr>
          <p:cNvSpPr>
            <a:spLocks noGrp="1"/>
          </p:cNvSpPr>
          <p:nvPr>
            <p:ph type="dt" sz="half" idx="10"/>
          </p:nvPr>
        </p:nvSpPr>
        <p:spPr/>
        <p:txBody>
          <a:bodyPr/>
          <a:lstStyle/>
          <a:p>
            <a:fld id="{2AABF480-957E-A74F-87D5-CE10A0880AFC}" type="datetime1">
              <a:rPr lang="en-US" altLang="zh-CN" smtClean="0"/>
              <a:t>10/22/25</a:t>
            </a:fld>
            <a:endParaRPr lang="en-US"/>
          </a:p>
        </p:txBody>
      </p:sp>
      <p:sp>
        <p:nvSpPr>
          <p:cNvPr id="6" name="Footer Placeholder 5">
            <a:extLst>
              <a:ext uri="{FF2B5EF4-FFF2-40B4-BE49-F238E27FC236}">
                <a16:creationId xmlns:a16="http://schemas.microsoft.com/office/drawing/2014/main" id="{4DA8F276-CF22-8A4E-9CB9-B2EF60F43C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7D4CAB-D56F-454F-9F7A-5354596D1887}"/>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812705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90B6A-D032-8D48-AD3C-703F016DEB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2F44685-8048-A147-9613-C2895F7AB4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FD4F0BB-CBF4-D849-8CEE-9C459734D1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C86F97-06C9-F340-9B2C-E83F51504B2D}"/>
              </a:ext>
            </a:extLst>
          </p:cNvPr>
          <p:cNvSpPr>
            <a:spLocks noGrp="1"/>
          </p:cNvSpPr>
          <p:nvPr>
            <p:ph type="dt" sz="half" idx="10"/>
          </p:nvPr>
        </p:nvSpPr>
        <p:spPr/>
        <p:txBody>
          <a:bodyPr/>
          <a:lstStyle/>
          <a:p>
            <a:fld id="{EC801469-409E-374F-A2C0-11933171BF7B}" type="datetime1">
              <a:rPr lang="en-US" altLang="zh-CN" smtClean="0"/>
              <a:t>10/22/25</a:t>
            </a:fld>
            <a:endParaRPr lang="en-US"/>
          </a:p>
        </p:txBody>
      </p:sp>
      <p:sp>
        <p:nvSpPr>
          <p:cNvPr id="6" name="Footer Placeholder 5">
            <a:extLst>
              <a:ext uri="{FF2B5EF4-FFF2-40B4-BE49-F238E27FC236}">
                <a16:creationId xmlns:a16="http://schemas.microsoft.com/office/drawing/2014/main" id="{BEDB4FC2-462A-8847-B71A-17754A9C1B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1E4660-7CD5-BF45-A535-740346E82401}"/>
              </a:ext>
            </a:extLst>
          </p:cNvPr>
          <p:cNvSpPr>
            <a:spLocks noGrp="1"/>
          </p:cNvSpPr>
          <p:nvPr>
            <p:ph type="sldNum" sz="quarter" idx="12"/>
          </p:nvPr>
        </p:nvSpPr>
        <p:spPr/>
        <p:txBody>
          <a:bodyPr/>
          <a:lstStyle/>
          <a:p>
            <a:fld id="{234E10DA-A4B5-3C41-BB56-C5CB7549EC2B}" type="slidenum">
              <a:rPr lang="en-US" smtClean="0"/>
              <a:t>‹#›</a:t>
            </a:fld>
            <a:endParaRPr lang="en-US"/>
          </a:p>
        </p:txBody>
      </p:sp>
    </p:spTree>
    <p:extLst>
      <p:ext uri="{BB962C8B-B14F-4D97-AF65-F5344CB8AC3E}">
        <p14:creationId xmlns:p14="http://schemas.microsoft.com/office/powerpoint/2010/main" val="25834909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C6C6EE-F9D2-6148-A0B0-FA9944B3B9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95F61F9-840F-D740-95CA-FD5EE46D3C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BB176A-AC6F-F140-B22E-3EF286D94E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7A9B15-69A7-A145-AC80-8CA66F579BF2}" type="datetime1">
              <a:rPr lang="en-US" altLang="zh-CN" smtClean="0"/>
              <a:t>10/22/25</a:t>
            </a:fld>
            <a:endParaRPr lang="en-US"/>
          </a:p>
        </p:txBody>
      </p:sp>
      <p:sp>
        <p:nvSpPr>
          <p:cNvPr id="5" name="Footer Placeholder 4">
            <a:extLst>
              <a:ext uri="{FF2B5EF4-FFF2-40B4-BE49-F238E27FC236}">
                <a16:creationId xmlns:a16="http://schemas.microsoft.com/office/drawing/2014/main" id="{E098B022-53E5-1F49-B0C5-55161277A5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DB7C76-189B-1F4E-96DB-3B5B837333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4E10DA-A4B5-3C41-BB56-C5CB7549EC2B}" type="slidenum">
              <a:rPr lang="en-US" smtClean="0"/>
              <a:t>‹#›</a:t>
            </a:fld>
            <a:endParaRPr lang="en-US"/>
          </a:p>
        </p:txBody>
      </p:sp>
    </p:spTree>
    <p:extLst>
      <p:ext uri="{BB962C8B-B14F-4D97-AF65-F5344CB8AC3E}">
        <p14:creationId xmlns:p14="http://schemas.microsoft.com/office/powerpoint/2010/main" val="17227979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9" Type="http://schemas.openxmlformats.org/officeDocument/2006/relationships/image" Target="../media/image3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6.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5" Type="http://schemas.openxmlformats.org/officeDocument/2006/relationships/image" Target="../media/image40.png"/><Relationship Id="rId4" Type="http://schemas.openxmlformats.org/officeDocument/2006/relationships/image" Target="../media/image39.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7.xml"/><Relationship Id="rId5" Type="http://schemas.openxmlformats.org/officeDocument/2006/relationships/image" Target="../media/image44.png"/><Relationship Id="rId4" Type="http://schemas.openxmlformats.org/officeDocument/2006/relationships/image" Target="../media/image43.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1</a:t>
            </a:fld>
            <a:endParaRPr lang="en-US" dirty="0"/>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关于</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Lab</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10951498" cy="378885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err="1">
                <a:latin typeface="Calibri" panose="020F0502020204030204" pitchFamily="34" charset="0"/>
                <a:ea typeface="SimHei" panose="02010609060101010101" pitchFamily="49" charset="-122"/>
                <a:cs typeface="Calibri" panose="020F0502020204030204" pitchFamily="34" charset="0"/>
              </a:rPr>
              <a:t>Attacklab</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due: 10.23 23:59</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有问题及时联系</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p>
          <a:p>
            <a:pPr marL="285750" indent="-285750">
              <a:lnSpc>
                <a:spcPct val="150000"/>
              </a:lnSpc>
              <a:buFont typeface="Arial" panose="020B0604020202020204" pitchFamily="34" charset="0"/>
              <a:buChar char="•"/>
            </a:pPr>
            <a:r>
              <a:rPr kumimoji="1" lang="en-US" altLang="zh-CN" dirty="0" err="1">
                <a:latin typeface="Calibri" panose="020F0502020204030204" pitchFamily="34" charset="0"/>
                <a:ea typeface="SimHei" panose="02010609060101010101" pitchFamily="49" charset="-122"/>
                <a:cs typeface="Calibri" panose="020F0502020204030204" pitchFamily="34" charset="0"/>
              </a:rPr>
              <a:t>Archlab</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due: 11.3 23:59</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有一定技巧性，可以早点开始</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en-US" altLang="zh-CN" dirty="0" err="1">
                <a:solidFill>
                  <a:prstClr val="black"/>
                </a:solidFill>
                <a:latin typeface="Calibri" panose="020F0502020204030204" pitchFamily="34" charset="0"/>
                <a:ea typeface="SimHei" panose="02010609060101010101" pitchFamily="49" charset="-122"/>
                <a:cs typeface="Calibri" panose="020F0502020204030204" pitchFamily="34" charset="0"/>
              </a:rPr>
              <a:t>Bomblab</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review</a:t>
            </a:r>
            <a:endParaRPr kumimoji="1" lang="en-US" altLang="zh-CN"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有时间了再讲</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下周先讲</a:t>
            </a:r>
            <a:r>
              <a:rPr kumimoji="1" lang="en-US" altLang="zh-CN" dirty="0" err="1">
                <a:solidFill>
                  <a:prstClr val="black"/>
                </a:solidFill>
                <a:latin typeface="Calibri" panose="020F0502020204030204" pitchFamily="34" charset="0"/>
                <a:ea typeface="SimHei" panose="02010609060101010101" pitchFamily="49" charset="-122"/>
                <a:cs typeface="Calibri" panose="020F0502020204030204" pitchFamily="34" charset="0"/>
              </a:rPr>
              <a:t>attacklab</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31524947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5">
            <a:extLst>
              <a:ext uri="{FF2B5EF4-FFF2-40B4-BE49-F238E27FC236}">
                <a16:creationId xmlns:a16="http://schemas.microsoft.com/office/drawing/2014/main" id="{413D4FC0-ECB7-5643-B5A4-D833F614F13D}"/>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10</a:t>
            </a:fld>
            <a:endParaRPr lang="en-US" dirty="0"/>
          </a:p>
        </p:txBody>
      </p:sp>
      <p:sp>
        <p:nvSpPr>
          <p:cNvPr id="6" name="TextBox 5">
            <a:extLst>
              <a:ext uri="{FF2B5EF4-FFF2-40B4-BE49-F238E27FC236}">
                <a16:creationId xmlns:a16="http://schemas.microsoft.com/office/drawing/2014/main" id="{7C8D646D-FE0A-6049-81BC-36208E1843EE}"/>
              </a:ext>
            </a:extLst>
          </p:cNvPr>
          <p:cNvSpPr txBox="1"/>
          <p:nvPr/>
        </p:nvSpPr>
        <p:spPr>
          <a:xfrm>
            <a:off x="288758" y="383941"/>
            <a:ext cx="6810542" cy="584775"/>
          </a:xfrm>
          <a:prstGeom prst="rect">
            <a:avLst/>
          </a:prstGeom>
          <a:noFill/>
        </p:spPr>
        <p:txBody>
          <a:bodyPr wrap="square" rtlCol="0">
            <a:spAutoFit/>
          </a:bodyPr>
          <a:lstStyle/>
          <a:p>
            <a:endParaRPr kumimoji="1" lang="zh-CN" altLang="en-US" sz="3200" dirty="0"/>
          </a:p>
        </p:txBody>
      </p:sp>
      <p:sp>
        <p:nvSpPr>
          <p:cNvPr id="8" name="TextBox 7">
            <a:extLst>
              <a:ext uri="{FF2B5EF4-FFF2-40B4-BE49-F238E27FC236}">
                <a16:creationId xmlns:a16="http://schemas.microsoft.com/office/drawing/2014/main" id="{B1D890BF-597F-754B-BC96-4C7E850C6D8F}"/>
              </a:ext>
            </a:extLst>
          </p:cNvPr>
          <p:cNvSpPr txBox="1"/>
          <p:nvPr/>
        </p:nvSpPr>
        <p:spPr>
          <a:xfrm>
            <a:off x="268438" y="648101"/>
            <a:ext cx="4533499"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RISC</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例子：</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MIPS</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pic>
        <p:nvPicPr>
          <p:cNvPr id="2" name="Picture 1">
            <a:extLst>
              <a:ext uri="{FF2B5EF4-FFF2-40B4-BE49-F238E27FC236}">
                <a16:creationId xmlns:a16="http://schemas.microsoft.com/office/drawing/2014/main" id="{0E3CD998-F78D-DD4A-A476-CBA1D2EA78B1}"/>
              </a:ext>
            </a:extLst>
          </p:cNvPr>
          <p:cNvPicPr>
            <a:picLocks noChangeAspect="1"/>
          </p:cNvPicPr>
          <p:nvPr/>
        </p:nvPicPr>
        <p:blipFill>
          <a:blip r:embed="rId2"/>
          <a:stretch>
            <a:fillRect/>
          </a:stretch>
        </p:blipFill>
        <p:spPr>
          <a:xfrm>
            <a:off x="2288275" y="1306270"/>
            <a:ext cx="7615450" cy="5369167"/>
          </a:xfrm>
          <a:prstGeom prst="rect">
            <a:avLst/>
          </a:prstGeom>
        </p:spPr>
      </p:pic>
    </p:spTree>
    <p:extLst>
      <p:ext uri="{BB962C8B-B14F-4D97-AF65-F5344CB8AC3E}">
        <p14:creationId xmlns:p14="http://schemas.microsoft.com/office/powerpoint/2010/main" val="3728432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11</a:t>
            </a:fld>
            <a:endParaRPr lang="en-US" dirty="0"/>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CN" altLang="zh-CN" sz="3200" dirty="0">
                <a:latin typeface="Calibri" panose="020F0502020204030204" pitchFamily="34" charset="0"/>
                <a:ea typeface="SimHei" panose="02010609060101010101" pitchFamily="49" charset="-122"/>
                <a:cs typeface="Calibri" panose="020F0502020204030204" pitchFamily="34" charset="0"/>
              </a:rPr>
              <a:t>Outline</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10951498" cy="46198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简介</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CISC</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&amp;</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RISC</a:t>
            </a:r>
          </a:p>
          <a:p>
            <a:pPr marL="742950" lvl="1" indent="-285750">
              <a:lnSpc>
                <a:spcPct val="150000"/>
              </a:lnSpc>
              <a:buFont typeface="Wingdings" pitchFamily="2" charset="2"/>
              <a:buChar char="ü"/>
            </a:pP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ISA</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硬件设计</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组合逻辑电路</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时序逻辑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组合逻辑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SEQ</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Processor</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指令执行的基本框架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将基本框架映射到硬件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2522498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12</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Y86-64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程序员可见状态</a:t>
            </a: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7121628" cy="46038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可以理解成用户程序可以看到的程序状态</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12" name="表格 18">
            <a:extLst>
              <a:ext uri="{FF2B5EF4-FFF2-40B4-BE49-F238E27FC236}">
                <a16:creationId xmlns:a16="http://schemas.microsoft.com/office/drawing/2014/main" id="{3B9BF309-E341-7045-80A2-78E3724104BF}"/>
              </a:ext>
            </a:extLst>
          </p:cNvPr>
          <p:cNvGraphicFramePr>
            <a:graphicFrameLocks noGrp="1"/>
          </p:cNvGraphicFramePr>
          <p:nvPr>
            <p:extLst>
              <p:ext uri="{D42A27DB-BD31-4B8C-83A1-F6EECF244321}">
                <p14:modId xmlns:p14="http://schemas.microsoft.com/office/powerpoint/2010/main" val="333673943"/>
              </p:ext>
            </p:extLst>
          </p:nvPr>
        </p:nvGraphicFramePr>
        <p:xfrm>
          <a:off x="4523984" y="3801644"/>
          <a:ext cx="1409262" cy="365760"/>
        </p:xfrm>
        <a:graphic>
          <a:graphicData uri="http://schemas.openxmlformats.org/drawingml/2006/table">
            <a:tbl>
              <a:tblPr>
                <a:tableStyleId>{616DA210-FB5B-4158-B5E0-FEB733F419BA}</a:tableStyleId>
              </a:tblPr>
              <a:tblGrid>
                <a:gridCol w="469754">
                  <a:extLst>
                    <a:ext uri="{9D8B030D-6E8A-4147-A177-3AD203B41FA5}">
                      <a16:colId xmlns:a16="http://schemas.microsoft.com/office/drawing/2014/main" val="181460250"/>
                    </a:ext>
                  </a:extLst>
                </a:gridCol>
                <a:gridCol w="469754">
                  <a:extLst>
                    <a:ext uri="{9D8B030D-6E8A-4147-A177-3AD203B41FA5}">
                      <a16:colId xmlns:a16="http://schemas.microsoft.com/office/drawing/2014/main" val="982081026"/>
                    </a:ext>
                  </a:extLst>
                </a:gridCol>
                <a:gridCol w="469754">
                  <a:extLst>
                    <a:ext uri="{9D8B030D-6E8A-4147-A177-3AD203B41FA5}">
                      <a16:colId xmlns:a16="http://schemas.microsoft.com/office/drawing/2014/main" val="2383608515"/>
                    </a:ext>
                  </a:extLst>
                </a:gridCol>
              </a:tblGrid>
              <a:tr h="319427">
                <a:tc>
                  <a:txBody>
                    <a:bodyPr/>
                    <a:lstStyle/>
                    <a:p>
                      <a:pPr algn="ctr"/>
                      <a:r>
                        <a:rPr lang="en-US" altLang="zh-CN" dirty="0">
                          <a:latin typeface="Calibri" panose="020F0502020204030204" pitchFamily="34" charset="0"/>
                          <a:cs typeface="Calibri" panose="020F0502020204030204" pitchFamily="34" charset="0"/>
                        </a:rPr>
                        <a:t>ZF</a:t>
                      </a:r>
                      <a:endParaRPr lang="zh-CN" altLang="en-US" dirty="0">
                        <a:latin typeface="Calibri" panose="020F0502020204030204" pitchFamily="34" charset="0"/>
                        <a:cs typeface="Calibri" panose="020F0502020204030204" pitchFamily="34" charset="0"/>
                      </a:endParaRPr>
                    </a:p>
                  </a:txBody>
                  <a:tcPr/>
                </a:tc>
                <a:tc>
                  <a:txBody>
                    <a:bodyPr/>
                    <a:lstStyle/>
                    <a:p>
                      <a:pPr algn="ctr"/>
                      <a:r>
                        <a:rPr lang="en-US" altLang="zh-CN" dirty="0">
                          <a:latin typeface="Calibri" panose="020F0502020204030204" pitchFamily="34" charset="0"/>
                          <a:cs typeface="Calibri" panose="020F0502020204030204" pitchFamily="34" charset="0"/>
                        </a:rPr>
                        <a:t>SF</a:t>
                      </a:r>
                      <a:endParaRPr lang="zh-CN" altLang="en-US" dirty="0">
                        <a:latin typeface="Calibri" panose="020F0502020204030204" pitchFamily="34" charset="0"/>
                        <a:cs typeface="Calibri" panose="020F0502020204030204" pitchFamily="34" charset="0"/>
                      </a:endParaRPr>
                    </a:p>
                  </a:txBody>
                  <a:tcPr/>
                </a:tc>
                <a:tc>
                  <a:txBody>
                    <a:bodyPr/>
                    <a:lstStyle/>
                    <a:p>
                      <a:pPr algn="ctr"/>
                      <a:r>
                        <a:rPr lang="en-US" altLang="zh-CN" dirty="0">
                          <a:latin typeface="Calibri" panose="020F0502020204030204" pitchFamily="34" charset="0"/>
                          <a:cs typeface="Calibri" panose="020F0502020204030204" pitchFamily="34" charset="0"/>
                        </a:rPr>
                        <a:t>OF</a:t>
                      </a:r>
                      <a:endParaRPr lang="zh-CN" altLang="en-US"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849067455"/>
                  </a:ext>
                </a:extLst>
              </a:tr>
            </a:tbl>
          </a:graphicData>
        </a:graphic>
      </p:graphicFrame>
      <p:sp>
        <p:nvSpPr>
          <p:cNvPr id="13" name="矩形 19">
            <a:extLst>
              <a:ext uri="{FF2B5EF4-FFF2-40B4-BE49-F238E27FC236}">
                <a16:creationId xmlns:a16="http://schemas.microsoft.com/office/drawing/2014/main" id="{19B3EE30-DB22-D045-99FA-12101CE49968}"/>
              </a:ext>
            </a:extLst>
          </p:cNvPr>
          <p:cNvSpPr/>
          <p:nvPr/>
        </p:nvSpPr>
        <p:spPr>
          <a:xfrm>
            <a:off x="7962937" y="3777534"/>
            <a:ext cx="442310" cy="378373"/>
          </a:xfrm>
          <a:prstGeom prst="rect">
            <a:avLst/>
          </a:prstGeom>
          <a:ln w="158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14" name="表格 24">
            <a:extLst>
              <a:ext uri="{FF2B5EF4-FFF2-40B4-BE49-F238E27FC236}">
                <a16:creationId xmlns:a16="http://schemas.microsoft.com/office/drawing/2014/main" id="{DACC9A78-BC92-534D-AE63-4606EC20ABB6}"/>
              </a:ext>
            </a:extLst>
          </p:cNvPr>
          <p:cNvGraphicFramePr>
            <a:graphicFrameLocks noGrp="1"/>
          </p:cNvGraphicFramePr>
          <p:nvPr>
            <p:extLst>
              <p:ext uri="{D42A27DB-BD31-4B8C-83A1-F6EECF244321}">
                <p14:modId xmlns:p14="http://schemas.microsoft.com/office/powerpoint/2010/main" val="3710598833"/>
              </p:ext>
            </p:extLst>
          </p:nvPr>
        </p:nvGraphicFramePr>
        <p:xfrm>
          <a:off x="655594" y="3809449"/>
          <a:ext cx="1409262" cy="370840"/>
        </p:xfrm>
        <a:graphic>
          <a:graphicData uri="http://schemas.openxmlformats.org/drawingml/2006/table">
            <a:tbl>
              <a:tblPr>
                <a:tableStyleId>{616DA210-FB5B-4158-B5E0-FEB733F419BA}</a:tableStyleId>
              </a:tblPr>
              <a:tblGrid>
                <a:gridCol w="1409262">
                  <a:extLst>
                    <a:ext uri="{9D8B030D-6E8A-4147-A177-3AD203B41FA5}">
                      <a16:colId xmlns:a16="http://schemas.microsoft.com/office/drawing/2014/main" val="2720870420"/>
                    </a:ext>
                  </a:extLst>
                </a:gridCol>
              </a:tblGrid>
              <a:tr h="370840">
                <a:tc>
                  <a:txBody>
                    <a:bodyPr/>
                    <a:lstStyle/>
                    <a:p>
                      <a:pPr algn="ctr"/>
                      <a:endParaRPr lang="zh-CN" altLang="en-US" dirty="0">
                        <a:latin typeface="Chalkboard" panose="03050602040202020205" pitchFamily="66" charset="0"/>
                      </a:endParaRPr>
                    </a:p>
                  </a:txBody>
                  <a:tcPr/>
                </a:tc>
                <a:extLst>
                  <a:ext uri="{0D108BD9-81ED-4DB2-BD59-A6C34878D82A}">
                    <a16:rowId xmlns:a16="http://schemas.microsoft.com/office/drawing/2014/main" val="2946655318"/>
                  </a:ext>
                </a:extLst>
              </a:tr>
            </a:tbl>
          </a:graphicData>
        </a:graphic>
      </p:graphicFrame>
      <p:sp>
        <p:nvSpPr>
          <p:cNvPr id="15" name="矩形 24">
            <a:extLst>
              <a:ext uri="{FF2B5EF4-FFF2-40B4-BE49-F238E27FC236}">
                <a16:creationId xmlns:a16="http://schemas.microsoft.com/office/drawing/2014/main" id="{2ACFB5C4-C4F5-E84B-9ADF-2A4CB2283FE2}"/>
              </a:ext>
            </a:extLst>
          </p:cNvPr>
          <p:cNvSpPr/>
          <p:nvPr/>
        </p:nvSpPr>
        <p:spPr>
          <a:xfrm>
            <a:off x="655595" y="4706893"/>
            <a:ext cx="5539827" cy="987973"/>
          </a:xfrm>
          <a:prstGeom prst="rect">
            <a:avLst/>
          </a:prstGeom>
          <a:ln w="158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latin typeface="Calibri" panose="020F0502020204030204" pitchFamily="34" charset="0"/>
              <a:ea typeface="SimHei" panose="02010609060101010101" pitchFamily="49" charset="-122"/>
              <a:cs typeface="Calibri" panose="020F0502020204030204" pitchFamily="34" charset="0"/>
            </a:endParaRPr>
          </a:p>
        </p:txBody>
      </p:sp>
      <p:sp>
        <p:nvSpPr>
          <p:cNvPr id="17" name="文本框 27">
            <a:extLst>
              <a:ext uri="{FF2B5EF4-FFF2-40B4-BE49-F238E27FC236}">
                <a16:creationId xmlns:a16="http://schemas.microsoft.com/office/drawing/2014/main" id="{88E46F0C-BC97-4143-B86E-BBB6D58E26D5}"/>
              </a:ext>
            </a:extLst>
          </p:cNvPr>
          <p:cNvSpPr txBox="1"/>
          <p:nvPr/>
        </p:nvSpPr>
        <p:spPr>
          <a:xfrm>
            <a:off x="2075457" y="3798072"/>
            <a:ext cx="1854995" cy="369332"/>
          </a:xfrm>
          <a:prstGeom prst="rect">
            <a:avLst/>
          </a:prstGeom>
          <a:noFill/>
        </p:spPr>
        <p:txBody>
          <a:bodyPr wrap="none" rtlCol="0">
            <a:spAutoFit/>
          </a:bodyPr>
          <a:lstStyle/>
          <a:p>
            <a:r>
              <a:rPr kumimoji="1" lang="en-US" altLang="zh-CN" dirty="0">
                <a:latin typeface="Calibri" panose="020F0502020204030204" pitchFamily="34" charset="0"/>
                <a:ea typeface="SimHei" panose="02010609060101010101" pitchFamily="49" charset="-122"/>
                <a:cs typeface="Calibri" panose="020F0502020204030204" pitchFamily="34" charset="0"/>
              </a:rPr>
              <a:t>PC: </a:t>
            </a:r>
            <a:r>
              <a:rPr kumimoji="1" lang="zh-CN" altLang="en-US" dirty="0">
                <a:latin typeface="Calibri" panose="020F0502020204030204" pitchFamily="34" charset="0"/>
                <a:ea typeface="SimHei" panose="02010609060101010101" pitchFamily="49" charset="-122"/>
                <a:cs typeface="Calibri" panose="020F0502020204030204" pitchFamily="34" charset="0"/>
              </a:rPr>
              <a:t>程序计数器   </a:t>
            </a:r>
            <a:endPar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endParaRPr>
          </a:p>
        </p:txBody>
      </p:sp>
      <p:sp>
        <p:nvSpPr>
          <p:cNvPr id="18" name="文本框 28">
            <a:extLst>
              <a:ext uri="{FF2B5EF4-FFF2-40B4-BE49-F238E27FC236}">
                <a16:creationId xmlns:a16="http://schemas.microsoft.com/office/drawing/2014/main" id="{33135F2B-C42A-D14A-8117-C4CB4FD96277}"/>
              </a:ext>
            </a:extLst>
          </p:cNvPr>
          <p:cNvSpPr txBox="1"/>
          <p:nvPr/>
        </p:nvSpPr>
        <p:spPr>
          <a:xfrm>
            <a:off x="5933246" y="3798072"/>
            <a:ext cx="1239442" cy="369332"/>
          </a:xfrm>
          <a:prstGeom prst="rect">
            <a:avLst/>
          </a:prstGeom>
          <a:noFill/>
        </p:spPr>
        <p:txBody>
          <a:bodyPr wrap="none" rtlCol="0">
            <a:spAutoFit/>
          </a:bodyPr>
          <a:lstStyle/>
          <a:p>
            <a:r>
              <a:rPr kumimoji="1" lang="en-US" altLang="zh-CN" dirty="0">
                <a:latin typeface="Calibri" panose="020F0502020204030204" pitchFamily="34" charset="0"/>
                <a:ea typeface="SimHei" panose="02010609060101010101" pitchFamily="49" charset="-122"/>
                <a:cs typeface="Calibri" panose="020F0502020204030204" pitchFamily="34" charset="0"/>
              </a:rPr>
              <a:t>CC: </a:t>
            </a:r>
            <a:r>
              <a:rPr kumimoji="1" lang="zh-CN" altLang="en-US" dirty="0">
                <a:latin typeface="Calibri" panose="020F0502020204030204" pitchFamily="34" charset="0"/>
                <a:ea typeface="SimHei" panose="02010609060101010101" pitchFamily="49" charset="-122"/>
                <a:cs typeface="Calibri" panose="020F0502020204030204" pitchFamily="34" charset="0"/>
              </a:rPr>
              <a:t>条件码</a:t>
            </a:r>
          </a:p>
        </p:txBody>
      </p:sp>
      <p:sp>
        <p:nvSpPr>
          <p:cNvPr id="19" name="文本框 29">
            <a:extLst>
              <a:ext uri="{FF2B5EF4-FFF2-40B4-BE49-F238E27FC236}">
                <a16:creationId xmlns:a16="http://schemas.microsoft.com/office/drawing/2014/main" id="{2BFB9430-DF4C-E448-B28D-E739D485BB95}"/>
              </a:ext>
            </a:extLst>
          </p:cNvPr>
          <p:cNvSpPr txBox="1"/>
          <p:nvPr/>
        </p:nvSpPr>
        <p:spPr>
          <a:xfrm>
            <a:off x="8441906" y="3789256"/>
            <a:ext cx="1588768" cy="369332"/>
          </a:xfrm>
          <a:prstGeom prst="rect">
            <a:avLst/>
          </a:prstGeom>
          <a:noFill/>
        </p:spPr>
        <p:txBody>
          <a:bodyPr wrap="none" rtlCol="0">
            <a:spAutoFit/>
          </a:bodyPr>
          <a:lstStyle/>
          <a:p>
            <a:r>
              <a:rPr kumimoji="1" lang="en-US" altLang="zh-CN" dirty="0">
                <a:latin typeface="Calibri" panose="020F0502020204030204" pitchFamily="34" charset="0"/>
                <a:ea typeface="SimHei" panose="02010609060101010101" pitchFamily="49" charset="-122"/>
                <a:cs typeface="Calibri" panose="020F0502020204030204" pitchFamily="34" charset="0"/>
              </a:rPr>
              <a:t>Stat: </a:t>
            </a:r>
            <a:r>
              <a:rPr kumimoji="1" lang="zh-CN" altLang="en-US" dirty="0">
                <a:latin typeface="Calibri" panose="020F0502020204030204" pitchFamily="34" charset="0"/>
                <a:ea typeface="SimHei" panose="02010609060101010101" pitchFamily="49" charset="-122"/>
                <a:cs typeface="Calibri" panose="020F0502020204030204" pitchFamily="34" charset="0"/>
              </a:rPr>
              <a:t>程序状态</a:t>
            </a:r>
          </a:p>
        </p:txBody>
      </p:sp>
      <p:sp>
        <p:nvSpPr>
          <p:cNvPr id="20" name="文本框 30">
            <a:extLst>
              <a:ext uri="{FF2B5EF4-FFF2-40B4-BE49-F238E27FC236}">
                <a16:creationId xmlns:a16="http://schemas.microsoft.com/office/drawing/2014/main" id="{D728081C-B65F-0047-ACDC-BAAA87870DCC}"/>
              </a:ext>
            </a:extLst>
          </p:cNvPr>
          <p:cNvSpPr txBox="1"/>
          <p:nvPr/>
        </p:nvSpPr>
        <p:spPr>
          <a:xfrm>
            <a:off x="2238144" y="5840567"/>
            <a:ext cx="1872629" cy="369332"/>
          </a:xfrm>
          <a:prstGeom prst="rect">
            <a:avLst/>
          </a:prstGeom>
          <a:noFill/>
        </p:spPr>
        <p:txBody>
          <a:bodyPr wrap="none" rtlCol="0">
            <a:spAutoFit/>
          </a:bodyPr>
          <a:lstStyle/>
          <a:p>
            <a:r>
              <a:rPr kumimoji="1" lang="en-US" altLang="zh-CN" dirty="0">
                <a:latin typeface="Calibri" panose="020F0502020204030204" pitchFamily="34" charset="0"/>
                <a:ea typeface="SimHei" panose="02010609060101010101" pitchFamily="49" charset="-122"/>
                <a:cs typeface="Calibri" panose="020F0502020204030204" pitchFamily="34" charset="0"/>
              </a:rPr>
              <a:t>DMEM: </a:t>
            </a:r>
            <a:r>
              <a:rPr kumimoji="1" lang="zh-CN" altLang="en-US" dirty="0">
                <a:latin typeface="Calibri" panose="020F0502020204030204" pitchFamily="34" charset="0"/>
                <a:ea typeface="SimHei" panose="02010609060101010101" pitchFamily="49" charset="-122"/>
                <a:cs typeface="Calibri" panose="020F0502020204030204" pitchFamily="34" charset="0"/>
              </a:rPr>
              <a:t>数据内存</a:t>
            </a:r>
          </a:p>
        </p:txBody>
      </p:sp>
      <p:sp>
        <p:nvSpPr>
          <p:cNvPr id="21" name="TextBox 20">
            <a:extLst>
              <a:ext uri="{FF2B5EF4-FFF2-40B4-BE49-F238E27FC236}">
                <a16:creationId xmlns:a16="http://schemas.microsoft.com/office/drawing/2014/main" id="{24657BDC-A502-7D4C-B4D7-7181EE319413}"/>
              </a:ext>
            </a:extLst>
          </p:cNvPr>
          <p:cNvSpPr txBox="1"/>
          <p:nvPr/>
        </p:nvSpPr>
        <p:spPr>
          <a:xfrm>
            <a:off x="6380776" y="1707524"/>
            <a:ext cx="8119424" cy="1706878"/>
          </a:xfrm>
          <a:prstGeom prst="rect">
            <a:avLst/>
          </a:prstGeom>
          <a:noFill/>
        </p:spPr>
        <p:txBody>
          <a:bodyPr wrap="square" rtlCol="0">
            <a:spAutoFit/>
          </a:bodyPr>
          <a:lstStyle/>
          <a:p>
            <a:pPr>
              <a:lnSpc>
                <a:spcPct val="150000"/>
              </a:lnSpc>
            </a:pPr>
            <a:r>
              <a:rPr kumimoji="1" lang="en-US" altLang="zh-CN" dirty="0">
                <a:latin typeface="Calibri" panose="020F0502020204030204" pitchFamily="34" charset="0"/>
                <a:ea typeface="SimHei" panose="02010609060101010101" pitchFamily="49" charset="-122"/>
                <a:cs typeface="Calibri" panose="020F0502020204030204" pitchFamily="34" charset="0"/>
              </a:rPr>
              <a:t>RF: </a:t>
            </a:r>
            <a:r>
              <a:rPr kumimoji="1" lang="zh-CN" altLang="en-US" dirty="0">
                <a:latin typeface="Calibri" panose="020F0502020204030204" pitchFamily="34" charset="0"/>
                <a:ea typeface="SimHei" panose="02010609060101010101" pitchFamily="49" charset="-122"/>
                <a:cs typeface="Calibri" panose="020F0502020204030204" pitchFamily="34" charset="0"/>
              </a:rPr>
              <a:t>寄存器堆（</a:t>
            </a:r>
            <a:r>
              <a:rPr kumimoji="1" lang="en-US" altLang="zh-CN" dirty="0">
                <a:latin typeface="Calibri" panose="020F0502020204030204" pitchFamily="34" charset="0"/>
                <a:ea typeface="SimHei" panose="02010609060101010101" pitchFamily="49" charset="-122"/>
                <a:cs typeface="Calibri" panose="020F0502020204030204" pitchFamily="34" charset="0"/>
              </a:rPr>
              <a:t>register</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file</a:t>
            </a:r>
            <a:r>
              <a:rPr kumimoji="1" lang="zh-CN" altLang="en-US" dirty="0">
                <a:latin typeface="Calibri" panose="020F0502020204030204" pitchFamily="34" charset="0"/>
                <a:ea typeface="SimHei" panose="02010609060101010101" pitchFamily="49" charset="-122"/>
                <a:cs typeface="Calibri" panose="020F0502020204030204" pitchFamily="34" charset="0"/>
              </a:rPr>
              <a:t>，</a:t>
            </a:r>
            <a:r>
              <a:rPr kumimoji="1" lang="en-US" altLang="zh-CN" dirty="0">
                <a:latin typeface="Calibri" panose="020F0502020204030204" pitchFamily="34" charset="0"/>
                <a:ea typeface="SimHei" panose="02010609060101010101" pitchFamily="49" charset="-122"/>
                <a:cs typeface="Calibri" panose="020F0502020204030204" pitchFamily="34" charset="0"/>
              </a:rPr>
              <a:t>a.k.a. </a:t>
            </a:r>
            <a:r>
              <a:rPr kumimoji="1" lang="zh-CN" altLang="en-US" dirty="0">
                <a:latin typeface="Calibri" panose="020F0502020204030204" pitchFamily="34" charset="0"/>
                <a:ea typeface="SimHei" panose="02010609060101010101" pitchFamily="49" charset="-122"/>
                <a:cs typeface="Calibri" panose="020F0502020204030204" pitchFamily="34" charset="0"/>
              </a:rPr>
              <a:t>寄存器文件）</a:t>
            </a: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集成在</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CPU</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里的一小块“内存”</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基于地址寻址：以寄存器</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ID</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作为地址，</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4 bits</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和</a:t>
            </a:r>
            <a:r>
              <a:rPr kumimoji="1" lang="en-US" altLang="zh-CN" dirty="0">
                <a:latin typeface="Calibri" panose="020F0502020204030204" pitchFamily="34" charset="0"/>
                <a:ea typeface="SimHei" panose="02010609060101010101" pitchFamily="49" charset="-122"/>
                <a:cs typeface="Calibri" panose="020F0502020204030204" pitchFamily="34" charset="0"/>
              </a:rPr>
              <a:t>CPU</a:t>
            </a:r>
            <a:r>
              <a:rPr kumimoji="1" lang="zh-CN" altLang="en-US" dirty="0">
                <a:latin typeface="Calibri" panose="020F0502020204030204" pitchFamily="34" charset="0"/>
                <a:ea typeface="SimHei" panose="02010609060101010101" pitchFamily="49" charset="-122"/>
                <a:cs typeface="Calibri" panose="020F0502020204030204" pitchFamily="34" charset="0"/>
              </a:rPr>
              <a:t>通信成本低，容量小速度快</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22" name="表格 17">
            <a:extLst>
              <a:ext uri="{FF2B5EF4-FFF2-40B4-BE49-F238E27FC236}">
                <a16:creationId xmlns:a16="http://schemas.microsoft.com/office/drawing/2014/main" id="{3EBB04A9-521E-1D4F-9705-290F5F0C4834}"/>
              </a:ext>
            </a:extLst>
          </p:cNvPr>
          <p:cNvGraphicFramePr>
            <a:graphicFrameLocks noGrp="1"/>
          </p:cNvGraphicFramePr>
          <p:nvPr>
            <p:extLst>
              <p:ext uri="{D42A27DB-BD31-4B8C-83A1-F6EECF244321}">
                <p14:modId xmlns:p14="http://schemas.microsoft.com/office/powerpoint/2010/main" val="571944138"/>
              </p:ext>
            </p:extLst>
          </p:nvPr>
        </p:nvGraphicFramePr>
        <p:xfrm>
          <a:off x="655594" y="1847064"/>
          <a:ext cx="5539828" cy="1500562"/>
        </p:xfrm>
        <a:graphic>
          <a:graphicData uri="http://schemas.openxmlformats.org/drawingml/2006/table">
            <a:tbl>
              <a:tblPr>
                <a:tableStyleId>{616DA210-FB5B-4158-B5E0-FEB733F419BA}</a:tableStyleId>
              </a:tblPr>
              <a:tblGrid>
                <a:gridCol w="1384957">
                  <a:extLst>
                    <a:ext uri="{9D8B030D-6E8A-4147-A177-3AD203B41FA5}">
                      <a16:colId xmlns:a16="http://schemas.microsoft.com/office/drawing/2014/main" val="2042863355"/>
                    </a:ext>
                  </a:extLst>
                </a:gridCol>
                <a:gridCol w="1384957">
                  <a:extLst>
                    <a:ext uri="{9D8B030D-6E8A-4147-A177-3AD203B41FA5}">
                      <a16:colId xmlns:a16="http://schemas.microsoft.com/office/drawing/2014/main" val="3239621004"/>
                    </a:ext>
                  </a:extLst>
                </a:gridCol>
                <a:gridCol w="1384957">
                  <a:extLst>
                    <a:ext uri="{9D8B030D-6E8A-4147-A177-3AD203B41FA5}">
                      <a16:colId xmlns:a16="http://schemas.microsoft.com/office/drawing/2014/main" val="1362747701"/>
                    </a:ext>
                  </a:extLst>
                </a:gridCol>
                <a:gridCol w="1384957">
                  <a:extLst>
                    <a:ext uri="{9D8B030D-6E8A-4147-A177-3AD203B41FA5}">
                      <a16:colId xmlns:a16="http://schemas.microsoft.com/office/drawing/2014/main" val="3083828496"/>
                    </a:ext>
                  </a:extLst>
                </a:gridCol>
              </a:tblGrid>
              <a:tr h="370840">
                <a:tc>
                  <a:txBody>
                    <a:bodyPr/>
                    <a:lstStyle/>
                    <a:p>
                      <a:pPr algn="l"/>
                      <a:r>
                        <a:rPr lang="en-US" altLang="zh-CN" dirty="0">
                          <a:latin typeface="+mn-lt"/>
                        </a:rPr>
                        <a:t>0: %</a:t>
                      </a:r>
                      <a:r>
                        <a:rPr lang="en-US" altLang="zh-CN" dirty="0" err="1">
                          <a:latin typeface="+mn-lt"/>
                        </a:rPr>
                        <a:t>rax</a:t>
                      </a:r>
                      <a:endParaRPr lang="zh-CN" altLang="en-US" dirty="0">
                        <a:latin typeface="+mn-lt"/>
                      </a:endParaRPr>
                    </a:p>
                  </a:txBody>
                  <a:tcPr/>
                </a:tc>
                <a:tc>
                  <a:txBody>
                    <a:bodyPr/>
                    <a:lstStyle/>
                    <a:p>
                      <a:pPr algn="l"/>
                      <a:r>
                        <a:rPr lang="en-US" altLang="zh-CN" dirty="0">
                          <a:latin typeface="+mn-lt"/>
                        </a:rPr>
                        <a:t>4: %</a:t>
                      </a:r>
                      <a:r>
                        <a:rPr lang="en-US" altLang="zh-CN" dirty="0" err="1">
                          <a:latin typeface="+mn-lt"/>
                        </a:rPr>
                        <a:t>rsp</a:t>
                      </a:r>
                      <a:endParaRPr lang="zh-CN" altLang="en-US" dirty="0">
                        <a:latin typeface="+mn-lt"/>
                      </a:endParaRPr>
                    </a:p>
                  </a:txBody>
                  <a:tcPr/>
                </a:tc>
                <a:tc>
                  <a:txBody>
                    <a:bodyPr/>
                    <a:lstStyle/>
                    <a:p>
                      <a:pPr algn="l"/>
                      <a:r>
                        <a:rPr lang="en-US" altLang="zh-CN" dirty="0">
                          <a:latin typeface="+mn-lt"/>
                        </a:rPr>
                        <a:t>8: %r8</a:t>
                      </a:r>
                      <a:endParaRPr lang="zh-CN" altLang="en-US" dirty="0">
                        <a:latin typeface="+mn-lt"/>
                      </a:endParaRPr>
                    </a:p>
                  </a:txBody>
                  <a:tcPr/>
                </a:tc>
                <a:tc>
                  <a:txBody>
                    <a:bodyPr/>
                    <a:lstStyle/>
                    <a:p>
                      <a:pPr algn="l"/>
                      <a:r>
                        <a:rPr lang="en-US" altLang="zh-CN" dirty="0">
                          <a:latin typeface="+mn-lt"/>
                        </a:rPr>
                        <a:t>C: %r12</a:t>
                      </a:r>
                      <a:endParaRPr lang="zh-CN" altLang="en-US" dirty="0">
                        <a:latin typeface="+mn-lt"/>
                      </a:endParaRPr>
                    </a:p>
                  </a:txBody>
                  <a:tcPr/>
                </a:tc>
                <a:extLst>
                  <a:ext uri="{0D108BD9-81ED-4DB2-BD59-A6C34878D82A}">
                    <a16:rowId xmlns:a16="http://schemas.microsoft.com/office/drawing/2014/main" val="11845783"/>
                  </a:ext>
                </a:extLst>
              </a:tr>
              <a:tr h="370840">
                <a:tc>
                  <a:txBody>
                    <a:bodyPr/>
                    <a:lstStyle/>
                    <a:p>
                      <a:pPr algn="l"/>
                      <a:r>
                        <a:rPr lang="en-US" altLang="zh-CN" dirty="0">
                          <a:latin typeface="+mn-lt"/>
                        </a:rPr>
                        <a:t>1: %</a:t>
                      </a:r>
                      <a:r>
                        <a:rPr lang="en-US" altLang="zh-CN" dirty="0" err="1">
                          <a:latin typeface="+mn-lt"/>
                        </a:rPr>
                        <a:t>rcx</a:t>
                      </a:r>
                      <a:endParaRPr lang="zh-CN" altLang="en-US" dirty="0">
                        <a:latin typeface="+mn-lt"/>
                      </a:endParaRPr>
                    </a:p>
                  </a:txBody>
                  <a:tcPr/>
                </a:tc>
                <a:tc>
                  <a:txBody>
                    <a:bodyPr/>
                    <a:lstStyle/>
                    <a:p>
                      <a:pPr algn="l"/>
                      <a:r>
                        <a:rPr lang="en-US" altLang="zh-CN" dirty="0">
                          <a:latin typeface="+mn-lt"/>
                        </a:rPr>
                        <a:t>5: %</a:t>
                      </a:r>
                      <a:r>
                        <a:rPr lang="en-US" altLang="zh-CN" dirty="0" err="1">
                          <a:latin typeface="+mn-lt"/>
                        </a:rPr>
                        <a:t>rbp</a:t>
                      </a:r>
                      <a:endParaRPr lang="zh-CN" altLang="en-US" dirty="0">
                        <a:latin typeface="+mn-lt"/>
                      </a:endParaRPr>
                    </a:p>
                  </a:txBody>
                  <a:tcPr/>
                </a:tc>
                <a:tc>
                  <a:txBody>
                    <a:bodyPr/>
                    <a:lstStyle/>
                    <a:p>
                      <a:pPr algn="l"/>
                      <a:r>
                        <a:rPr lang="en-US" altLang="zh-CN" dirty="0">
                          <a:latin typeface="+mn-lt"/>
                        </a:rPr>
                        <a:t>9: %r9</a:t>
                      </a:r>
                      <a:endParaRPr lang="zh-CN" altLang="en-US" dirty="0">
                        <a:latin typeface="+mn-lt"/>
                      </a:endParaRPr>
                    </a:p>
                  </a:txBody>
                  <a:tcPr/>
                </a:tc>
                <a:tc>
                  <a:txBody>
                    <a:bodyPr/>
                    <a:lstStyle/>
                    <a:p>
                      <a:pPr algn="l"/>
                      <a:r>
                        <a:rPr lang="en-US" altLang="zh-CN" dirty="0">
                          <a:latin typeface="+mn-lt"/>
                        </a:rPr>
                        <a:t>D: %r13</a:t>
                      </a:r>
                      <a:endParaRPr lang="zh-CN" altLang="en-US" dirty="0">
                        <a:latin typeface="+mn-lt"/>
                      </a:endParaRPr>
                    </a:p>
                  </a:txBody>
                  <a:tcPr/>
                </a:tc>
                <a:extLst>
                  <a:ext uri="{0D108BD9-81ED-4DB2-BD59-A6C34878D82A}">
                    <a16:rowId xmlns:a16="http://schemas.microsoft.com/office/drawing/2014/main" val="2150191448"/>
                  </a:ext>
                </a:extLst>
              </a:tr>
              <a:tr h="370840">
                <a:tc>
                  <a:txBody>
                    <a:bodyPr/>
                    <a:lstStyle/>
                    <a:p>
                      <a:pPr algn="l"/>
                      <a:r>
                        <a:rPr lang="en-US" altLang="zh-CN" dirty="0">
                          <a:latin typeface="+mn-lt"/>
                        </a:rPr>
                        <a:t>2: %</a:t>
                      </a:r>
                      <a:r>
                        <a:rPr lang="en-US" altLang="zh-CN" dirty="0" err="1">
                          <a:latin typeface="+mn-lt"/>
                        </a:rPr>
                        <a:t>rdx</a:t>
                      </a:r>
                      <a:endParaRPr lang="zh-CN" altLang="en-US" dirty="0">
                        <a:latin typeface="+mn-lt"/>
                      </a:endParaRPr>
                    </a:p>
                  </a:txBody>
                  <a:tcPr/>
                </a:tc>
                <a:tc>
                  <a:txBody>
                    <a:bodyPr/>
                    <a:lstStyle/>
                    <a:p>
                      <a:pPr algn="l"/>
                      <a:r>
                        <a:rPr lang="en-US" altLang="zh-CN" dirty="0">
                          <a:latin typeface="+mn-lt"/>
                        </a:rPr>
                        <a:t>6: %</a:t>
                      </a:r>
                      <a:r>
                        <a:rPr lang="en-US" altLang="zh-CN" dirty="0" err="1">
                          <a:latin typeface="+mn-lt"/>
                        </a:rPr>
                        <a:t>rsi</a:t>
                      </a:r>
                      <a:endParaRPr lang="en-US" altLang="zh-CN" dirty="0">
                        <a:latin typeface="+mn-lt"/>
                      </a:endParaRPr>
                    </a:p>
                  </a:txBody>
                  <a:tcPr/>
                </a:tc>
                <a:tc>
                  <a:txBody>
                    <a:bodyPr/>
                    <a:lstStyle/>
                    <a:p>
                      <a:pPr algn="l"/>
                      <a:r>
                        <a:rPr lang="en-US" altLang="zh-CN" dirty="0">
                          <a:latin typeface="+mn-lt"/>
                        </a:rPr>
                        <a:t>A: %r10</a:t>
                      </a:r>
                      <a:endParaRPr lang="zh-CN" altLang="en-US" dirty="0">
                        <a:latin typeface="+mn-lt"/>
                      </a:endParaRPr>
                    </a:p>
                  </a:txBody>
                  <a:tcPr/>
                </a:tc>
                <a:tc>
                  <a:txBody>
                    <a:bodyPr/>
                    <a:lstStyle/>
                    <a:p>
                      <a:pPr algn="l"/>
                      <a:r>
                        <a:rPr lang="en-US" altLang="zh-CN" dirty="0">
                          <a:latin typeface="+mn-lt"/>
                        </a:rPr>
                        <a:t>E: %r14</a:t>
                      </a:r>
                      <a:endParaRPr lang="zh-CN" altLang="en-US" dirty="0">
                        <a:latin typeface="+mn-lt"/>
                      </a:endParaRPr>
                    </a:p>
                  </a:txBody>
                  <a:tcPr/>
                </a:tc>
                <a:extLst>
                  <a:ext uri="{0D108BD9-81ED-4DB2-BD59-A6C34878D82A}">
                    <a16:rowId xmlns:a16="http://schemas.microsoft.com/office/drawing/2014/main" val="3578825366"/>
                  </a:ext>
                </a:extLst>
              </a:tr>
              <a:tr h="388042">
                <a:tc>
                  <a:txBody>
                    <a:bodyPr/>
                    <a:lstStyle/>
                    <a:p>
                      <a:pPr algn="l"/>
                      <a:r>
                        <a:rPr lang="en-US" altLang="zh-CN" dirty="0">
                          <a:latin typeface="+mn-lt"/>
                        </a:rPr>
                        <a:t>3: %</a:t>
                      </a:r>
                      <a:r>
                        <a:rPr lang="en-US" altLang="zh-CN" dirty="0" err="1">
                          <a:latin typeface="+mn-lt"/>
                        </a:rPr>
                        <a:t>rbx</a:t>
                      </a:r>
                      <a:endParaRPr lang="zh-CN" altLang="en-US" dirty="0">
                        <a:latin typeface="+mn-lt"/>
                      </a:endParaRPr>
                    </a:p>
                  </a:txBody>
                  <a:tcPr/>
                </a:tc>
                <a:tc>
                  <a:txBody>
                    <a:bodyPr/>
                    <a:lstStyle/>
                    <a:p>
                      <a:pPr algn="l"/>
                      <a:r>
                        <a:rPr lang="en-US" altLang="zh-CN" dirty="0">
                          <a:latin typeface="+mn-lt"/>
                        </a:rPr>
                        <a:t>7: %</a:t>
                      </a:r>
                      <a:r>
                        <a:rPr lang="en-US" altLang="zh-CN" dirty="0" err="1">
                          <a:latin typeface="+mn-lt"/>
                        </a:rPr>
                        <a:t>rdi</a:t>
                      </a:r>
                      <a:endParaRPr lang="zh-CN" altLang="en-US" dirty="0">
                        <a:latin typeface="+mn-lt"/>
                      </a:endParaRPr>
                    </a:p>
                  </a:txBody>
                  <a:tcPr/>
                </a:tc>
                <a:tc>
                  <a:txBody>
                    <a:bodyPr/>
                    <a:lstStyle/>
                    <a:p>
                      <a:pPr algn="l"/>
                      <a:r>
                        <a:rPr lang="en-US" altLang="zh-CN" dirty="0">
                          <a:latin typeface="+mn-lt"/>
                        </a:rPr>
                        <a:t>B: %r11</a:t>
                      </a:r>
                      <a:endParaRPr lang="zh-CN" altLang="en-US" dirty="0">
                        <a:latin typeface="+mn-lt"/>
                      </a:endParaRPr>
                    </a:p>
                  </a:txBody>
                  <a:tcPr/>
                </a:tc>
                <a:tc>
                  <a:txBody>
                    <a:bodyPr/>
                    <a:lstStyle/>
                    <a:p>
                      <a:pPr algn="l"/>
                      <a:r>
                        <a:rPr lang="en-US" altLang="zh-CN" dirty="0">
                          <a:latin typeface="+mn-lt"/>
                        </a:rPr>
                        <a:t>F: no regs</a:t>
                      </a:r>
                      <a:endParaRPr lang="zh-CN" altLang="en-US" dirty="0">
                        <a:latin typeface="+mn-lt"/>
                      </a:endParaRPr>
                    </a:p>
                  </a:txBody>
                  <a:tcPr>
                    <a:solidFill>
                      <a:schemeClr val="bg2">
                        <a:lumMod val="50000"/>
                      </a:schemeClr>
                    </a:solidFill>
                  </a:tcPr>
                </a:tc>
                <a:extLst>
                  <a:ext uri="{0D108BD9-81ED-4DB2-BD59-A6C34878D82A}">
                    <a16:rowId xmlns:a16="http://schemas.microsoft.com/office/drawing/2014/main" val="1427305151"/>
                  </a:ext>
                </a:extLst>
              </a:tr>
            </a:tbl>
          </a:graphicData>
        </a:graphic>
      </p:graphicFrame>
      <p:pic>
        <p:nvPicPr>
          <p:cNvPr id="23" name="图片 2">
            <a:extLst>
              <a:ext uri="{FF2B5EF4-FFF2-40B4-BE49-F238E27FC236}">
                <a16:creationId xmlns:a16="http://schemas.microsoft.com/office/drawing/2014/main" id="{BFB91C5E-215F-CC4D-B6DD-E8106204EE49}"/>
              </a:ext>
            </a:extLst>
          </p:cNvPr>
          <p:cNvPicPr>
            <a:picLocks noChangeAspect="1"/>
          </p:cNvPicPr>
          <p:nvPr/>
        </p:nvPicPr>
        <p:blipFill>
          <a:blip r:embed="rId2"/>
          <a:stretch>
            <a:fillRect/>
          </a:stretch>
        </p:blipFill>
        <p:spPr>
          <a:xfrm>
            <a:off x="7830180" y="4180289"/>
            <a:ext cx="3612177" cy="1586525"/>
          </a:xfrm>
          <a:prstGeom prst="rect">
            <a:avLst/>
          </a:prstGeom>
        </p:spPr>
      </p:pic>
      <p:sp>
        <p:nvSpPr>
          <p:cNvPr id="5" name="TextBox 4">
            <a:extLst>
              <a:ext uri="{FF2B5EF4-FFF2-40B4-BE49-F238E27FC236}">
                <a16:creationId xmlns:a16="http://schemas.microsoft.com/office/drawing/2014/main" id="{3922F810-65B2-DD4C-BC04-AF4897F1CC74}"/>
              </a:ext>
            </a:extLst>
          </p:cNvPr>
          <p:cNvSpPr txBox="1"/>
          <p:nvPr/>
        </p:nvSpPr>
        <p:spPr>
          <a:xfrm>
            <a:off x="7872597" y="5730845"/>
            <a:ext cx="3483261" cy="464871"/>
          </a:xfrm>
          <a:prstGeom prst="rect">
            <a:avLst/>
          </a:prstGeom>
          <a:noFill/>
        </p:spPr>
        <p:txBody>
          <a:bodyPr wrap="none" rtlCol="0">
            <a:spAutoFit/>
          </a:bodyPr>
          <a:lstStyle/>
          <a:p>
            <a:pPr>
              <a:lnSpc>
                <a:spcPct val="150000"/>
              </a:lnSpc>
            </a:pPr>
            <a:r>
              <a:rPr kumimoji="1" lang="en-US" altLang="zh-CN" dirty="0">
                <a:latin typeface="Calibri" panose="020F0502020204030204" pitchFamily="34" charset="0"/>
                <a:ea typeface="SimHei" panose="02010609060101010101" pitchFamily="49" charset="-122"/>
                <a:cs typeface="Calibri" panose="020F0502020204030204" pitchFamily="34" charset="0"/>
              </a:rPr>
              <a:t>Y86-64: keep going if AOK else stop</a:t>
            </a:r>
            <a:endParaRPr kumimoji="1" lang="zh-CN" altLang="en-US"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405250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7" grpId="0"/>
      <p:bldP spid="18" grpId="0"/>
      <p:bldP spid="19" grpId="0"/>
      <p:bldP spid="20" grpId="0"/>
      <p:bldP spid="21"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13</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Y86-64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指令</a:t>
            </a:r>
          </a:p>
        </p:txBody>
      </p:sp>
      <p:sp>
        <p:nvSpPr>
          <p:cNvPr id="21" name="矩形 2">
            <a:extLst>
              <a:ext uri="{FF2B5EF4-FFF2-40B4-BE49-F238E27FC236}">
                <a16:creationId xmlns:a16="http://schemas.microsoft.com/office/drawing/2014/main" id="{1EB6552B-2566-E44A-9365-526AD1DDDF20}"/>
              </a:ext>
            </a:extLst>
          </p:cNvPr>
          <p:cNvSpPr/>
          <p:nvPr/>
        </p:nvSpPr>
        <p:spPr>
          <a:xfrm>
            <a:off x="3256146" y="1356997"/>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22" name="矩形 12">
            <a:extLst>
              <a:ext uri="{FF2B5EF4-FFF2-40B4-BE49-F238E27FC236}">
                <a16:creationId xmlns:a16="http://schemas.microsoft.com/office/drawing/2014/main" id="{8ACD5B04-F66E-DD4D-BCC5-AE0E2180960D}"/>
              </a:ext>
            </a:extLst>
          </p:cNvPr>
          <p:cNvSpPr/>
          <p:nvPr/>
        </p:nvSpPr>
        <p:spPr>
          <a:xfrm>
            <a:off x="3592477" y="1356997"/>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23" name="矩形 13">
            <a:extLst>
              <a:ext uri="{FF2B5EF4-FFF2-40B4-BE49-F238E27FC236}">
                <a16:creationId xmlns:a16="http://schemas.microsoft.com/office/drawing/2014/main" id="{C6BAD9BD-2771-C543-AB5D-23AD4229B49D}"/>
              </a:ext>
            </a:extLst>
          </p:cNvPr>
          <p:cNvSpPr/>
          <p:nvPr/>
        </p:nvSpPr>
        <p:spPr>
          <a:xfrm>
            <a:off x="3256146" y="1808945"/>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1</a:t>
            </a:r>
            <a:endParaRPr kumimoji="1" lang="zh-CN" altLang="en-US" dirty="0">
              <a:solidFill>
                <a:schemeClr val="tx1"/>
              </a:solidFill>
            </a:endParaRPr>
          </a:p>
        </p:txBody>
      </p:sp>
      <p:sp>
        <p:nvSpPr>
          <p:cNvPr id="24" name="矩形 15">
            <a:extLst>
              <a:ext uri="{FF2B5EF4-FFF2-40B4-BE49-F238E27FC236}">
                <a16:creationId xmlns:a16="http://schemas.microsoft.com/office/drawing/2014/main" id="{04148E51-30C8-9246-BA0A-4A91F649E96D}"/>
              </a:ext>
            </a:extLst>
          </p:cNvPr>
          <p:cNvSpPr/>
          <p:nvPr/>
        </p:nvSpPr>
        <p:spPr>
          <a:xfrm>
            <a:off x="3592477" y="1808945"/>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29" name="矩形 20">
            <a:extLst>
              <a:ext uri="{FF2B5EF4-FFF2-40B4-BE49-F238E27FC236}">
                <a16:creationId xmlns:a16="http://schemas.microsoft.com/office/drawing/2014/main" id="{D4CD59AB-E396-934F-9954-A4000D80CF70}"/>
              </a:ext>
            </a:extLst>
          </p:cNvPr>
          <p:cNvSpPr/>
          <p:nvPr/>
        </p:nvSpPr>
        <p:spPr>
          <a:xfrm>
            <a:off x="3256146" y="2717912"/>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3</a:t>
            </a:r>
            <a:endParaRPr kumimoji="1" lang="zh-CN" altLang="en-US" dirty="0">
              <a:solidFill>
                <a:schemeClr val="tx1"/>
              </a:solidFill>
            </a:endParaRPr>
          </a:p>
        </p:txBody>
      </p:sp>
      <p:sp>
        <p:nvSpPr>
          <p:cNvPr id="30" name="矩形 21">
            <a:extLst>
              <a:ext uri="{FF2B5EF4-FFF2-40B4-BE49-F238E27FC236}">
                <a16:creationId xmlns:a16="http://schemas.microsoft.com/office/drawing/2014/main" id="{82B4F990-B6CB-3B49-9423-77942E0EF33B}"/>
              </a:ext>
            </a:extLst>
          </p:cNvPr>
          <p:cNvSpPr/>
          <p:nvPr/>
        </p:nvSpPr>
        <p:spPr>
          <a:xfrm>
            <a:off x="3592477" y="2717912"/>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s-ES" altLang="zh-CN" dirty="0">
                <a:solidFill>
                  <a:schemeClr val="tx1"/>
                </a:solidFill>
              </a:rPr>
              <a:t>0</a:t>
            </a:r>
          </a:p>
        </p:txBody>
      </p:sp>
      <p:sp>
        <p:nvSpPr>
          <p:cNvPr id="31" name="矩形 22">
            <a:extLst>
              <a:ext uri="{FF2B5EF4-FFF2-40B4-BE49-F238E27FC236}">
                <a16:creationId xmlns:a16="http://schemas.microsoft.com/office/drawing/2014/main" id="{B265690C-E70F-C84F-ACE3-4DFFDE69EE06}"/>
              </a:ext>
            </a:extLst>
          </p:cNvPr>
          <p:cNvSpPr/>
          <p:nvPr/>
        </p:nvSpPr>
        <p:spPr>
          <a:xfrm>
            <a:off x="3928808" y="2717911"/>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F</a:t>
            </a:r>
            <a:endParaRPr kumimoji="1" lang="zh-CN" altLang="en-US" dirty="0">
              <a:solidFill>
                <a:schemeClr val="tx1"/>
              </a:solidFill>
            </a:endParaRPr>
          </a:p>
        </p:txBody>
      </p:sp>
      <p:sp>
        <p:nvSpPr>
          <p:cNvPr id="32" name="矩形 23">
            <a:extLst>
              <a:ext uri="{FF2B5EF4-FFF2-40B4-BE49-F238E27FC236}">
                <a16:creationId xmlns:a16="http://schemas.microsoft.com/office/drawing/2014/main" id="{9CAA7734-2CCE-6A48-A09B-18F5FFE6E3EC}"/>
              </a:ext>
            </a:extLst>
          </p:cNvPr>
          <p:cNvSpPr/>
          <p:nvPr/>
        </p:nvSpPr>
        <p:spPr>
          <a:xfrm>
            <a:off x="4265139" y="2717911"/>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rB</a:t>
            </a:r>
            <a:endParaRPr kumimoji="1" lang="zh-CN" altLang="en-US" sz="1200" dirty="0">
              <a:solidFill>
                <a:schemeClr val="tx1"/>
              </a:solidFill>
            </a:endParaRPr>
          </a:p>
        </p:txBody>
      </p:sp>
      <p:sp>
        <p:nvSpPr>
          <p:cNvPr id="33" name="矩形 32">
            <a:extLst>
              <a:ext uri="{FF2B5EF4-FFF2-40B4-BE49-F238E27FC236}">
                <a16:creationId xmlns:a16="http://schemas.microsoft.com/office/drawing/2014/main" id="{253E267B-7126-3846-AA7E-1FF0E9110929}"/>
              </a:ext>
            </a:extLst>
          </p:cNvPr>
          <p:cNvSpPr/>
          <p:nvPr/>
        </p:nvSpPr>
        <p:spPr>
          <a:xfrm>
            <a:off x="3256146" y="3168434"/>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4</a:t>
            </a:r>
            <a:endParaRPr kumimoji="1" lang="zh-CN" altLang="en-US" dirty="0">
              <a:solidFill>
                <a:schemeClr val="tx1"/>
              </a:solidFill>
            </a:endParaRPr>
          </a:p>
        </p:txBody>
      </p:sp>
      <p:sp>
        <p:nvSpPr>
          <p:cNvPr id="34" name="矩形 33">
            <a:extLst>
              <a:ext uri="{FF2B5EF4-FFF2-40B4-BE49-F238E27FC236}">
                <a16:creationId xmlns:a16="http://schemas.microsoft.com/office/drawing/2014/main" id="{3BF74723-9584-2849-AE5F-4A3051489E76}"/>
              </a:ext>
            </a:extLst>
          </p:cNvPr>
          <p:cNvSpPr/>
          <p:nvPr/>
        </p:nvSpPr>
        <p:spPr>
          <a:xfrm>
            <a:off x="3592477" y="3168434"/>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35" name="矩形 36">
            <a:extLst>
              <a:ext uri="{FF2B5EF4-FFF2-40B4-BE49-F238E27FC236}">
                <a16:creationId xmlns:a16="http://schemas.microsoft.com/office/drawing/2014/main" id="{3DA10477-2775-F340-A58A-CBD7E0097721}"/>
              </a:ext>
            </a:extLst>
          </p:cNvPr>
          <p:cNvSpPr/>
          <p:nvPr/>
        </p:nvSpPr>
        <p:spPr>
          <a:xfrm>
            <a:off x="3256145" y="3620599"/>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5</a:t>
            </a:r>
            <a:endParaRPr kumimoji="1" lang="zh-CN" altLang="en-US" dirty="0">
              <a:solidFill>
                <a:schemeClr val="tx1"/>
              </a:solidFill>
            </a:endParaRPr>
          </a:p>
        </p:txBody>
      </p:sp>
      <p:sp>
        <p:nvSpPr>
          <p:cNvPr id="36" name="矩形 37">
            <a:extLst>
              <a:ext uri="{FF2B5EF4-FFF2-40B4-BE49-F238E27FC236}">
                <a16:creationId xmlns:a16="http://schemas.microsoft.com/office/drawing/2014/main" id="{4AB081CA-C71F-5D41-9B2B-7BACCCD0B1B2}"/>
              </a:ext>
            </a:extLst>
          </p:cNvPr>
          <p:cNvSpPr/>
          <p:nvPr/>
        </p:nvSpPr>
        <p:spPr>
          <a:xfrm>
            <a:off x="3592476" y="3620599"/>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37" name="矩形 44">
            <a:extLst>
              <a:ext uri="{FF2B5EF4-FFF2-40B4-BE49-F238E27FC236}">
                <a16:creationId xmlns:a16="http://schemas.microsoft.com/office/drawing/2014/main" id="{AFCAE0A7-1210-E74F-AC5C-9EFF060447AD}"/>
              </a:ext>
            </a:extLst>
          </p:cNvPr>
          <p:cNvSpPr/>
          <p:nvPr/>
        </p:nvSpPr>
        <p:spPr>
          <a:xfrm>
            <a:off x="3254890" y="4072763"/>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6</a:t>
            </a:r>
            <a:endParaRPr kumimoji="1" lang="zh-CN" altLang="en-US" dirty="0">
              <a:solidFill>
                <a:schemeClr val="tx1"/>
              </a:solidFill>
            </a:endParaRPr>
          </a:p>
        </p:txBody>
      </p:sp>
      <p:sp>
        <p:nvSpPr>
          <p:cNvPr id="38" name="矩形 45">
            <a:extLst>
              <a:ext uri="{FF2B5EF4-FFF2-40B4-BE49-F238E27FC236}">
                <a16:creationId xmlns:a16="http://schemas.microsoft.com/office/drawing/2014/main" id="{C905AB0D-A1A3-774F-941F-D88E421F41E4}"/>
              </a:ext>
            </a:extLst>
          </p:cNvPr>
          <p:cNvSpPr/>
          <p:nvPr/>
        </p:nvSpPr>
        <p:spPr>
          <a:xfrm>
            <a:off x="3591221" y="4072763"/>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fn</a:t>
            </a:r>
            <a:endParaRPr kumimoji="1" lang="zh-CN" altLang="en-US" sz="1200" dirty="0">
              <a:solidFill>
                <a:schemeClr val="tx1"/>
              </a:solidFill>
            </a:endParaRPr>
          </a:p>
        </p:txBody>
      </p:sp>
      <p:sp>
        <p:nvSpPr>
          <p:cNvPr id="39" name="矩形 48">
            <a:extLst>
              <a:ext uri="{FF2B5EF4-FFF2-40B4-BE49-F238E27FC236}">
                <a16:creationId xmlns:a16="http://schemas.microsoft.com/office/drawing/2014/main" id="{66E1A375-DA1B-4F41-9D4A-4ABD9E6B52A5}"/>
              </a:ext>
            </a:extLst>
          </p:cNvPr>
          <p:cNvSpPr/>
          <p:nvPr/>
        </p:nvSpPr>
        <p:spPr>
          <a:xfrm>
            <a:off x="4601469" y="2717911"/>
            <a:ext cx="5571227"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V</a:t>
            </a:r>
            <a:endParaRPr kumimoji="1" lang="zh-CN" altLang="en-US" dirty="0">
              <a:solidFill>
                <a:schemeClr val="tx1"/>
              </a:solidFill>
            </a:endParaRPr>
          </a:p>
        </p:txBody>
      </p:sp>
      <p:sp>
        <p:nvSpPr>
          <p:cNvPr id="40" name="矩形 49">
            <a:extLst>
              <a:ext uri="{FF2B5EF4-FFF2-40B4-BE49-F238E27FC236}">
                <a16:creationId xmlns:a16="http://schemas.microsoft.com/office/drawing/2014/main" id="{0CCE0268-E11A-314A-A913-7F84898FE64B}"/>
              </a:ext>
            </a:extLst>
          </p:cNvPr>
          <p:cNvSpPr/>
          <p:nvPr/>
        </p:nvSpPr>
        <p:spPr>
          <a:xfrm>
            <a:off x="4607350" y="3174856"/>
            <a:ext cx="5565346"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D</a:t>
            </a:r>
            <a:endParaRPr kumimoji="1" lang="zh-CN" altLang="en-US" dirty="0">
              <a:solidFill>
                <a:schemeClr val="tx1"/>
              </a:solidFill>
            </a:endParaRPr>
          </a:p>
        </p:txBody>
      </p:sp>
      <p:sp>
        <p:nvSpPr>
          <p:cNvPr id="41" name="矩形 50">
            <a:extLst>
              <a:ext uri="{FF2B5EF4-FFF2-40B4-BE49-F238E27FC236}">
                <a16:creationId xmlns:a16="http://schemas.microsoft.com/office/drawing/2014/main" id="{369FDD00-17FD-1546-B0AD-027850FCE9D1}"/>
              </a:ext>
            </a:extLst>
          </p:cNvPr>
          <p:cNvSpPr/>
          <p:nvPr/>
        </p:nvSpPr>
        <p:spPr>
          <a:xfrm>
            <a:off x="3927553" y="4524591"/>
            <a:ext cx="5626914"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tx1"/>
                </a:solidFill>
              </a:rPr>
              <a:t>Dest</a:t>
            </a:r>
            <a:endParaRPr kumimoji="1" lang="zh-CN" altLang="en-US" dirty="0">
              <a:solidFill>
                <a:schemeClr val="tx1"/>
              </a:solidFill>
            </a:endParaRPr>
          </a:p>
        </p:txBody>
      </p:sp>
      <p:sp>
        <p:nvSpPr>
          <p:cNvPr id="42" name="矩形 51">
            <a:extLst>
              <a:ext uri="{FF2B5EF4-FFF2-40B4-BE49-F238E27FC236}">
                <a16:creationId xmlns:a16="http://schemas.microsoft.com/office/drawing/2014/main" id="{200AA8A7-01E9-A542-A71B-E36F6E6BED59}"/>
              </a:ext>
            </a:extLst>
          </p:cNvPr>
          <p:cNvSpPr/>
          <p:nvPr/>
        </p:nvSpPr>
        <p:spPr>
          <a:xfrm>
            <a:off x="3256145" y="4527604"/>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7</a:t>
            </a:r>
            <a:endParaRPr kumimoji="1" lang="zh-CN" altLang="en-US" dirty="0">
              <a:solidFill>
                <a:schemeClr val="tx1"/>
              </a:solidFill>
            </a:endParaRPr>
          </a:p>
        </p:txBody>
      </p:sp>
      <p:sp>
        <p:nvSpPr>
          <p:cNvPr id="43" name="矩形 52">
            <a:extLst>
              <a:ext uri="{FF2B5EF4-FFF2-40B4-BE49-F238E27FC236}">
                <a16:creationId xmlns:a16="http://schemas.microsoft.com/office/drawing/2014/main" id="{66BC3C3E-8084-C341-A480-EF6B157E548F}"/>
              </a:ext>
            </a:extLst>
          </p:cNvPr>
          <p:cNvSpPr/>
          <p:nvPr/>
        </p:nvSpPr>
        <p:spPr>
          <a:xfrm>
            <a:off x="3592476" y="4527604"/>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s-ES" altLang="zh-CN" sz="1200" dirty="0" err="1">
                <a:solidFill>
                  <a:schemeClr val="tx1"/>
                </a:solidFill>
              </a:rPr>
              <a:t>fn</a:t>
            </a:r>
            <a:endParaRPr kumimoji="1" lang="es-ES" altLang="zh-CN" sz="1200" dirty="0">
              <a:solidFill>
                <a:schemeClr val="tx1"/>
              </a:solidFill>
            </a:endParaRPr>
          </a:p>
        </p:txBody>
      </p:sp>
      <p:sp>
        <p:nvSpPr>
          <p:cNvPr id="44" name="矩形 55">
            <a:extLst>
              <a:ext uri="{FF2B5EF4-FFF2-40B4-BE49-F238E27FC236}">
                <a16:creationId xmlns:a16="http://schemas.microsoft.com/office/drawing/2014/main" id="{DF1E8656-01AB-3640-938B-450CC3EBB9C2}"/>
              </a:ext>
            </a:extLst>
          </p:cNvPr>
          <p:cNvSpPr/>
          <p:nvPr/>
        </p:nvSpPr>
        <p:spPr>
          <a:xfrm>
            <a:off x="3253635" y="4982350"/>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8</a:t>
            </a:r>
            <a:endParaRPr kumimoji="1" lang="zh-CN" altLang="en-US" dirty="0">
              <a:solidFill>
                <a:schemeClr val="tx1"/>
              </a:solidFill>
            </a:endParaRPr>
          </a:p>
        </p:txBody>
      </p:sp>
      <p:sp>
        <p:nvSpPr>
          <p:cNvPr id="45" name="矩形 56">
            <a:extLst>
              <a:ext uri="{FF2B5EF4-FFF2-40B4-BE49-F238E27FC236}">
                <a16:creationId xmlns:a16="http://schemas.microsoft.com/office/drawing/2014/main" id="{EF251475-7234-1E4F-885C-23B8DE93DF36}"/>
              </a:ext>
            </a:extLst>
          </p:cNvPr>
          <p:cNvSpPr/>
          <p:nvPr/>
        </p:nvSpPr>
        <p:spPr>
          <a:xfrm>
            <a:off x="3589966" y="4982350"/>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46" name="矩形 57">
            <a:extLst>
              <a:ext uri="{FF2B5EF4-FFF2-40B4-BE49-F238E27FC236}">
                <a16:creationId xmlns:a16="http://schemas.microsoft.com/office/drawing/2014/main" id="{E447DDB3-3893-EE4A-9BE4-FDCEB4369267}"/>
              </a:ext>
            </a:extLst>
          </p:cNvPr>
          <p:cNvSpPr/>
          <p:nvPr/>
        </p:nvSpPr>
        <p:spPr>
          <a:xfrm>
            <a:off x="3927553" y="4982349"/>
            <a:ext cx="5626914"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tx1"/>
                </a:solidFill>
              </a:rPr>
              <a:t>Dest</a:t>
            </a:r>
            <a:endParaRPr kumimoji="1" lang="zh-CN" altLang="en-US" dirty="0">
              <a:solidFill>
                <a:schemeClr val="tx1"/>
              </a:solidFill>
            </a:endParaRPr>
          </a:p>
        </p:txBody>
      </p:sp>
      <p:sp>
        <p:nvSpPr>
          <p:cNvPr id="47" name="矩形 58">
            <a:extLst>
              <a:ext uri="{FF2B5EF4-FFF2-40B4-BE49-F238E27FC236}">
                <a16:creationId xmlns:a16="http://schemas.microsoft.com/office/drawing/2014/main" id="{38EBC6F6-F9C4-F24E-8734-613F2D03034B}"/>
              </a:ext>
            </a:extLst>
          </p:cNvPr>
          <p:cNvSpPr/>
          <p:nvPr/>
        </p:nvSpPr>
        <p:spPr>
          <a:xfrm>
            <a:off x="3253635" y="5432871"/>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9</a:t>
            </a:r>
            <a:endParaRPr kumimoji="1" lang="zh-CN" altLang="en-US" dirty="0">
              <a:solidFill>
                <a:schemeClr val="tx1"/>
              </a:solidFill>
            </a:endParaRPr>
          </a:p>
        </p:txBody>
      </p:sp>
      <p:sp>
        <p:nvSpPr>
          <p:cNvPr id="48" name="矩形 59">
            <a:extLst>
              <a:ext uri="{FF2B5EF4-FFF2-40B4-BE49-F238E27FC236}">
                <a16:creationId xmlns:a16="http://schemas.microsoft.com/office/drawing/2014/main" id="{057603F1-B854-5448-9821-F1BE4BCE472E}"/>
              </a:ext>
            </a:extLst>
          </p:cNvPr>
          <p:cNvSpPr/>
          <p:nvPr/>
        </p:nvSpPr>
        <p:spPr>
          <a:xfrm>
            <a:off x="3589966" y="5432871"/>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49" name="矩形 60">
            <a:extLst>
              <a:ext uri="{FF2B5EF4-FFF2-40B4-BE49-F238E27FC236}">
                <a16:creationId xmlns:a16="http://schemas.microsoft.com/office/drawing/2014/main" id="{97D45599-CCD1-9346-95A4-7504B1D4A0B0}"/>
              </a:ext>
            </a:extLst>
          </p:cNvPr>
          <p:cNvSpPr/>
          <p:nvPr/>
        </p:nvSpPr>
        <p:spPr>
          <a:xfrm>
            <a:off x="3256145" y="5883393"/>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A</a:t>
            </a:r>
            <a:endParaRPr kumimoji="1" lang="zh-CN" altLang="en-US" dirty="0">
              <a:solidFill>
                <a:schemeClr val="tx1"/>
              </a:solidFill>
            </a:endParaRPr>
          </a:p>
        </p:txBody>
      </p:sp>
      <p:sp>
        <p:nvSpPr>
          <p:cNvPr id="50" name="矩形 61">
            <a:extLst>
              <a:ext uri="{FF2B5EF4-FFF2-40B4-BE49-F238E27FC236}">
                <a16:creationId xmlns:a16="http://schemas.microsoft.com/office/drawing/2014/main" id="{2FF7F8F3-0618-AC45-8BD3-B29A37C820EA}"/>
              </a:ext>
            </a:extLst>
          </p:cNvPr>
          <p:cNvSpPr/>
          <p:nvPr/>
        </p:nvSpPr>
        <p:spPr>
          <a:xfrm>
            <a:off x="3592476" y="5883393"/>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51" name="矩形 63">
            <a:extLst>
              <a:ext uri="{FF2B5EF4-FFF2-40B4-BE49-F238E27FC236}">
                <a16:creationId xmlns:a16="http://schemas.microsoft.com/office/drawing/2014/main" id="{77EEE2C6-E0A1-334B-8542-7B4852942799}"/>
              </a:ext>
            </a:extLst>
          </p:cNvPr>
          <p:cNvSpPr/>
          <p:nvPr/>
        </p:nvSpPr>
        <p:spPr>
          <a:xfrm>
            <a:off x="4265138" y="588339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F</a:t>
            </a:r>
            <a:endParaRPr kumimoji="1" lang="zh-CN" altLang="en-US" dirty="0">
              <a:solidFill>
                <a:schemeClr val="tx1"/>
              </a:solidFill>
            </a:endParaRPr>
          </a:p>
        </p:txBody>
      </p:sp>
      <p:sp>
        <p:nvSpPr>
          <p:cNvPr id="52" name="矩形 64">
            <a:extLst>
              <a:ext uri="{FF2B5EF4-FFF2-40B4-BE49-F238E27FC236}">
                <a16:creationId xmlns:a16="http://schemas.microsoft.com/office/drawing/2014/main" id="{473BA7C7-9670-5E41-9150-F722764851CA}"/>
              </a:ext>
            </a:extLst>
          </p:cNvPr>
          <p:cNvSpPr/>
          <p:nvPr/>
        </p:nvSpPr>
        <p:spPr>
          <a:xfrm>
            <a:off x="3256145" y="6340007"/>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B</a:t>
            </a:r>
            <a:endParaRPr kumimoji="1" lang="zh-CN" altLang="en-US" dirty="0">
              <a:solidFill>
                <a:schemeClr val="tx1"/>
              </a:solidFill>
            </a:endParaRPr>
          </a:p>
        </p:txBody>
      </p:sp>
      <p:sp>
        <p:nvSpPr>
          <p:cNvPr id="53" name="矩形 65">
            <a:extLst>
              <a:ext uri="{FF2B5EF4-FFF2-40B4-BE49-F238E27FC236}">
                <a16:creationId xmlns:a16="http://schemas.microsoft.com/office/drawing/2014/main" id="{3ECF2F44-390E-1546-A931-5060DEC85BDE}"/>
              </a:ext>
            </a:extLst>
          </p:cNvPr>
          <p:cNvSpPr/>
          <p:nvPr/>
        </p:nvSpPr>
        <p:spPr>
          <a:xfrm>
            <a:off x="3592476" y="6340007"/>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54" name="矩形 67">
            <a:extLst>
              <a:ext uri="{FF2B5EF4-FFF2-40B4-BE49-F238E27FC236}">
                <a16:creationId xmlns:a16="http://schemas.microsoft.com/office/drawing/2014/main" id="{FB64136E-11F3-2049-AF45-4F66191D5FEE}"/>
              </a:ext>
            </a:extLst>
          </p:cNvPr>
          <p:cNvSpPr/>
          <p:nvPr/>
        </p:nvSpPr>
        <p:spPr>
          <a:xfrm>
            <a:off x="4265138" y="6340006"/>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F</a:t>
            </a:r>
            <a:endParaRPr kumimoji="1" lang="zh-CN" altLang="en-US" dirty="0">
              <a:solidFill>
                <a:schemeClr val="tx1"/>
              </a:solidFill>
            </a:endParaRPr>
          </a:p>
        </p:txBody>
      </p:sp>
      <p:sp>
        <p:nvSpPr>
          <p:cNvPr id="55" name="矩形 70">
            <a:extLst>
              <a:ext uri="{FF2B5EF4-FFF2-40B4-BE49-F238E27FC236}">
                <a16:creationId xmlns:a16="http://schemas.microsoft.com/office/drawing/2014/main" id="{1E4269BB-3C98-5440-8EE4-F785EE318C64}"/>
              </a:ext>
            </a:extLst>
          </p:cNvPr>
          <p:cNvSpPr/>
          <p:nvPr/>
        </p:nvSpPr>
        <p:spPr>
          <a:xfrm>
            <a:off x="3253635" y="2262823"/>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2</a:t>
            </a:r>
            <a:endParaRPr kumimoji="1" lang="zh-CN" altLang="en-US" dirty="0">
              <a:solidFill>
                <a:schemeClr val="tx1"/>
              </a:solidFill>
            </a:endParaRPr>
          </a:p>
        </p:txBody>
      </p:sp>
      <p:sp>
        <p:nvSpPr>
          <p:cNvPr id="56" name="矩形 71">
            <a:extLst>
              <a:ext uri="{FF2B5EF4-FFF2-40B4-BE49-F238E27FC236}">
                <a16:creationId xmlns:a16="http://schemas.microsoft.com/office/drawing/2014/main" id="{5E4FBE42-F784-7046-B005-4263278BA9A2}"/>
              </a:ext>
            </a:extLst>
          </p:cNvPr>
          <p:cNvSpPr/>
          <p:nvPr/>
        </p:nvSpPr>
        <p:spPr>
          <a:xfrm>
            <a:off x="3589966" y="2262823"/>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fn</a:t>
            </a:r>
            <a:endParaRPr kumimoji="1" lang="zh-CN" altLang="en-US" sz="1400" dirty="0">
              <a:solidFill>
                <a:schemeClr val="tx1"/>
              </a:solidFill>
            </a:endParaRPr>
          </a:p>
        </p:txBody>
      </p:sp>
      <p:sp>
        <p:nvSpPr>
          <p:cNvPr id="57" name="矩形 72">
            <a:extLst>
              <a:ext uri="{FF2B5EF4-FFF2-40B4-BE49-F238E27FC236}">
                <a16:creationId xmlns:a16="http://schemas.microsoft.com/office/drawing/2014/main" id="{119E14D0-9746-1D40-94A1-50B47958F177}"/>
              </a:ext>
            </a:extLst>
          </p:cNvPr>
          <p:cNvSpPr/>
          <p:nvPr/>
        </p:nvSpPr>
        <p:spPr>
          <a:xfrm>
            <a:off x="3926297" y="226282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58" name="矩形 73">
            <a:extLst>
              <a:ext uri="{FF2B5EF4-FFF2-40B4-BE49-F238E27FC236}">
                <a16:creationId xmlns:a16="http://schemas.microsoft.com/office/drawing/2014/main" id="{9ED906DA-576D-C44C-8607-B902A3C02008}"/>
              </a:ext>
            </a:extLst>
          </p:cNvPr>
          <p:cNvSpPr/>
          <p:nvPr/>
        </p:nvSpPr>
        <p:spPr>
          <a:xfrm>
            <a:off x="4262628" y="226282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100" dirty="0" err="1">
                <a:solidFill>
                  <a:schemeClr val="tx1"/>
                </a:solidFill>
              </a:rPr>
              <a:t>rB</a:t>
            </a:r>
            <a:endParaRPr kumimoji="1" lang="zh-CN" altLang="en-US" sz="1100" dirty="0">
              <a:solidFill>
                <a:schemeClr val="tx1"/>
              </a:solidFill>
            </a:endParaRPr>
          </a:p>
        </p:txBody>
      </p:sp>
      <p:sp>
        <p:nvSpPr>
          <p:cNvPr id="59" name="文本框 75">
            <a:extLst>
              <a:ext uri="{FF2B5EF4-FFF2-40B4-BE49-F238E27FC236}">
                <a16:creationId xmlns:a16="http://schemas.microsoft.com/office/drawing/2014/main" id="{E4DEAD99-D493-5345-AFBA-036F53FEE5B9}"/>
              </a:ext>
            </a:extLst>
          </p:cNvPr>
          <p:cNvSpPr txBox="1"/>
          <p:nvPr/>
        </p:nvSpPr>
        <p:spPr>
          <a:xfrm>
            <a:off x="293152" y="1355943"/>
            <a:ext cx="736099" cy="369332"/>
          </a:xfrm>
          <a:prstGeom prst="rect">
            <a:avLst/>
          </a:prstGeom>
          <a:noFill/>
        </p:spPr>
        <p:txBody>
          <a:bodyPr wrap="none" rtlCol="0">
            <a:spAutoFit/>
          </a:bodyPr>
          <a:lstStyle/>
          <a:p>
            <a:r>
              <a:rPr kumimoji="1" lang="en-US" altLang="zh-CN" dirty="0">
                <a:latin typeface="Courier New" panose="02070309020205020404" pitchFamily="49" charset="0"/>
                <a:cs typeface="Courier New" panose="02070309020205020404" pitchFamily="49" charset="0"/>
              </a:rPr>
              <a:t>halt</a:t>
            </a:r>
            <a:endParaRPr kumimoji="1" lang="zh-CN" altLang="en-US" dirty="0">
              <a:latin typeface="Courier New" panose="02070309020205020404" pitchFamily="49" charset="0"/>
              <a:cs typeface="Courier New" panose="02070309020205020404" pitchFamily="49" charset="0"/>
            </a:endParaRPr>
          </a:p>
        </p:txBody>
      </p:sp>
      <p:sp>
        <p:nvSpPr>
          <p:cNvPr id="60" name="文本框 76">
            <a:extLst>
              <a:ext uri="{FF2B5EF4-FFF2-40B4-BE49-F238E27FC236}">
                <a16:creationId xmlns:a16="http://schemas.microsoft.com/office/drawing/2014/main" id="{D3F3877C-3929-F940-874C-834537D85873}"/>
              </a:ext>
            </a:extLst>
          </p:cNvPr>
          <p:cNvSpPr txBox="1"/>
          <p:nvPr/>
        </p:nvSpPr>
        <p:spPr>
          <a:xfrm>
            <a:off x="293152" y="1801845"/>
            <a:ext cx="598241"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nop</a:t>
            </a:r>
            <a:endParaRPr kumimoji="1" lang="zh-CN" altLang="en-US" dirty="0">
              <a:latin typeface="Courier New" panose="02070309020205020404" pitchFamily="49" charset="0"/>
              <a:cs typeface="Courier New" panose="02070309020205020404" pitchFamily="49" charset="0"/>
            </a:endParaRPr>
          </a:p>
        </p:txBody>
      </p:sp>
      <p:sp>
        <p:nvSpPr>
          <p:cNvPr id="62" name="文本框 78">
            <a:extLst>
              <a:ext uri="{FF2B5EF4-FFF2-40B4-BE49-F238E27FC236}">
                <a16:creationId xmlns:a16="http://schemas.microsoft.com/office/drawing/2014/main" id="{A7711BA5-4D11-0F49-BF9C-9A6065157C95}"/>
              </a:ext>
            </a:extLst>
          </p:cNvPr>
          <p:cNvSpPr txBox="1"/>
          <p:nvPr/>
        </p:nvSpPr>
        <p:spPr>
          <a:xfrm>
            <a:off x="309090" y="2710226"/>
            <a:ext cx="1578189"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irmovq</a:t>
            </a:r>
            <a:r>
              <a:rPr kumimoji="1" lang="en-US" altLang="zh-CN" dirty="0">
                <a:latin typeface="Courier New" panose="02070309020205020404" pitchFamily="49" charset="0"/>
                <a:cs typeface="Courier New" panose="02070309020205020404" pitchFamily="49" charset="0"/>
              </a:rPr>
              <a:t> </a:t>
            </a:r>
            <a:r>
              <a:rPr kumimoji="1" lang="en-US" altLang="zh-CN" dirty="0">
                <a:latin typeface="Calibri" panose="020F0502020204030204" pitchFamily="34" charset="0"/>
                <a:cs typeface="Calibri" panose="020F0502020204030204" pitchFamily="34" charset="0"/>
              </a:rPr>
              <a:t>V, </a:t>
            </a:r>
            <a:r>
              <a:rPr kumimoji="1" lang="en-US" altLang="zh-CN" dirty="0" err="1">
                <a:latin typeface="Calibri" panose="020F0502020204030204" pitchFamily="34" charset="0"/>
                <a:cs typeface="Calibri" panose="020F0502020204030204" pitchFamily="34" charset="0"/>
              </a:rPr>
              <a:t>rB</a:t>
            </a:r>
            <a:endParaRPr kumimoji="1" lang="zh-CN" altLang="en-US" dirty="0">
              <a:latin typeface="Calibri" panose="020F0502020204030204" pitchFamily="34" charset="0"/>
              <a:cs typeface="Calibri" panose="020F0502020204030204" pitchFamily="34" charset="0"/>
            </a:endParaRPr>
          </a:p>
        </p:txBody>
      </p:sp>
      <p:sp>
        <p:nvSpPr>
          <p:cNvPr id="63" name="文本框 79">
            <a:extLst>
              <a:ext uri="{FF2B5EF4-FFF2-40B4-BE49-F238E27FC236}">
                <a16:creationId xmlns:a16="http://schemas.microsoft.com/office/drawing/2014/main" id="{AB4AB101-97CE-B44C-878D-7A911B5AD585}"/>
              </a:ext>
            </a:extLst>
          </p:cNvPr>
          <p:cNvSpPr txBox="1"/>
          <p:nvPr/>
        </p:nvSpPr>
        <p:spPr>
          <a:xfrm>
            <a:off x="297221" y="3166501"/>
            <a:ext cx="1964064"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rmmovq</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rA</a:t>
            </a:r>
            <a:r>
              <a:rPr kumimoji="1" lang="en-US" altLang="zh-CN" dirty="0">
                <a:latin typeface="Calibri" panose="020F0502020204030204" pitchFamily="34" charset="0"/>
                <a:cs typeface="Calibri" panose="020F0502020204030204" pitchFamily="34" charset="0"/>
              </a:rPr>
              <a:t>, D(</a:t>
            </a:r>
            <a:r>
              <a:rPr kumimoji="1" lang="en-US" altLang="zh-CN" dirty="0" err="1">
                <a:latin typeface="Calibri" panose="020F0502020204030204" pitchFamily="34" charset="0"/>
                <a:cs typeface="Calibri" panose="020F0502020204030204" pitchFamily="34" charset="0"/>
              </a:rPr>
              <a:t>rB</a:t>
            </a:r>
            <a:r>
              <a:rPr kumimoji="1" lang="en-US" altLang="zh-CN" dirty="0">
                <a:latin typeface="Calibri" panose="020F0502020204030204" pitchFamily="34" charset="0"/>
                <a:cs typeface="Calibri" panose="020F0502020204030204" pitchFamily="34" charset="0"/>
              </a:rPr>
              <a:t>)</a:t>
            </a:r>
            <a:endParaRPr kumimoji="1" lang="zh-CN" altLang="en-US" dirty="0">
              <a:latin typeface="Calibri" panose="020F0502020204030204" pitchFamily="34" charset="0"/>
              <a:cs typeface="Calibri" panose="020F0502020204030204" pitchFamily="34" charset="0"/>
            </a:endParaRPr>
          </a:p>
        </p:txBody>
      </p:sp>
      <p:sp>
        <p:nvSpPr>
          <p:cNvPr id="64" name="文本框 80">
            <a:extLst>
              <a:ext uri="{FF2B5EF4-FFF2-40B4-BE49-F238E27FC236}">
                <a16:creationId xmlns:a16="http://schemas.microsoft.com/office/drawing/2014/main" id="{D044015D-24AB-ED4A-8A3C-AA08719B9AAC}"/>
              </a:ext>
            </a:extLst>
          </p:cNvPr>
          <p:cNvSpPr txBox="1"/>
          <p:nvPr/>
        </p:nvSpPr>
        <p:spPr>
          <a:xfrm>
            <a:off x="313159" y="3618162"/>
            <a:ext cx="1962397"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mrmovq</a:t>
            </a:r>
            <a:r>
              <a:rPr kumimoji="1" lang="en-US" altLang="zh-CN" dirty="0">
                <a:latin typeface="Courier New" panose="02070309020205020404" pitchFamily="49" charset="0"/>
                <a:cs typeface="Courier New" panose="02070309020205020404" pitchFamily="49" charset="0"/>
              </a:rPr>
              <a:t> </a:t>
            </a:r>
            <a:r>
              <a:rPr kumimoji="1" lang="en-US" altLang="zh-CN" dirty="0">
                <a:latin typeface="Calibri" panose="020F0502020204030204" pitchFamily="34" charset="0"/>
                <a:cs typeface="Calibri" panose="020F0502020204030204" pitchFamily="34" charset="0"/>
              </a:rPr>
              <a:t>D(</a:t>
            </a:r>
            <a:r>
              <a:rPr kumimoji="1" lang="en-US" altLang="zh-CN" dirty="0" err="1">
                <a:latin typeface="Calibri" panose="020F0502020204030204" pitchFamily="34" charset="0"/>
                <a:cs typeface="Calibri" panose="020F0502020204030204" pitchFamily="34" charset="0"/>
              </a:rPr>
              <a:t>rB</a:t>
            </a:r>
            <a:r>
              <a:rPr kumimoji="1" lang="en-US" altLang="zh-CN" dirty="0">
                <a:latin typeface="Calibri" panose="020F0502020204030204" pitchFamily="34" charset="0"/>
                <a:cs typeface="Calibri" panose="020F0502020204030204" pitchFamily="34" charset="0"/>
              </a:rPr>
              <a:t>), </a:t>
            </a:r>
            <a:r>
              <a:rPr kumimoji="1" lang="en-US" altLang="zh-CN" dirty="0" err="1">
                <a:latin typeface="Calibri" panose="020F0502020204030204" pitchFamily="34" charset="0"/>
                <a:cs typeface="Calibri" panose="020F0502020204030204" pitchFamily="34" charset="0"/>
              </a:rPr>
              <a:t>rA</a:t>
            </a:r>
            <a:endParaRPr kumimoji="1" lang="zh-CN" altLang="en-US" dirty="0">
              <a:latin typeface="Calibri" panose="020F0502020204030204" pitchFamily="34" charset="0"/>
              <a:cs typeface="Calibri" panose="020F0502020204030204" pitchFamily="34" charset="0"/>
            </a:endParaRPr>
          </a:p>
        </p:txBody>
      </p:sp>
      <p:sp>
        <p:nvSpPr>
          <p:cNvPr id="65" name="文本框 81">
            <a:extLst>
              <a:ext uri="{FF2B5EF4-FFF2-40B4-BE49-F238E27FC236}">
                <a16:creationId xmlns:a16="http://schemas.microsoft.com/office/drawing/2014/main" id="{6A110DBF-4196-1940-A92D-B02A946FD2FE}"/>
              </a:ext>
            </a:extLst>
          </p:cNvPr>
          <p:cNvSpPr txBox="1"/>
          <p:nvPr/>
        </p:nvSpPr>
        <p:spPr>
          <a:xfrm>
            <a:off x="304338" y="4071546"/>
            <a:ext cx="1266757"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OPq</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rA</a:t>
            </a:r>
            <a:r>
              <a:rPr kumimoji="1" lang="en-US" altLang="zh-CN" dirty="0">
                <a:latin typeface="Calibri" panose="020F0502020204030204" pitchFamily="34" charset="0"/>
                <a:cs typeface="Calibri" panose="020F0502020204030204" pitchFamily="34" charset="0"/>
              </a:rPr>
              <a:t>, </a:t>
            </a:r>
            <a:r>
              <a:rPr kumimoji="1" lang="en-US" altLang="zh-CN" dirty="0" err="1">
                <a:latin typeface="Calibri" panose="020F0502020204030204" pitchFamily="34" charset="0"/>
                <a:cs typeface="Calibri" panose="020F0502020204030204" pitchFamily="34" charset="0"/>
              </a:rPr>
              <a:t>rB</a:t>
            </a:r>
            <a:endParaRPr kumimoji="1" lang="zh-CN" altLang="en-US" dirty="0">
              <a:latin typeface="Calibri" panose="020F0502020204030204" pitchFamily="34" charset="0"/>
              <a:cs typeface="Calibri" panose="020F0502020204030204" pitchFamily="34" charset="0"/>
            </a:endParaRPr>
          </a:p>
        </p:txBody>
      </p:sp>
      <p:sp>
        <p:nvSpPr>
          <p:cNvPr id="66" name="文本框 82">
            <a:extLst>
              <a:ext uri="{FF2B5EF4-FFF2-40B4-BE49-F238E27FC236}">
                <a16:creationId xmlns:a16="http://schemas.microsoft.com/office/drawing/2014/main" id="{5708F19B-861C-0849-903D-AEE37B8CDFB3}"/>
              </a:ext>
            </a:extLst>
          </p:cNvPr>
          <p:cNvSpPr txBox="1"/>
          <p:nvPr/>
        </p:nvSpPr>
        <p:spPr>
          <a:xfrm>
            <a:off x="313159" y="4518601"/>
            <a:ext cx="1158330"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jXX</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Dest</a:t>
            </a:r>
            <a:endParaRPr kumimoji="1" lang="zh-CN" altLang="en-US" dirty="0">
              <a:latin typeface="Calibri" panose="020F0502020204030204" pitchFamily="34" charset="0"/>
              <a:cs typeface="Calibri" panose="020F0502020204030204" pitchFamily="34" charset="0"/>
            </a:endParaRPr>
          </a:p>
        </p:txBody>
      </p:sp>
      <p:sp>
        <p:nvSpPr>
          <p:cNvPr id="67" name="文本框 83">
            <a:extLst>
              <a:ext uri="{FF2B5EF4-FFF2-40B4-BE49-F238E27FC236}">
                <a16:creationId xmlns:a16="http://schemas.microsoft.com/office/drawing/2014/main" id="{F99CF2BA-0DA9-8A45-A7AF-EEDF33A044B0}"/>
              </a:ext>
            </a:extLst>
          </p:cNvPr>
          <p:cNvSpPr txBox="1"/>
          <p:nvPr/>
        </p:nvSpPr>
        <p:spPr>
          <a:xfrm>
            <a:off x="307492" y="4985651"/>
            <a:ext cx="1296189" cy="369332"/>
          </a:xfrm>
          <a:prstGeom prst="rect">
            <a:avLst/>
          </a:prstGeom>
          <a:noFill/>
        </p:spPr>
        <p:txBody>
          <a:bodyPr wrap="none" rtlCol="0">
            <a:spAutoFit/>
          </a:bodyPr>
          <a:lstStyle/>
          <a:p>
            <a:r>
              <a:rPr kumimoji="1" lang="en-US" altLang="zh-CN" dirty="0">
                <a:latin typeface="Courier New" panose="02070309020205020404" pitchFamily="49" charset="0"/>
                <a:cs typeface="Courier New" panose="02070309020205020404" pitchFamily="49" charset="0"/>
              </a:rPr>
              <a:t>call </a:t>
            </a:r>
            <a:r>
              <a:rPr kumimoji="1" lang="en-US" altLang="zh-CN" dirty="0" err="1">
                <a:latin typeface="Calibri" panose="020F0502020204030204" pitchFamily="34" charset="0"/>
                <a:cs typeface="Calibri" panose="020F0502020204030204" pitchFamily="34" charset="0"/>
              </a:rPr>
              <a:t>Dest</a:t>
            </a:r>
            <a:endParaRPr kumimoji="1" lang="zh-CN" altLang="en-US" dirty="0">
              <a:latin typeface="Calibri" panose="020F0502020204030204" pitchFamily="34" charset="0"/>
              <a:cs typeface="Calibri" panose="020F0502020204030204" pitchFamily="34" charset="0"/>
            </a:endParaRPr>
          </a:p>
        </p:txBody>
      </p:sp>
      <p:sp>
        <p:nvSpPr>
          <p:cNvPr id="68" name="文本框 84">
            <a:extLst>
              <a:ext uri="{FF2B5EF4-FFF2-40B4-BE49-F238E27FC236}">
                <a16:creationId xmlns:a16="http://schemas.microsoft.com/office/drawing/2014/main" id="{4F31ECCD-39B5-6F44-B96E-23A76779D165}"/>
              </a:ext>
            </a:extLst>
          </p:cNvPr>
          <p:cNvSpPr txBox="1"/>
          <p:nvPr/>
        </p:nvSpPr>
        <p:spPr>
          <a:xfrm>
            <a:off x="293152" y="2239246"/>
            <a:ext cx="1680332"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cmovXX</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rA</a:t>
            </a:r>
            <a:r>
              <a:rPr kumimoji="1" lang="en-US" altLang="zh-CN" dirty="0">
                <a:latin typeface="Calibri" panose="020F0502020204030204" pitchFamily="34" charset="0"/>
                <a:cs typeface="Calibri" panose="020F0502020204030204" pitchFamily="34" charset="0"/>
              </a:rPr>
              <a:t>, </a:t>
            </a:r>
            <a:r>
              <a:rPr kumimoji="1" lang="en-US" altLang="zh-CN" dirty="0" err="1">
                <a:latin typeface="Calibri" panose="020F0502020204030204" pitchFamily="34" charset="0"/>
                <a:cs typeface="Calibri" panose="020F0502020204030204" pitchFamily="34" charset="0"/>
              </a:rPr>
              <a:t>rB</a:t>
            </a:r>
            <a:endParaRPr kumimoji="1" lang="zh-CN" altLang="en-US" dirty="0">
              <a:latin typeface="Calibri" panose="020F0502020204030204" pitchFamily="34" charset="0"/>
              <a:cs typeface="Calibri" panose="020F0502020204030204" pitchFamily="34" charset="0"/>
            </a:endParaRPr>
          </a:p>
        </p:txBody>
      </p:sp>
      <p:sp>
        <p:nvSpPr>
          <p:cNvPr id="69" name="文本框 86">
            <a:extLst>
              <a:ext uri="{FF2B5EF4-FFF2-40B4-BE49-F238E27FC236}">
                <a16:creationId xmlns:a16="http://schemas.microsoft.com/office/drawing/2014/main" id="{7039C933-CAD6-2E47-9A35-BC7A41B27169}"/>
              </a:ext>
            </a:extLst>
          </p:cNvPr>
          <p:cNvSpPr txBox="1"/>
          <p:nvPr/>
        </p:nvSpPr>
        <p:spPr>
          <a:xfrm>
            <a:off x="313159" y="5432949"/>
            <a:ext cx="598241" cy="369332"/>
          </a:xfrm>
          <a:prstGeom prst="rect">
            <a:avLst/>
          </a:prstGeom>
          <a:noFill/>
        </p:spPr>
        <p:txBody>
          <a:bodyPr wrap="none" rtlCol="0">
            <a:spAutoFit/>
          </a:bodyPr>
          <a:lstStyle/>
          <a:p>
            <a:r>
              <a:rPr kumimoji="1" lang="en-US" altLang="zh-CN" dirty="0">
                <a:latin typeface="Courier New" panose="02070309020205020404" pitchFamily="49" charset="0"/>
                <a:cs typeface="Courier New" panose="02070309020205020404" pitchFamily="49" charset="0"/>
              </a:rPr>
              <a:t>ret</a:t>
            </a:r>
            <a:endParaRPr kumimoji="1" lang="zh-CN" altLang="en-US" dirty="0">
              <a:latin typeface="Courier New" panose="02070309020205020404" pitchFamily="49" charset="0"/>
              <a:cs typeface="Courier New" panose="02070309020205020404" pitchFamily="49" charset="0"/>
            </a:endParaRPr>
          </a:p>
        </p:txBody>
      </p:sp>
      <p:sp>
        <p:nvSpPr>
          <p:cNvPr id="70" name="文本框 87">
            <a:extLst>
              <a:ext uri="{FF2B5EF4-FFF2-40B4-BE49-F238E27FC236}">
                <a16:creationId xmlns:a16="http://schemas.microsoft.com/office/drawing/2014/main" id="{4D938343-1651-7C48-8B30-85688F7DCD70}"/>
              </a:ext>
            </a:extLst>
          </p:cNvPr>
          <p:cNvSpPr txBox="1"/>
          <p:nvPr/>
        </p:nvSpPr>
        <p:spPr>
          <a:xfrm>
            <a:off x="311051" y="5871412"/>
            <a:ext cx="1225015"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pushq</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rA</a:t>
            </a:r>
            <a:endParaRPr kumimoji="1" lang="zh-CN" altLang="en-US" dirty="0">
              <a:latin typeface="Calibri" panose="020F0502020204030204" pitchFamily="34" charset="0"/>
              <a:cs typeface="Calibri" panose="020F0502020204030204" pitchFamily="34" charset="0"/>
            </a:endParaRPr>
          </a:p>
        </p:txBody>
      </p:sp>
      <p:sp>
        <p:nvSpPr>
          <p:cNvPr id="71" name="文本框 88">
            <a:extLst>
              <a:ext uri="{FF2B5EF4-FFF2-40B4-BE49-F238E27FC236}">
                <a16:creationId xmlns:a16="http://schemas.microsoft.com/office/drawing/2014/main" id="{0049EE83-84D7-614E-AC6F-3AD5A6734A13}"/>
              </a:ext>
            </a:extLst>
          </p:cNvPr>
          <p:cNvSpPr txBox="1"/>
          <p:nvPr/>
        </p:nvSpPr>
        <p:spPr>
          <a:xfrm>
            <a:off x="327522" y="6287455"/>
            <a:ext cx="1087157"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popq</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rA</a:t>
            </a:r>
            <a:endParaRPr kumimoji="1" lang="zh-CN" altLang="en-US" dirty="0">
              <a:latin typeface="Calibri" panose="020F0502020204030204" pitchFamily="34" charset="0"/>
              <a:cs typeface="Calibri" panose="020F0502020204030204" pitchFamily="34" charset="0"/>
            </a:endParaRPr>
          </a:p>
        </p:txBody>
      </p:sp>
      <p:sp>
        <p:nvSpPr>
          <p:cNvPr id="72" name="矩形 89">
            <a:extLst>
              <a:ext uri="{FF2B5EF4-FFF2-40B4-BE49-F238E27FC236}">
                <a16:creationId xmlns:a16="http://schemas.microsoft.com/office/drawing/2014/main" id="{BC96CB5A-6B0F-F24B-959E-340387C3F2AC}"/>
              </a:ext>
            </a:extLst>
          </p:cNvPr>
          <p:cNvSpPr/>
          <p:nvPr/>
        </p:nvSpPr>
        <p:spPr>
          <a:xfrm>
            <a:off x="3934688" y="3172491"/>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73" name="矩形 90">
            <a:extLst>
              <a:ext uri="{FF2B5EF4-FFF2-40B4-BE49-F238E27FC236}">
                <a16:creationId xmlns:a16="http://schemas.microsoft.com/office/drawing/2014/main" id="{C44DDEB0-D138-9B42-B156-CC375B74151F}"/>
              </a:ext>
            </a:extLst>
          </p:cNvPr>
          <p:cNvSpPr/>
          <p:nvPr/>
        </p:nvSpPr>
        <p:spPr>
          <a:xfrm>
            <a:off x="4267642" y="317249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rB</a:t>
            </a:r>
            <a:endParaRPr kumimoji="1" lang="zh-CN" altLang="en-US" sz="1200" dirty="0">
              <a:solidFill>
                <a:schemeClr val="tx1"/>
              </a:solidFill>
            </a:endParaRPr>
          </a:p>
        </p:txBody>
      </p:sp>
      <p:sp>
        <p:nvSpPr>
          <p:cNvPr id="74" name="矩形 91">
            <a:extLst>
              <a:ext uri="{FF2B5EF4-FFF2-40B4-BE49-F238E27FC236}">
                <a16:creationId xmlns:a16="http://schemas.microsoft.com/office/drawing/2014/main" id="{32C571ED-E110-DC41-AF94-995DB0223E23}"/>
              </a:ext>
            </a:extLst>
          </p:cNvPr>
          <p:cNvSpPr/>
          <p:nvPr/>
        </p:nvSpPr>
        <p:spPr>
          <a:xfrm>
            <a:off x="3926297" y="3620165"/>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75" name="矩形 92">
            <a:extLst>
              <a:ext uri="{FF2B5EF4-FFF2-40B4-BE49-F238E27FC236}">
                <a16:creationId xmlns:a16="http://schemas.microsoft.com/office/drawing/2014/main" id="{AB8F71E9-D531-3D40-9EFF-71482ACC9412}"/>
              </a:ext>
            </a:extLst>
          </p:cNvPr>
          <p:cNvSpPr/>
          <p:nvPr/>
        </p:nvSpPr>
        <p:spPr>
          <a:xfrm>
            <a:off x="4267642" y="3616148"/>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rB</a:t>
            </a:r>
            <a:endParaRPr kumimoji="1" lang="zh-CN" altLang="en-US" sz="1200" dirty="0">
              <a:solidFill>
                <a:schemeClr val="tx1"/>
              </a:solidFill>
            </a:endParaRPr>
          </a:p>
        </p:txBody>
      </p:sp>
      <p:sp>
        <p:nvSpPr>
          <p:cNvPr id="76" name="矩形 95">
            <a:extLst>
              <a:ext uri="{FF2B5EF4-FFF2-40B4-BE49-F238E27FC236}">
                <a16:creationId xmlns:a16="http://schemas.microsoft.com/office/drawing/2014/main" id="{BA542004-DD08-B443-A1E2-7357C07E9844}"/>
              </a:ext>
            </a:extLst>
          </p:cNvPr>
          <p:cNvSpPr/>
          <p:nvPr/>
        </p:nvSpPr>
        <p:spPr>
          <a:xfrm>
            <a:off x="3929674" y="4077110"/>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77" name="矩形 96">
            <a:extLst>
              <a:ext uri="{FF2B5EF4-FFF2-40B4-BE49-F238E27FC236}">
                <a16:creationId xmlns:a16="http://schemas.microsoft.com/office/drawing/2014/main" id="{8BD473CD-1E89-E84F-9F2D-93D0B585A2F7}"/>
              </a:ext>
            </a:extLst>
          </p:cNvPr>
          <p:cNvSpPr/>
          <p:nvPr/>
        </p:nvSpPr>
        <p:spPr>
          <a:xfrm>
            <a:off x="4271019" y="4073093"/>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rB</a:t>
            </a:r>
            <a:endParaRPr kumimoji="1" lang="zh-CN" altLang="en-US" sz="1200" dirty="0">
              <a:solidFill>
                <a:schemeClr val="tx1"/>
              </a:solidFill>
            </a:endParaRPr>
          </a:p>
        </p:txBody>
      </p:sp>
      <p:sp>
        <p:nvSpPr>
          <p:cNvPr id="78" name="矩形 97">
            <a:extLst>
              <a:ext uri="{FF2B5EF4-FFF2-40B4-BE49-F238E27FC236}">
                <a16:creationId xmlns:a16="http://schemas.microsoft.com/office/drawing/2014/main" id="{8C531FCF-4CE0-E945-B829-7F4105658DCB}"/>
              </a:ext>
            </a:extLst>
          </p:cNvPr>
          <p:cNvSpPr/>
          <p:nvPr/>
        </p:nvSpPr>
        <p:spPr>
          <a:xfrm>
            <a:off x="3934688" y="588339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79" name="矩形 98">
            <a:extLst>
              <a:ext uri="{FF2B5EF4-FFF2-40B4-BE49-F238E27FC236}">
                <a16:creationId xmlns:a16="http://schemas.microsoft.com/office/drawing/2014/main" id="{04881D88-E70D-E547-8B8F-F8B503147779}"/>
              </a:ext>
            </a:extLst>
          </p:cNvPr>
          <p:cNvSpPr/>
          <p:nvPr/>
        </p:nvSpPr>
        <p:spPr>
          <a:xfrm>
            <a:off x="3934688" y="6340007"/>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80" name="矩形 99">
            <a:extLst>
              <a:ext uri="{FF2B5EF4-FFF2-40B4-BE49-F238E27FC236}">
                <a16:creationId xmlns:a16="http://schemas.microsoft.com/office/drawing/2014/main" id="{3CFDFE8D-0DB4-9849-A75A-733D1B50D28B}"/>
              </a:ext>
            </a:extLst>
          </p:cNvPr>
          <p:cNvSpPr/>
          <p:nvPr/>
        </p:nvSpPr>
        <p:spPr>
          <a:xfrm>
            <a:off x="4603973" y="3616148"/>
            <a:ext cx="5565346"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D</a:t>
            </a:r>
            <a:endParaRPr kumimoji="1" lang="zh-CN" altLang="en-US" dirty="0">
              <a:solidFill>
                <a:schemeClr val="tx1"/>
              </a:solidFill>
            </a:endParaRPr>
          </a:p>
        </p:txBody>
      </p:sp>
      <p:sp>
        <p:nvSpPr>
          <p:cNvPr id="81" name="矩形 100">
            <a:extLst>
              <a:ext uri="{FF2B5EF4-FFF2-40B4-BE49-F238E27FC236}">
                <a16:creationId xmlns:a16="http://schemas.microsoft.com/office/drawing/2014/main" id="{D932AF45-C576-4741-8C31-1F9F6B3A884A}"/>
              </a:ext>
            </a:extLst>
          </p:cNvPr>
          <p:cNvSpPr/>
          <p:nvPr/>
        </p:nvSpPr>
        <p:spPr>
          <a:xfrm>
            <a:off x="10545548" y="3075034"/>
            <a:ext cx="336331"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sp>
        <p:nvSpPr>
          <p:cNvPr id="82" name="矩形 101">
            <a:extLst>
              <a:ext uri="{FF2B5EF4-FFF2-40B4-BE49-F238E27FC236}">
                <a16:creationId xmlns:a16="http://schemas.microsoft.com/office/drawing/2014/main" id="{003F2293-487C-ED43-BA18-7A90C8DB016A}"/>
              </a:ext>
            </a:extLst>
          </p:cNvPr>
          <p:cNvSpPr/>
          <p:nvPr/>
        </p:nvSpPr>
        <p:spPr>
          <a:xfrm>
            <a:off x="10539169" y="2007954"/>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s-ES" altLang="zh-CN" sz="1200" dirty="0">
              <a:solidFill>
                <a:schemeClr val="tx1"/>
              </a:solidFill>
            </a:endParaRPr>
          </a:p>
        </p:txBody>
      </p:sp>
      <p:sp>
        <p:nvSpPr>
          <p:cNvPr id="83" name="矩形 102">
            <a:extLst>
              <a:ext uri="{FF2B5EF4-FFF2-40B4-BE49-F238E27FC236}">
                <a16:creationId xmlns:a16="http://schemas.microsoft.com/office/drawing/2014/main" id="{2F35C213-C39A-414B-A7C0-C951BE92E02C}"/>
              </a:ext>
            </a:extLst>
          </p:cNvPr>
          <p:cNvSpPr/>
          <p:nvPr/>
        </p:nvSpPr>
        <p:spPr>
          <a:xfrm>
            <a:off x="10539169" y="1482200"/>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sp>
        <p:nvSpPr>
          <p:cNvPr id="84" name="矩形 103">
            <a:extLst>
              <a:ext uri="{FF2B5EF4-FFF2-40B4-BE49-F238E27FC236}">
                <a16:creationId xmlns:a16="http://schemas.microsoft.com/office/drawing/2014/main" id="{DACB0155-7CF2-CA40-8AE8-01CAF2A3BA7B}"/>
              </a:ext>
            </a:extLst>
          </p:cNvPr>
          <p:cNvSpPr/>
          <p:nvPr/>
        </p:nvSpPr>
        <p:spPr>
          <a:xfrm>
            <a:off x="10545548" y="2535169"/>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100" dirty="0">
              <a:solidFill>
                <a:schemeClr val="tx1"/>
              </a:solidFill>
            </a:endParaRPr>
          </a:p>
        </p:txBody>
      </p:sp>
      <p:sp>
        <p:nvSpPr>
          <p:cNvPr id="85" name="文本框 106">
            <a:extLst>
              <a:ext uri="{FF2B5EF4-FFF2-40B4-BE49-F238E27FC236}">
                <a16:creationId xmlns:a16="http://schemas.microsoft.com/office/drawing/2014/main" id="{20D6EC93-1174-3548-9E36-9948A4C0D22C}"/>
              </a:ext>
            </a:extLst>
          </p:cNvPr>
          <p:cNvSpPr txBox="1"/>
          <p:nvPr/>
        </p:nvSpPr>
        <p:spPr>
          <a:xfrm>
            <a:off x="10875500" y="1463979"/>
            <a:ext cx="692497" cy="369332"/>
          </a:xfrm>
          <a:prstGeom prst="rect">
            <a:avLst/>
          </a:prstGeom>
          <a:noFill/>
        </p:spPr>
        <p:txBody>
          <a:bodyPr wrap="none" rtlCol="0">
            <a:spAutoFit/>
          </a:bodyPr>
          <a:lstStyle/>
          <a:p>
            <a:r>
              <a:rPr kumimoji="1" lang="en-US" altLang="zh-CN" dirty="0" err="1"/>
              <a:t>icode</a:t>
            </a:r>
            <a:endParaRPr kumimoji="1" lang="zh-CN" altLang="en-US" dirty="0"/>
          </a:p>
        </p:txBody>
      </p:sp>
      <p:sp>
        <p:nvSpPr>
          <p:cNvPr id="86" name="文本框 107">
            <a:extLst>
              <a:ext uri="{FF2B5EF4-FFF2-40B4-BE49-F238E27FC236}">
                <a16:creationId xmlns:a16="http://schemas.microsoft.com/office/drawing/2014/main" id="{3F63D4DA-5F9E-664C-874B-578AD735F7CA}"/>
              </a:ext>
            </a:extLst>
          </p:cNvPr>
          <p:cNvSpPr txBox="1"/>
          <p:nvPr/>
        </p:nvSpPr>
        <p:spPr>
          <a:xfrm>
            <a:off x="10871671" y="1998701"/>
            <a:ext cx="551754" cy="369332"/>
          </a:xfrm>
          <a:prstGeom prst="rect">
            <a:avLst/>
          </a:prstGeom>
          <a:noFill/>
        </p:spPr>
        <p:txBody>
          <a:bodyPr wrap="none" rtlCol="0">
            <a:spAutoFit/>
          </a:bodyPr>
          <a:lstStyle/>
          <a:p>
            <a:r>
              <a:rPr kumimoji="1" lang="en-US" altLang="zh-CN" dirty="0" err="1"/>
              <a:t>ifun</a:t>
            </a:r>
            <a:endParaRPr kumimoji="1" lang="zh-CN" altLang="en-US" dirty="0"/>
          </a:p>
        </p:txBody>
      </p:sp>
      <p:sp>
        <p:nvSpPr>
          <p:cNvPr id="87" name="文本框 108">
            <a:extLst>
              <a:ext uri="{FF2B5EF4-FFF2-40B4-BE49-F238E27FC236}">
                <a16:creationId xmlns:a16="http://schemas.microsoft.com/office/drawing/2014/main" id="{ADC5C468-2F06-6240-83D6-08756CE0C64A}"/>
              </a:ext>
            </a:extLst>
          </p:cNvPr>
          <p:cNvSpPr txBox="1"/>
          <p:nvPr/>
        </p:nvSpPr>
        <p:spPr>
          <a:xfrm>
            <a:off x="10871671" y="2512955"/>
            <a:ext cx="1149610" cy="369332"/>
          </a:xfrm>
          <a:prstGeom prst="rect">
            <a:avLst/>
          </a:prstGeom>
          <a:noFill/>
        </p:spPr>
        <p:txBody>
          <a:bodyPr wrap="none" rtlCol="0">
            <a:spAutoFit/>
          </a:bodyPr>
          <a:lstStyle/>
          <a:p>
            <a:r>
              <a:rPr kumimoji="1" lang="en-US" altLang="zh-CN" dirty="0"/>
              <a:t>register ID</a:t>
            </a:r>
            <a:endParaRPr kumimoji="1" lang="zh-CN" altLang="en-US" dirty="0"/>
          </a:p>
        </p:txBody>
      </p:sp>
      <p:sp>
        <p:nvSpPr>
          <p:cNvPr id="88" name="文本框 109">
            <a:extLst>
              <a:ext uri="{FF2B5EF4-FFF2-40B4-BE49-F238E27FC236}">
                <a16:creationId xmlns:a16="http://schemas.microsoft.com/office/drawing/2014/main" id="{2D71377F-3704-6D43-BF45-E2CC8CBA26B4}"/>
              </a:ext>
            </a:extLst>
          </p:cNvPr>
          <p:cNvSpPr txBox="1"/>
          <p:nvPr/>
        </p:nvSpPr>
        <p:spPr>
          <a:xfrm>
            <a:off x="10871671" y="3047677"/>
            <a:ext cx="992772" cy="369332"/>
          </a:xfrm>
          <a:prstGeom prst="rect">
            <a:avLst/>
          </a:prstGeom>
          <a:noFill/>
        </p:spPr>
        <p:txBody>
          <a:bodyPr wrap="none" rtlCol="0">
            <a:spAutoFit/>
          </a:bodyPr>
          <a:lstStyle/>
          <a:p>
            <a:r>
              <a:rPr kumimoji="1" lang="en-US" altLang="zh-CN" dirty="0"/>
              <a:t>constant</a:t>
            </a:r>
            <a:endParaRPr kumimoji="1" lang="zh-CN" altLang="en-US" dirty="0"/>
          </a:p>
        </p:txBody>
      </p:sp>
      <p:sp>
        <p:nvSpPr>
          <p:cNvPr id="5" name="TextBox 4">
            <a:extLst>
              <a:ext uri="{FF2B5EF4-FFF2-40B4-BE49-F238E27FC236}">
                <a16:creationId xmlns:a16="http://schemas.microsoft.com/office/drawing/2014/main" id="{84E98B3E-C375-1241-8341-185D8BBB2921}"/>
              </a:ext>
            </a:extLst>
          </p:cNvPr>
          <p:cNvSpPr txBox="1"/>
          <p:nvPr/>
        </p:nvSpPr>
        <p:spPr>
          <a:xfrm>
            <a:off x="3253635" y="913124"/>
            <a:ext cx="6551794" cy="369332"/>
          </a:xfrm>
          <a:prstGeom prst="rect">
            <a:avLst/>
          </a:prstGeom>
          <a:noFill/>
        </p:spPr>
        <p:txBody>
          <a:bodyPr wrap="none" rtlCol="0">
            <a:spAutoFit/>
          </a:bodyPr>
          <a:lstStyle/>
          <a:p>
            <a:r>
              <a:rPr kumimoji="1" lang="en-US" altLang="zh-CN" dirty="0">
                <a:latin typeface="Courier New" panose="02070309020205020404" pitchFamily="49" charset="0"/>
                <a:cs typeface="Courier New" panose="02070309020205020404" pitchFamily="49" charset="0"/>
              </a:rPr>
              <a:t>0</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1</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2</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3</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4</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5</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6</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7	8</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9</a:t>
            </a:r>
            <a:endParaRPr kumimoji="1" lang="zh-CN" altLang="en-US"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C57F078D-3473-9A40-A610-8A5447BAE190}"/>
              </a:ext>
            </a:extLst>
          </p:cNvPr>
          <p:cNvSpPr txBox="1"/>
          <p:nvPr/>
        </p:nvSpPr>
        <p:spPr>
          <a:xfrm>
            <a:off x="10428777" y="913124"/>
            <a:ext cx="1168269" cy="369332"/>
          </a:xfrm>
          <a:prstGeom prst="rect">
            <a:avLst/>
          </a:prstGeom>
          <a:noFill/>
        </p:spPr>
        <p:txBody>
          <a:bodyPr wrap="none" rtlCol="0">
            <a:spAutoFit/>
          </a:bodyPr>
          <a:lstStyle/>
          <a:p>
            <a:r>
              <a:rPr kumimoji="1" lang="en-US" altLang="zh-CN" dirty="0"/>
              <a:t>Byte</a:t>
            </a:r>
            <a:r>
              <a:rPr kumimoji="1" lang="zh-CN" altLang="en-US" dirty="0"/>
              <a:t> </a:t>
            </a:r>
            <a:r>
              <a:rPr kumimoji="1" lang="en-US" altLang="zh-CN" dirty="0"/>
              <a:t>Index</a:t>
            </a:r>
            <a:endParaRPr kumimoji="1" lang="zh-CN" altLang="en-US" dirty="0"/>
          </a:p>
        </p:txBody>
      </p:sp>
      <p:sp>
        <p:nvSpPr>
          <p:cNvPr id="9" name="TextBox 8">
            <a:extLst>
              <a:ext uri="{FF2B5EF4-FFF2-40B4-BE49-F238E27FC236}">
                <a16:creationId xmlns:a16="http://schemas.microsoft.com/office/drawing/2014/main" id="{F6793C4D-CED5-9E40-A806-71AA063D389D}"/>
              </a:ext>
            </a:extLst>
          </p:cNvPr>
          <p:cNvSpPr txBox="1"/>
          <p:nvPr/>
        </p:nvSpPr>
        <p:spPr>
          <a:xfrm>
            <a:off x="6852943" y="6240744"/>
            <a:ext cx="4310795" cy="369332"/>
          </a:xfrm>
          <a:prstGeom prst="rect">
            <a:avLst/>
          </a:prstGeom>
          <a:noFill/>
        </p:spPr>
        <p:txBody>
          <a:bodyPr wrap="none" rtlCol="0">
            <a:spAutoFit/>
          </a:bodyPr>
          <a:lstStyle/>
          <a:p>
            <a:r>
              <a:rPr kumimoji="1" lang="zh-CN" altLang="en-US" dirty="0">
                <a:latin typeface="SimHei" panose="02010609060101010101" pitchFamily="49" charset="-122"/>
                <a:ea typeface="SimHei" panose="02010609060101010101" pitchFamily="49" charset="-122"/>
              </a:rPr>
              <a:t>研讨题</a:t>
            </a:r>
            <a:r>
              <a:rPr kumimoji="1" lang="en-US" altLang="zh-CN" dirty="0">
                <a:latin typeface="Calibri" panose="020F0502020204030204" pitchFamily="34" charset="0"/>
                <a:ea typeface="SimHei" panose="02010609060101010101" pitchFamily="49" charset="-122"/>
                <a:cs typeface="Calibri" panose="020F0502020204030204" pitchFamily="34" charset="0"/>
              </a:rPr>
              <a:t>9.1.2</a:t>
            </a:r>
            <a:r>
              <a:rPr kumimoji="1" lang="zh-CN" altLang="en-US" dirty="0">
                <a:latin typeface="SimHei" panose="02010609060101010101" pitchFamily="49" charset="-122"/>
                <a:ea typeface="SimHei" panose="02010609060101010101" pitchFamily="49" charset="-122"/>
              </a:rPr>
              <a:t>：讨论每条指令的编码和功能</a:t>
            </a:r>
          </a:p>
        </p:txBody>
      </p:sp>
    </p:spTree>
    <p:extLst>
      <p:ext uri="{BB962C8B-B14F-4D97-AF65-F5344CB8AC3E}">
        <p14:creationId xmlns:p14="http://schemas.microsoft.com/office/powerpoint/2010/main" val="1450828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14</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Y86-64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指令</a:t>
            </a:r>
          </a:p>
        </p:txBody>
      </p:sp>
      <p:sp>
        <p:nvSpPr>
          <p:cNvPr id="21" name="矩形 2">
            <a:extLst>
              <a:ext uri="{FF2B5EF4-FFF2-40B4-BE49-F238E27FC236}">
                <a16:creationId xmlns:a16="http://schemas.microsoft.com/office/drawing/2014/main" id="{1EB6552B-2566-E44A-9365-526AD1DDDF20}"/>
              </a:ext>
            </a:extLst>
          </p:cNvPr>
          <p:cNvSpPr/>
          <p:nvPr/>
        </p:nvSpPr>
        <p:spPr>
          <a:xfrm>
            <a:off x="3256146" y="1356997"/>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6000"/>
                  </a:schemeClr>
                </a:solidFill>
              </a:rPr>
              <a:t>0</a:t>
            </a:r>
            <a:endParaRPr kumimoji="1" lang="zh-CN" altLang="en-US" dirty="0">
              <a:solidFill>
                <a:schemeClr val="tx1">
                  <a:alpha val="26000"/>
                </a:schemeClr>
              </a:solidFill>
            </a:endParaRPr>
          </a:p>
        </p:txBody>
      </p:sp>
      <p:sp>
        <p:nvSpPr>
          <p:cNvPr id="22" name="矩形 12">
            <a:extLst>
              <a:ext uri="{FF2B5EF4-FFF2-40B4-BE49-F238E27FC236}">
                <a16:creationId xmlns:a16="http://schemas.microsoft.com/office/drawing/2014/main" id="{8ACD5B04-F66E-DD4D-BCC5-AE0E2180960D}"/>
              </a:ext>
            </a:extLst>
          </p:cNvPr>
          <p:cNvSpPr/>
          <p:nvPr/>
        </p:nvSpPr>
        <p:spPr>
          <a:xfrm>
            <a:off x="3592477" y="1356997"/>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6000"/>
                  </a:schemeClr>
                </a:solidFill>
              </a:rPr>
              <a:t>0</a:t>
            </a:r>
            <a:endParaRPr kumimoji="1" lang="zh-CN" altLang="en-US" dirty="0">
              <a:solidFill>
                <a:schemeClr val="tx1">
                  <a:alpha val="26000"/>
                </a:schemeClr>
              </a:solidFill>
            </a:endParaRPr>
          </a:p>
        </p:txBody>
      </p:sp>
      <p:sp>
        <p:nvSpPr>
          <p:cNvPr id="23" name="矩形 13">
            <a:extLst>
              <a:ext uri="{FF2B5EF4-FFF2-40B4-BE49-F238E27FC236}">
                <a16:creationId xmlns:a16="http://schemas.microsoft.com/office/drawing/2014/main" id="{C6BAD9BD-2771-C543-AB5D-23AD4229B49D}"/>
              </a:ext>
            </a:extLst>
          </p:cNvPr>
          <p:cNvSpPr/>
          <p:nvPr/>
        </p:nvSpPr>
        <p:spPr>
          <a:xfrm>
            <a:off x="3256146" y="1808945"/>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6000"/>
                  </a:schemeClr>
                </a:solidFill>
              </a:rPr>
              <a:t>1</a:t>
            </a:r>
            <a:endParaRPr kumimoji="1" lang="zh-CN" altLang="en-US" dirty="0">
              <a:solidFill>
                <a:schemeClr val="tx1">
                  <a:alpha val="26000"/>
                </a:schemeClr>
              </a:solidFill>
            </a:endParaRPr>
          </a:p>
        </p:txBody>
      </p:sp>
      <p:sp>
        <p:nvSpPr>
          <p:cNvPr id="24" name="矩形 15">
            <a:extLst>
              <a:ext uri="{FF2B5EF4-FFF2-40B4-BE49-F238E27FC236}">
                <a16:creationId xmlns:a16="http://schemas.microsoft.com/office/drawing/2014/main" id="{04148E51-30C8-9246-BA0A-4A91F649E96D}"/>
              </a:ext>
            </a:extLst>
          </p:cNvPr>
          <p:cNvSpPr/>
          <p:nvPr/>
        </p:nvSpPr>
        <p:spPr>
          <a:xfrm>
            <a:off x="3592477" y="1808945"/>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6000"/>
                  </a:schemeClr>
                </a:solidFill>
              </a:rPr>
              <a:t>0</a:t>
            </a:r>
            <a:endParaRPr kumimoji="1" lang="zh-CN" altLang="en-US" dirty="0">
              <a:solidFill>
                <a:schemeClr val="tx1">
                  <a:alpha val="26000"/>
                </a:schemeClr>
              </a:solidFill>
            </a:endParaRPr>
          </a:p>
        </p:txBody>
      </p:sp>
      <p:sp>
        <p:nvSpPr>
          <p:cNvPr id="29" name="矩形 20">
            <a:extLst>
              <a:ext uri="{FF2B5EF4-FFF2-40B4-BE49-F238E27FC236}">
                <a16:creationId xmlns:a16="http://schemas.microsoft.com/office/drawing/2014/main" id="{D4CD59AB-E396-934F-9954-A4000D80CF70}"/>
              </a:ext>
            </a:extLst>
          </p:cNvPr>
          <p:cNvSpPr/>
          <p:nvPr/>
        </p:nvSpPr>
        <p:spPr>
          <a:xfrm>
            <a:off x="3256146" y="2717912"/>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3</a:t>
            </a:r>
            <a:endParaRPr kumimoji="1" lang="zh-CN" altLang="en-US" dirty="0">
              <a:solidFill>
                <a:schemeClr val="tx1">
                  <a:alpha val="20000"/>
                </a:schemeClr>
              </a:solidFill>
            </a:endParaRPr>
          </a:p>
        </p:txBody>
      </p:sp>
      <p:sp>
        <p:nvSpPr>
          <p:cNvPr id="30" name="矩形 21">
            <a:extLst>
              <a:ext uri="{FF2B5EF4-FFF2-40B4-BE49-F238E27FC236}">
                <a16:creationId xmlns:a16="http://schemas.microsoft.com/office/drawing/2014/main" id="{82B4F990-B6CB-3B49-9423-77942E0EF33B}"/>
              </a:ext>
            </a:extLst>
          </p:cNvPr>
          <p:cNvSpPr/>
          <p:nvPr/>
        </p:nvSpPr>
        <p:spPr>
          <a:xfrm>
            <a:off x="3592477" y="2717912"/>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s-ES" altLang="zh-CN" dirty="0">
                <a:solidFill>
                  <a:schemeClr val="tx1">
                    <a:alpha val="20000"/>
                  </a:schemeClr>
                </a:solidFill>
              </a:rPr>
              <a:t>0</a:t>
            </a:r>
          </a:p>
        </p:txBody>
      </p:sp>
      <p:sp>
        <p:nvSpPr>
          <p:cNvPr id="31" name="矩形 22">
            <a:extLst>
              <a:ext uri="{FF2B5EF4-FFF2-40B4-BE49-F238E27FC236}">
                <a16:creationId xmlns:a16="http://schemas.microsoft.com/office/drawing/2014/main" id="{B265690C-E70F-C84F-ACE3-4DFFDE69EE06}"/>
              </a:ext>
            </a:extLst>
          </p:cNvPr>
          <p:cNvSpPr/>
          <p:nvPr/>
        </p:nvSpPr>
        <p:spPr>
          <a:xfrm>
            <a:off x="3928808" y="2717911"/>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F</a:t>
            </a:r>
            <a:endParaRPr kumimoji="1" lang="zh-CN" altLang="en-US" dirty="0">
              <a:solidFill>
                <a:schemeClr val="tx1">
                  <a:alpha val="20000"/>
                </a:schemeClr>
              </a:solidFill>
            </a:endParaRPr>
          </a:p>
        </p:txBody>
      </p:sp>
      <p:sp>
        <p:nvSpPr>
          <p:cNvPr id="32" name="矩形 23">
            <a:extLst>
              <a:ext uri="{FF2B5EF4-FFF2-40B4-BE49-F238E27FC236}">
                <a16:creationId xmlns:a16="http://schemas.microsoft.com/office/drawing/2014/main" id="{9CAA7734-2CCE-6A48-A09B-18F5FFE6E3EC}"/>
              </a:ext>
            </a:extLst>
          </p:cNvPr>
          <p:cNvSpPr/>
          <p:nvPr/>
        </p:nvSpPr>
        <p:spPr>
          <a:xfrm>
            <a:off x="4265139" y="2717911"/>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rPr>
              <a:t>rB</a:t>
            </a:r>
            <a:endParaRPr kumimoji="1" lang="zh-CN" altLang="en-US" sz="1200" dirty="0">
              <a:solidFill>
                <a:schemeClr val="tx1">
                  <a:alpha val="20000"/>
                </a:schemeClr>
              </a:solidFill>
            </a:endParaRPr>
          </a:p>
        </p:txBody>
      </p:sp>
      <p:sp>
        <p:nvSpPr>
          <p:cNvPr id="33" name="矩形 32">
            <a:extLst>
              <a:ext uri="{FF2B5EF4-FFF2-40B4-BE49-F238E27FC236}">
                <a16:creationId xmlns:a16="http://schemas.microsoft.com/office/drawing/2014/main" id="{253E267B-7126-3846-AA7E-1FF0E9110929}"/>
              </a:ext>
            </a:extLst>
          </p:cNvPr>
          <p:cNvSpPr/>
          <p:nvPr/>
        </p:nvSpPr>
        <p:spPr>
          <a:xfrm>
            <a:off x="3256146" y="3168434"/>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4</a:t>
            </a:r>
            <a:endParaRPr kumimoji="1" lang="zh-CN" altLang="en-US" dirty="0">
              <a:solidFill>
                <a:schemeClr val="tx1">
                  <a:alpha val="20000"/>
                </a:schemeClr>
              </a:solidFill>
            </a:endParaRPr>
          </a:p>
        </p:txBody>
      </p:sp>
      <p:sp>
        <p:nvSpPr>
          <p:cNvPr id="34" name="矩形 33">
            <a:extLst>
              <a:ext uri="{FF2B5EF4-FFF2-40B4-BE49-F238E27FC236}">
                <a16:creationId xmlns:a16="http://schemas.microsoft.com/office/drawing/2014/main" id="{3BF74723-9584-2849-AE5F-4A3051489E76}"/>
              </a:ext>
            </a:extLst>
          </p:cNvPr>
          <p:cNvSpPr/>
          <p:nvPr/>
        </p:nvSpPr>
        <p:spPr>
          <a:xfrm>
            <a:off x="3592477" y="3168434"/>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0</a:t>
            </a:r>
            <a:endParaRPr kumimoji="1" lang="zh-CN" altLang="en-US" dirty="0">
              <a:solidFill>
                <a:schemeClr val="tx1">
                  <a:alpha val="20000"/>
                </a:schemeClr>
              </a:solidFill>
            </a:endParaRPr>
          </a:p>
        </p:txBody>
      </p:sp>
      <p:sp>
        <p:nvSpPr>
          <p:cNvPr id="35" name="矩形 36">
            <a:extLst>
              <a:ext uri="{FF2B5EF4-FFF2-40B4-BE49-F238E27FC236}">
                <a16:creationId xmlns:a16="http://schemas.microsoft.com/office/drawing/2014/main" id="{3DA10477-2775-F340-A58A-CBD7E0097721}"/>
              </a:ext>
            </a:extLst>
          </p:cNvPr>
          <p:cNvSpPr/>
          <p:nvPr/>
        </p:nvSpPr>
        <p:spPr>
          <a:xfrm>
            <a:off x="3256145" y="3620599"/>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5</a:t>
            </a:r>
            <a:endParaRPr kumimoji="1" lang="zh-CN" altLang="en-US" dirty="0">
              <a:solidFill>
                <a:schemeClr val="tx1">
                  <a:alpha val="20000"/>
                </a:schemeClr>
              </a:solidFill>
            </a:endParaRPr>
          </a:p>
        </p:txBody>
      </p:sp>
      <p:sp>
        <p:nvSpPr>
          <p:cNvPr id="36" name="矩形 37">
            <a:extLst>
              <a:ext uri="{FF2B5EF4-FFF2-40B4-BE49-F238E27FC236}">
                <a16:creationId xmlns:a16="http://schemas.microsoft.com/office/drawing/2014/main" id="{4AB081CA-C71F-5D41-9B2B-7BACCCD0B1B2}"/>
              </a:ext>
            </a:extLst>
          </p:cNvPr>
          <p:cNvSpPr/>
          <p:nvPr/>
        </p:nvSpPr>
        <p:spPr>
          <a:xfrm>
            <a:off x="3592476" y="3620599"/>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0</a:t>
            </a:r>
            <a:endParaRPr kumimoji="1" lang="zh-CN" altLang="en-US" dirty="0">
              <a:solidFill>
                <a:schemeClr val="tx1">
                  <a:alpha val="20000"/>
                </a:schemeClr>
              </a:solidFill>
            </a:endParaRPr>
          </a:p>
        </p:txBody>
      </p:sp>
      <p:sp>
        <p:nvSpPr>
          <p:cNvPr id="37" name="矩形 44">
            <a:extLst>
              <a:ext uri="{FF2B5EF4-FFF2-40B4-BE49-F238E27FC236}">
                <a16:creationId xmlns:a16="http://schemas.microsoft.com/office/drawing/2014/main" id="{AFCAE0A7-1210-E74F-AC5C-9EFF060447AD}"/>
              </a:ext>
            </a:extLst>
          </p:cNvPr>
          <p:cNvSpPr/>
          <p:nvPr/>
        </p:nvSpPr>
        <p:spPr>
          <a:xfrm>
            <a:off x="3254890" y="4072763"/>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6</a:t>
            </a:r>
            <a:endParaRPr kumimoji="1" lang="zh-CN" altLang="en-US" dirty="0">
              <a:solidFill>
                <a:schemeClr val="tx1"/>
              </a:solidFill>
            </a:endParaRPr>
          </a:p>
        </p:txBody>
      </p:sp>
      <p:sp>
        <p:nvSpPr>
          <p:cNvPr id="38" name="矩形 45">
            <a:extLst>
              <a:ext uri="{FF2B5EF4-FFF2-40B4-BE49-F238E27FC236}">
                <a16:creationId xmlns:a16="http://schemas.microsoft.com/office/drawing/2014/main" id="{C905AB0D-A1A3-774F-941F-D88E421F41E4}"/>
              </a:ext>
            </a:extLst>
          </p:cNvPr>
          <p:cNvSpPr/>
          <p:nvPr/>
        </p:nvSpPr>
        <p:spPr>
          <a:xfrm>
            <a:off x="3591221" y="4072763"/>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fn</a:t>
            </a:r>
            <a:endParaRPr kumimoji="1" lang="zh-CN" altLang="en-US" sz="1200" dirty="0">
              <a:solidFill>
                <a:schemeClr val="tx1"/>
              </a:solidFill>
            </a:endParaRPr>
          </a:p>
        </p:txBody>
      </p:sp>
      <p:sp>
        <p:nvSpPr>
          <p:cNvPr id="39" name="矩形 48">
            <a:extLst>
              <a:ext uri="{FF2B5EF4-FFF2-40B4-BE49-F238E27FC236}">
                <a16:creationId xmlns:a16="http://schemas.microsoft.com/office/drawing/2014/main" id="{66E1A375-DA1B-4F41-9D4A-4ABD9E6B52A5}"/>
              </a:ext>
            </a:extLst>
          </p:cNvPr>
          <p:cNvSpPr/>
          <p:nvPr/>
        </p:nvSpPr>
        <p:spPr>
          <a:xfrm>
            <a:off x="4601469" y="2717911"/>
            <a:ext cx="5571227" cy="357352"/>
          </a:xfrm>
          <a:prstGeom prst="rect">
            <a:avLst/>
          </a:prstGeom>
          <a:solidFill>
            <a:schemeClr val="accent6">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V</a:t>
            </a:r>
            <a:endParaRPr kumimoji="1" lang="zh-CN" altLang="en-US" dirty="0">
              <a:solidFill>
                <a:schemeClr val="tx1">
                  <a:alpha val="20000"/>
                </a:schemeClr>
              </a:solidFill>
            </a:endParaRPr>
          </a:p>
        </p:txBody>
      </p:sp>
      <p:sp>
        <p:nvSpPr>
          <p:cNvPr id="40" name="矩形 49">
            <a:extLst>
              <a:ext uri="{FF2B5EF4-FFF2-40B4-BE49-F238E27FC236}">
                <a16:creationId xmlns:a16="http://schemas.microsoft.com/office/drawing/2014/main" id="{0CCE0268-E11A-314A-A913-7F84898FE64B}"/>
              </a:ext>
            </a:extLst>
          </p:cNvPr>
          <p:cNvSpPr/>
          <p:nvPr/>
        </p:nvSpPr>
        <p:spPr>
          <a:xfrm>
            <a:off x="4607350" y="3174856"/>
            <a:ext cx="5565346" cy="357352"/>
          </a:xfrm>
          <a:prstGeom prst="rect">
            <a:avLst/>
          </a:prstGeom>
          <a:solidFill>
            <a:schemeClr val="accent6">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D</a:t>
            </a:r>
            <a:endParaRPr kumimoji="1" lang="zh-CN" altLang="en-US" dirty="0">
              <a:solidFill>
                <a:schemeClr val="tx1">
                  <a:alpha val="20000"/>
                </a:schemeClr>
              </a:solidFill>
            </a:endParaRPr>
          </a:p>
        </p:txBody>
      </p:sp>
      <p:sp>
        <p:nvSpPr>
          <p:cNvPr id="41" name="矩形 50">
            <a:extLst>
              <a:ext uri="{FF2B5EF4-FFF2-40B4-BE49-F238E27FC236}">
                <a16:creationId xmlns:a16="http://schemas.microsoft.com/office/drawing/2014/main" id="{369FDD00-17FD-1546-B0AD-027850FCE9D1}"/>
              </a:ext>
            </a:extLst>
          </p:cNvPr>
          <p:cNvSpPr/>
          <p:nvPr/>
        </p:nvSpPr>
        <p:spPr>
          <a:xfrm>
            <a:off x="3927553" y="4524591"/>
            <a:ext cx="5626914"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tx1"/>
                </a:solidFill>
              </a:rPr>
              <a:t>Dest</a:t>
            </a:r>
            <a:endParaRPr kumimoji="1" lang="zh-CN" altLang="en-US" dirty="0">
              <a:solidFill>
                <a:schemeClr val="tx1"/>
              </a:solidFill>
            </a:endParaRPr>
          </a:p>
        </p:txBody>
      </p:sp>
      <p:sp>
        <p:nvSpPr>
          <p:cNvPr id="42" name="矩形 51">
            <a:extLst>
              <a:ext uri="{FF2B5EF4-FFF2-40B4-BE49-F238E27FC236}">
                <a16:creationId xmlns:a16="http://schemas.microsoft.com/office/drawing/2014/main" id="{200AA8A7-01E9-A542-A71B-E36F6E6BED59}"/>
              </a:ext>
            </a:extLst>
          </p:cNvPr>
          <p:cNvSpPr/>
          <p:nvPr/>
        </p:nvSpPr>
        <p:spPr>
          <a:xfrm>
            <a:off x="3256145" y="4527604"/>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7</a:t>
            </a:r>
            <a:endParaRPr kumimoji="1" lang="zh-CN" altLang="en-US" dirty="0">
              <a:solidFill>
                <a:schemeClr val="tx1"/>
              </a:solidFill>
            </a:endParaRPr>
          </a:p>
        </p:txBody>
      </p:sp>
      <p:sp>
        <p:nvSpPr>
          <p:cNvPr id="43" name="矩形 52">
            <a:extLst>
              <a:ext uri="{FF2B5EF4-FFF2-40B4-BE49-F238E27FC236}">
                <a16:creationId xmlns:a16="http://schemas.microsoft.com/office/drawing/2014/main" id="{66BC3C3E-8084-C341-A480-EF6B157E548F}"/>
              </a:ext>
            </a:extLst>
          </p:cNvPr>
          <p:cNvSpPr/>
          <p:nvPr/>
        </p:nvSpPr>
        <p:spPr>
          <a:xfrm>
            <a:off x="3592476" y="4527604"/>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s-ES" altLang="zh-CN" sz="1200" dirty="0" err="1">
                <a:solidFill>
                  <a:schemeClr val="tx1"/>
                </a:solidFill>
              </a:rPr>
              <a:t>fn</a:t>
            </a:r>
            <a:endParaRPr kumimoji="1" lang="es-ES" altLang="zh-CN" sz="1200" dirty="0">
              <a:solidFill>
                <a:schemeClr val="tx1"/>
              </a:solidFill>
            </a:endParaRPr>
          </a:p>
        </p:txBody>
      </p:sp>
      <p:sp>
        <p:nvSpPr>
          <p:cNvPr id="44" name="矩形 55">
            <a:extLst>
              <a:ext uri="{FF2B5EF4-FFF2-40B4-BE49-F238E27FC236}">
                <a16:creationId xmlns:a16="http://schemas.microsoft.com/office/drawing/2014/main" id="{DF1E8656-01AB-3640-938B-450CC3EBB9C2}"/>
              </a:ext>
            </a:extLst>
          </p:cNvPr>
          <p:cNvSpPr/>
          <p:nvPr/>
        </p:nvSpPr>
        <p:spPr>
          <a:xfrm>
            <a:off x="3253635" y="4982350"/>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8</a:t>
            </a:r>
            <a:endParaRPr kumimoji="1" lang="zh-CN" altLang="en-US" dirty="0">
              <a:solidFill>
                <a:schemeClr val="tx1">
                  <a:alpha val="20000"/>
                </a:schemeClr>
              </a:solidFill>
            </a:endParaRPr>
          </a:p>
        </p:txBody>
      </p:sp>
      <p:sp>
        <p:nvSpPr>
          <p:cNvPr id="45" name="矩形 56">
            <a:extLst>
              <a:ext uri="{FF2B5EF4-FFF2-40B4-BE49-F238E27FC236}">
                <a16:creationId xmlns:a16="http://schemas.microsoft.com/office/drawing/2014/main" id="{EF251475-7234-1E4F-885C-23B8DE93DF36}"/>
              </a:ext>
            </a:extLst>
          </p:cNvPr>
          <p:cNvSpPr/>
          <p:nvPr/>
        </p:nvSpPr>
        <p:spPr>
          <a:xfrm>
            <a:off x="3589966" y="4982350"/>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0</a:t>
            </a:r>
            <a:endParaRPr kumimoji="1" lang="zh-CN" altLang="en-US" dirty="0">
              <a:solidFill>
                <a:schemeClr val="tx1">
                  <a:alpha val="20000"/>
                </a:schemeClr>
              </a:solidFill>
            </a:endParaRPr>
          </a:p>
        </p:txBody>
      </p:sp>
      <p:sp>
        <p:nvSpPr>
          <p:cNvPr id="46" name="矩形 57">
            <a:extLst>
              <a:ext uri="{FF2B5EF4-FFF2-40B4-BE49-F238E27FC236}">
                <a16:creationId xmlns:a16="http://schemas.microsoft.com/office/drawing/2014/main" id="{E447DDB3-3893-EE4A-9BE4-FDCEB4369267}"/>
              </a:ext>
            </a:extLst>
          </p:cNvPr>
          <p:cNvSpPr/>
          <p:nvPr/>
        </p:nvSpPr>
        <p:spPr>
          <a:xfrm>
            <a:off x="3927553" y="4982349"/>
            <a:ext cx="5626914" cy="357352"/>
          </a:xfrm>
          <a:prstGeom prst="rect">
            <a:avLst/>
          </a:prstGeom>
          <a:solidFill>
            <a:schemeClr val="accent6">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tx1">
                    <a:alpha val="20000"/>
                  </a:schemeClr>
                </a:solidFill>
              </a:rPr>
              <a:t>Dest</a:t>
            </a:r>
            <a:endParaRPr kumimoji="1" lang="zh-CN" altLang="en-US" dirty="0">
              <a:solidFill>
                <a:schemeClr val="tx1">
                  <a:alpha val="20000"/>
                </a:schemeClr>
              </a:solidFill>
            </a:endParaRPr>
          </a:p>
        </p:txBody>
      </p:sp>
      <p:sp>
        <p:nvSpPr>
          <p:cNvPr id="47" name="矩形 58">
            <a:extLst>
              <a:ext uri="{FF2B5EF4-FFF2-40B4-BE49-F238E27FC236}">
                <a16:creationId xmlns:a16="http://schemas.microsoft.com/office/drawing/2014/main" id="{38EBC6F6-F9C4-F24E-8734-613F2D03034B}"/>
              </a:ext>
            </a:extLst>
          </p:cNvPr>
          <p:cNvSpPr/>
          <p:nvPr/>
        </p:nvSpPr>
        <p:spPr>
          <a:xfrm>
            <a:off x="3253635" y="5432871"/>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9</a:t>
            </a:r>
            <a:endParaRPr kumimoji="1" lang="zh-CN" altLang="en-US" dirty="0">
              <a:solidFill>
                <a:schemeClr val="tx1">
                  <a:alpha val="20000"/>
                </a:schemeClr>
              </a:solidFill>
            </a:endParaRPr>
          </a:p>
        </p:txBody>
      </p:sp>
      <p:sp>
        <p:nvSpPr>
          <p:cNvPr id="48" name="矩形 59">
            <a:extLst>
              <a:ext uri="{FF2B5EF4-FFF2-40B4-BE49-F238E27FC236}">
                <a16:creationId xmlns:a16="http://schemas.microsoft.com/office/drawing/2014/main" id="{057603F1-B854-5448-9821-F1BE4BCE472E}"/>
              </a:ext>
            </a:extLst>
          </p:cNvPr>
          <p:cNvSpPr/>
          <p:nvPr/>
        </p:nvSpPr>
        <p:spPr>
          <a:xfrm>
            <a:off x="3589966" y="5432871"/>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0</a:t>
            </a:r>
            <a:endParaRPr kumimoji="1" lang="zh-CN" altLang="en-US" dirty="0">
              <a:solidFill>
                <a:schemeClr val="tx1">
                  <a:alpha val="20000"/>
                </a:schemeClr>
              </a:solidFill>
            </a:endParaRPr>
          </a:p>
        </p:txBody>
      </p:sp>
      <p:sp>
        <p:nvSpPr>
          <p:cNvPr id="49" name="矩形 60">
            <a:extLst>
              <a:ext uri="{FF2B5EF4-FFF2-40B4-BE49-F238E27FC236}">
                <a16:creationId xmlns:a16="http://schemas.microsoft.com/office/drawing/2014/main" id="{97D45599-CCD1-9346-95A4-7504B1D4A0B0}"/>
              </a:ext>
            </a:extLst>
          </p:cNvPr>
          <p:cNvSpPr/>
          <p:nvPr/>
        </p:nvSpPr>
        <p:spPr>
          <a:xfrm>
            <a:off x="3256145" y="5883393"/>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A</a:t>
            </a:r>
            <a:endParaRPr kumimoji="1" lang="zh-CN" altLang="en-US" dirty="0">
              <a:solidFill>
                <a:schemeClr val="tx1">
                  <a:alpha val="20000"/>
                </a:schemeClr>
              </a:solidFill>
            </a:endParaRPr>
          </a:p>
        </p:txBody>
      </p:sp>
      <p:sp>
        <p:nvSpPr>
          <p:cNvPr id="50" name="矩形 61">
            <a:extLst>
              <a:ext uri="{FF2B5EF4-FFF2-40B4-BE49-F238E27FC236}">
                <a16:creationId xmlns:a16="http://schemas.microsoft.com/office/drawing/2014/main" id="{2FF7F8F3-0618-AC45-8BD3-B29A37C820EA}"/>
              </a:ext>
            </a:extLst>
          </p:cNvPr>
          <p:cNvSpPr/>
          <p:nvPr/>
        </p:nvSpPr>
        <p:spPr>
          <a:xfrm>
            <a:off x="3592476" y="5883393"/>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0</a:t>
            </a:r>
            <a:endParaRPr kumimoji="1" lang="zh-CN" altLang="en-US" dirty="0">
              <a:solidFill>
                <a:schemeClr val="tx1">
                  <a:alpha val="20000"/>
                </a:schemeClr>
              </a:solidFill>
            </a:endParaRPr>
          </a:p>
        </p:txBody>
      </p:sp>
      <p:sp>
        <p:nvSpPr>
          <p:cNvPr id="51" name="矩形 63">
            <a:extLst>
              <a:ext uri="{FF2B5EF4-FFF2-40B4-BE49-F238E27FC236}">
                <a16:creationId xmlns:a16="http://schemas.microsoft.com/office/drawing/2014/main" id="{77EEE2C6-E0A1-334B-8542-7B4852942799}"/>
              </a:ext>
            </a:extLst>
          </p:cNvPr>
          <p:cNvSpPr/>
          <p:nvPr/>
        </p:nvSpPr>
        <p:spPr>
          <a:xfrm>
            <a:off x="4265138" y="5883392"/>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F</a:t>
            </a:r>
            <a:endParaRPr kumimoji="1" lang="zh-CN" altLang="en-US" dirty="0">
              <a:solidFill>
                <a:schemeClr val="tx1">
                  <a:alpha val="20000"/>
                </a:schemeClr>
              </a:solidFill>
            </a:endParaRPr>
          </a:p>
        </p:txBody>
      </p:sp>
      <p:sp>
        <p:nvSpPr>
          <p:cNvPr id="52" name="矩形 64">
            <a:extLst>
              <a:ext uri="{FF2B5EF4-FFF2-40B4-BE49-F238E27FC236}">
                <a16:creationId xmlns:a16="http://schemas.microsoft.com/office/drawing/2014/main" id="{473BA7C7-9670-5E41-9150-F722764851CA}"/>
              </a:ext>
            </a:extLst>
          </p:cNvPr>
          <p:cNvSpPr/>
          <p:nvPr/>
        </p:nvSpPr>
        <p:spPr>
          <a:xfrm>
            <a:off x="3256145" y="6340007"/>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B</a:t>
            </a:r>
            <a:endParaRPr kumimoji="1" lang="zh-CN" altLang="en-US" dirty="0">
              <a:solidFill>
                <a:schemeClr val="tx1">
                  <a:alpha val="20000"/>
                </a:schemeClr>
              </a:solidFill>
            </a:endParaRPr>
          </a:p>
        </p:txBody>
      </p:sp>
      <p:sp>
        <p:nvSpPr>
          <p:cNvPr id="53" name="矩形 65">
            <a:extLst>
              <a:ext uri="{FF2B5EF4-FFF2-40B4-BE49-F238E27FC236}">
                <a16:creationId xmlns:a16="http://schemas.microsoft.com/office/drawing/2014/main" id="{3ECF2F44-390E-1546-A931-5060DEC85BDE}"/>
              </a:ext>
            </a:extLst>
          </p:cNvPr>
          <p:cNvSpPr/>
          <p:nvPr/>
        </p:nvSpPr>
        <p:spPr>
          <a:xfrm>
            <a:off x="3592476" y="6340007"/>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0</a:t>
            </a:r>
            <a:endParaRPr kumimoji="1" lang="zh-CN" altLang="en-US" dirty="0">
              <a:solidFill>
                <a:schemeClr val="tx1">
                  <a:alpha val="20000"/>
                </a:schemeClr>
              </a:solidFill>
            </a:endParaRPr>
          </a:p>
        </p:txBody>
      </p:sp>
      <p:sp>
        <p:nvSpPr>
          <p:cNvPr id="54" name="矩形 67">
            <a:extLst>
              <a:ext uri="{FF2B5EF4-FFF2-40B4-BE49-F238E27FC236}">
                <a16:creationId xmlns:a16="http://schemas.microsoft.com/office/drawing/2014/main" id="{FB64136E-11F3-2049-AF45-4F66191D5FEE}"/>
              </a:ext>
            </a:extLst>
          </p:cNvPr>
          <p:cNvSpPr/>
          <p:nvPr/>
        </p:nvSpPr>
        <p:spPr>
          <a:xfrm>
            <a:off x="4265138" y="6340006"/>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F</a:t>
            </a:r>
            <a:endParaRPr kumimoji="1" lang="zh-CN" altLang="en-US" dirty="0">
              <a:solidFill>
                <a:schemeClr val="tx1">
                  <a:alpha val="20000"/>
                </a:schemeClr>
              </a:solidFill>
            </a:endParaRPr>
          </a:p>
        </p:txBody>
      </p:sp>
      <p:sp>
        <p:nvSpPr>
          <p:cNvPr id="55" name="矩形 70">
            <a:extLst>
              <a:ext uri="{FF2B5EF4-FFF2-40B4-BE49-F238E27FC236}">
                <a16:creationId xmlns:a16="http://schemas.microsoft.com/office/drawing/2014/main" id="{1E4269BB-3C98-5440-8EE4-F785EE318C64}"/>
              </a:ext>
            </a:extLst>
          </p:cNvPr>
          <p:cNvSpPr/>
          <p:nvPr/>
        </p:nvSpPr>
        <p:spPr>
          <a:xfrm>
            <a:off x="3253635" y="2262823"/>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2</a:t>
            </a:r>
            <a:endParaRPr kumimoji="1" lang="zh-CN" altLang="en-US" dirty="0">
              <a:solidFill>
                <a:schemeClr val="tx1"/>
              </a:solidFill>
            </a:endParaRPr>
          </a:p>
        </p:txBody>
      </p:sp>
      <p:sp>
        <p:nvSpPr>
          <p:cNvPr id="56" name="矩形 71">
            <a:extLst>
              <a:ext uri="{FF2B5EF4-FFF2-40B4-BE49-F238E27FC236}">
                <a16:creationId xmlns:a16="http://schemas.microsoft.com/office/drawing/2014/main" id="{5E4FBE42-F784-7046-B005-4263278BA9A2}"/>
              </a:ext>
            </a:extLst>
          </p:cNvPr>
          <p:cNvSpPr/>
          <p:nvPr/>
        </p:nvSpPr>
        <p:spPr>
          <a:xfrm>
            <a:off x="3589966" y="2262823"/>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fn</a:t>
            </a:r>
            <a:endParaRPr kumimoji="1" lang="zh-CN" altLang="en-US" sz="1400" dirty="0">
              <a:solidFill>
                <a:schemeClr val="tx1"/>
              </a:solidFill>
            </a:endParaRPr>
          </a:p>
        </p:txBody>
      </p:sp>
      <p:sp>
        <p:nvSpPr>
          <p:cNvPr id="57" name="矩形 72">
            <a:extLst>
              <a:ext uri="{FF2B5EF4-FFF2-40B4-BE49-F238E27FC236}">
                <a16:creationId xmlns:a16="http://schemas.microsoft.com/office/drawing/2014/main" id="{119E14D0-9746-1D40-94A1-50B47958F177}"/>
              </a:ext>
            </a:extLst>
          </p:cNvPr>
          <p:cNvSpPr/>
          <p:nvPr/>
        </p:nvSpPr>
        <p:spPr>
          <a:xfrm>
            <a:off x="3926297" y="226282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58" name="矩形 73">
            <a:extLst>
              <a:ext uri="{FF2B5EF4-FFF2-40B4-BE49-F238E27FC236}">
                <a16:creationId xmlns:a16="http://schemas.microsoft.com/office/drawing/2014/main" id="{9ED906DA-576D-C44C-8607-B902A3C02008}"/>
              </a:ext>
            </a:extLst>
          </p:cNvPr>
          <p:cNvSpPr/>
          <p:nvPr/>
        </p:nvSpPr>
        <p:spPr>
          <a:xfrm>
            <a:off x="4262628" y="226282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100" dirty="0" err="1">
                <a:solidFill>
                  <a:schemeClr val="tx1"/>
                </a:solidFill>
              </a:rPr>
              <a:t>rB</a:t>
            </a:r>
            <a:endParaRPr kumimoji="1" lang="zh-CN" altLang="en-US" sz="1100" dirty="0">
              <a:solidFill>
                <a:schemeClr val="tx1"/>
              </a:solidFill>
            </a:endParaRPr>
          </a:p>
        </p:txBody>
      </p:sp>
      <p:sp>
        <p:nvSpPr>
          <p:cNvPr id="59" name="文本框 75">
            <a:extLst>
              <a:ext uri="{FF2B5EF4-FFF2-40B4-BE49-F238E27FC236}">
                <a16:creationId xmlns:a16="http://schemas.microsoft.com/office/drawing/2014/main" id="{E4DEAD99-D493-5345-AFBA-036F53FEE5B9}"/>
              </a:ext>
            </a:extLst>
          </p:cNvPr>
          <p:cNvSpPr txBox="1"/>
          <p:nvPr/>
        </p:nvSpPr>
        <p:spPr>
          <a:xfrm>
            <a:off x="293152" y="1355943"/>
            <a:ext cx="736099" cy="369332"/>
          </a:xfrm>
          <a:prstGeom prst="rect">
            <a:avLst/>
          </a:prstGeom>
          <a:noFill/>
        </p:spPr>
        <p:txBody>
          <a:bodyPr wrap="none" rtlCol="0">
            <a:spAutoFit/>
          </a:bodyPr>
          <a:lstStyle/>
          <a:p>
            <a:r>
              <a:rPr kumimoji="1" lang="en-US" altLang="zh-CN" dirty="0">
                <a:solidFill>
                  <a:schemeClr val="tx1">
                    <a:alpha val="26000"/>
                  </a:schemeClr>
                </a:solidFill>
                <a:latin typeface="Courier New" panose="02070309020205020404" pitchFamily="49" charset="0"/>
                <a:cs typeface="Courier New" panose="02070309020205020404" pitchFamily="49" charset="0"/>
              </a:rPr>
              <a:t>halt</a:t>
            </a:r>
            <a:endParaRPr kumimoji="1" lang="zh-CN" altLang="en-US" dirty="0">
              <a:solidFill>
                <a:schemeClr val="tx1">
                  <a:alpha val="26000"/>
                </a:schemeClr>
              </a:solidFill>
              <a:latin typeface="Courier New" panose="02070309020205020404" pitchFamily="49" charset="0"/>
              <a:cs typeface="Courier New" panose="02070309020205020404" pitchFamily="49" charset="0"/>
            </a:endParaRPr>
          </a:p>
        </p:txBody>
      </p:sp>
      <p:sp>
        <p:nvSpPr>
          <p:cNvPr id="60" name="文本框 76">
            <a:extLst>
              <a:ext uri="{FF2B5EF4-FFF2-40B4-BE49-F238E27FC236}">
                <a16:creationId xmlns:a16="http://schemas.microsoft.com/office/drawing/2014/main" id="{D3F3877C-3929-F940-874C-834537D85873}"/>
              </a:ext>
            </a:extLst>
          </p:cNvPr>
          <p:cNvSpPr txBox="1"/>
          <p:nvPr/>
        </p:nvSpPr>
        <p:spPr>
          <a:xfrm>
            <a:off x="293152" y="1801845"/>
            <a:ext cx="598241" cy="369332"/>
          </a:xfrm>
          <a:prstGeom prst="rect">
            <a:avLst/>
          </a:prstGeom>
          <a:noFill/>
        </p:spPr>
        <p:txBody>
          <a:bodyPr wrap="none" rtlCol="0">
            <a:spAutoFit/>
          </a:bodyPr>
          <a:lstStyle/>
          <a:p>
            <a:r>
              <a:rPr kumimoji="1" lang="en-US" altLang="zh-CN" dirty="0" err="1">
                <a:solidFill>
                  <a:schemeClr val="tx1">
                    <a:alpha val="26000"/>
                  </a:schemeClr>
                </a:solidFill>
                <a:latin typeface="Courier New" panose="02070309020205020404" pitchFamily="49" charset="0"/>
                <a:cs typeface="Courier New" panose="02070309020205020404" pitchFamily="49" charset="0"/>
              </a:rPr>
              <a:t>nop</a:t>
            </a:r>
            <a:endParaRPr kumimoji="1" lang="zh-CN" altLang="en-US" dirty="0">
              <a:solidFill>
                <a:schemeClr val="tx1">
                  <a:alpha val="26000"/>
                </a:schemeClr>
              </a:solidFill>
              <a:latin typeface="Courier New" panose="02070309020205020404" pitchFamily="49" charset="0"/>
              <a:cs typeface="Courier New" panose="02070309020205020404" pitchFamily="49" charset="0"/>
            </a:endParaRPr>
          </a:p>
        </p:txBody>
      </p:sp>
      <p:sp>
        <p:nvSpPr>
          <p:cNvPr id="62" name="文本框 78">
            <a:extLst>
              <a:ext uri="{FF2B5EF4-FFF2-40B4-BE49-F238E27FC236}">
                <a16:creationId xmlns:a16="http://schemas.microsoft.com/office/drawing/2014/main" id="{A7711BA5-4D11-0F49-BF9C-9A6065157C95}"/>
              </a:ext>
            </a:extLst>
          </p:cNvPr>
          <p:cNvSpPr txBox="1"/>
          <p:nvPr/>
        </p:nvSpPr>
        <p:spPr>
          <a:xfrm>
            <a:off x="309090" y="2710226"/>
            <a:ext cx="1578189" cy="369332"/>
          </a:xfrm>
          <a:prstGeom prst="rect">
            <a:avLst/>
          </a:prstGeom>
          <a:noFill/>
        </p:spPr>
        <p:txBody>
          <a:bodyPr wrap="none" rtlCol="0">
            <a:spAutoFit/>
          </a:bodyPr>
          <a:lstStyle/>
          <a:p>
            <a:r>
              <a:rPr kumimoji="1" lang="en-US" altLang="zh-CN" dirty="0" err="1">
                <a:solidFill>
                  <a:schemeClr val="tx1">
                    <a:alpha val="20000"/>
                  </a:schemeClr>
                </a:solidFill>
                <a:latin typeface="Courier New" panose="02070309020205020404" pitchFamily="49" charset="0"/>
                <a:cs typeface="Courier New" panose="02070309020205020404" pitchFamily="49" charset="0"/>
              </a:rPr>
              <a:t>irmovq</a:t>
            </a:r>
            <a:r>
              <a:rPr kumimoji="1" lang="en-US" altLang="zh-CN" dirty="0">
                <a:solidFill>
                  <a:schemeClr val="tx1">
                    <a:alpha val="20000"/>
                  </a:schemeClr>
                </a:solidFill>
                <a:latin typeface="Courier New" panose="02070309020205020404" pitchFamily="49" charset="0"/>
                <a:cs typeface="Courier New" panose="02070309020205020404" pitchFamily="49" charset="0"/>
              </a:rPr>
              <a:t> </a:t>
            </a:r>
            <a:r>
              <a:rPr kumimoji="1" lang="en-US" altLang="zh-CN" dirty="0">
                <a:solidFill>
                  <a:schemeClr val="tx1">
                    <a:alpha val="20000"/>
                  </a:schemeClr>
                </a:solidFill>
                <a:latin typeface="Calibri" panose="020F0502020204030204" pitchFamily="34" charset="0"/>
                <a:cs typeface="Calibri" panose="020F0502020204030204" pitchFamily="34" charset="0"/>
              </a:rPr>
              <a:t>V, </a:t>
            </a:r>
            <a:r>
              <a:rPr kumimoji="1" lang="en-US" altLang="zh-CN" dirty="0" err="1">
                <a:solidFill>
                  <a:schemeClr val="tx1">
                    <a:alpha val="20000"/>
                  </a:schemeClr>
                </a:solidFill>
                <a:latin typeface="Calibri" panose="020F0502020204030204" pitchFamily="34" charset="0"/>
                <a:cs typeface="Calibri" panose="020F0502020204030204" pitchFamily="34" charset="0"/>
              </a:rPr>
              <a:t>rB</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63" name="文本框 79">
            <a:extLst>
              <a:ext uri="{FF2B5EF4-FFF2-40B4-BE49-F238E27FC236}">
                <a16:creationId xmlns:a16="http://schemas.microsoft.com/office/drawing/2014/main" id="{AB4AB101-97CE-B44C-878D-7A911B5AD585}"/>
              </a:ext>
            </a:extLst>
          </p:cNvPr>
          <p:cNvSpPr txBox="1"/>
          <p:nvPr/>
        </p:nvSpPr>
        <p:spPr>
          <a:xfrm>
            <a:off x="297221" y="3166501"/>
            <a:ext cx="1964064" cy="369332"/>
          </a:xfrm>
          <a:prstGeom prst="rect">
            <a:avLst/>
          </a:prstGeom>
          <a:noFill/>
        </p:spPr>
        <p:txBody>
          <a:bodyPr wrap="none" rtlCol="0">
            <a:spAutoFit/>
          </a:bodyPr>
          <a:lstStyle/>
          <a:p>
            <a:r>
              <a:rPr kumimoji="1" lang="en-US" altLang="zh-CN" dirty="0" err="1">
                <a:solidFill>
                  <a:schemeClr val="tx1">
                    <a:alpha val="20000"/>
                  </a:schemeClr>
                </a:solidFill>
                <a:latin typeface="Courier New" panose="02070309020205020404" pitchFamily="49" charset="0"/>
                <a:cs typeface="Courier New" panose="02070309020205020404" pitchFamily="49" charset="0"/>
              </a:rPr>
              <a:t>rmmovq</a:t>
            </a:r>
            <a:r>
              <a:rPr kumimoji="1" lang="en-US" altLang="zh-CN" dirty="0">
                <a:solidFill>
                  <a:schemeClr val="tx1">
                    <a:alpha val="20000"/>
                  </a:schemeClr>
                </a:solidFill>
                <a:latin typeface="Courier New" panose="02070309020205020404" pitchFamily="49" charset="0"/>
                <a:cs typeface="Courier New" panose="02070309020205020404" pitchFamily="49" charset="0"/>
              </a:rPr>
              <a:t> </a:t>
            </a:r>
            <a:r>
              <a:rPr kumimoji="1" lang="en-US" altLang="zh-CN" dirty="0" err="1">
                <a:solidFill>
                  <a:schemeClr val="tx1">
                    <a:alpha val="20000"/>
                  </a:schemeClr>
                </a:solidFill>
                <a:latin typeface="Calibri" panose="020F0502020204030204" pitchFamily="34" charset="0"/>
                <a:cs typeface="Calibri" panose="020F0502020204030204" pitchFamily="34" charset="0"/>
              </a:rPr>
              <a:t>rA</a:t>
            </a:r>
            <a:r>
              <a:rPr kumimoji="1" lang="en-US" altLang="zh-CN" dirty="0">
                <a:solidFill>
                  <a:schemeClr val="tx1">
                    <a:alpha val="20000"/>
                  </a:schemeClr>
                </a:solidFill>
                <a:latin typeface="Calibri" panose="020F0502020204030204" pitchFamily="34" charset="0"/>
                <a:cs typeface="Calibri" panose="020F0502020204030204" pitchFamily="34" charset="0"/>
              </a:rPr>
              <a:t>, D(</a:t>
            </a:r>
            <a:r>
              <a:rPr kumimoji="1" lang="en-US" altLang="zh-CN" dirty="0" err="1">
                <a:solidFill>
                  <a:schemeClr val="tx1">
                    <a:alpha val="20000"/>
                  </a:schemeClr>
                </a:solidFill>
                <a:latin typeface="Calibri" panose="020F0502020204030204" pitchFamily="34" charset="0"/>
                <a:cs typeface="Calibri" panose="020F0502020204030204" pitchFamily="34" charset="0"/>
              </a:rPr>
              <a:t>rB</a:t>
            </a:r>
            <a:r>
              <a:rPr kumimoji="1" lang="en-US" altLang="zh-CN" dirty="0">
                <a:solidFill>
                  <a:schemeClr val="tx1">
                    <a:alpha val="20000"/>
                  </a:schemeClr>
                </a:solidFill>
                <a:latin typeface="Calibri" panose="020F0502020204030204" pitchFamily="34" charset="0"/>
                <a:cs typeface="Calibri" panose="020F0502020204030204" pitchFamily="34" charset="0"/>
              </a:rPr>
              <a:t>)</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64" name="文本框 80">
            <a:extLst>
              <a:ext uri="{FF2B5EF4-FFF2-40B4-BE49-F238E27FC236}">
                <a16:creationId xmlns:a16="http://schemas.microsoft.com/office/drawing/2014/main" id="{D044015D-24AB-ED4A-8A3C-AA08719B9AAC}"/>
              </a:ext>
            </a:extLst>
          </p:cNvPr>
          <p:cNvSpPr txBox="1"/>
          <p:nvPr/>
        </p:nvSpPr>
        <p:spPr>
          <a:xfrm>
            <a:off x="313159" y="3618162"/>
            <a:ext cx="1962397" cy="369332"/>
          </a:xfrm>
          <a:prstGeom prst="rect">
            <a:avLst/>
          </a:prstGeom>
          <a:noFill/>
        </p:spPr>
        <p:txBody>
          <a:bodyPr wrap="none" rtlCol="0">
            <a:spAutoFit/>
          </a:bodyPr>
          <a:lstStyle/>
          <a:p>
            <a:r>
              <a:rPr kumimoji="1" lang="en-US" altLang="zh-CN" dirty="0" err="1">
                <a:solidFill>
                  <a:schemeClr val="tx1">
                    <a:alpha val="20000"/>
                  </a:schemeClr>
                </a:solidFill>
                <a:latin typeface="Courier New" panose="02070309020205020404" pitchFamily="49" charset="0"/>
                <a:cs typeface="Courier New" panose="02070309020205020404" pitchFamily="49" charset="0"/>
              </a:rPr>
              <a:t>mrmovq</a:t>
            </a:r>
            <a:r>
              <a:rPr kumimoji="1" lang="en-US" altLang="zh-CN" dirty="0">
                <a:solidFill>
                  <a:schemeClr val="tx1">
                    <a:alpha val="20000"/>
                  </a:schemeClr>
                </a:solidFill>
                <a:latin typeface="Courier New" panose="02070309020205020404" pitchFamily="49" charset="0"/>
                <a:cs typeface="Courier New" panose="02070309020205020404" pitchFamily="49" charset="0"/>
              </a:rPr>
              <a:t> </a:t>
            </a:r>
            <a:r>
              <a:rPr kumimoji="1" lang="en-US" altLang="zh-CN" dirty="0">
                <a:solidFill>
                  <a:schemeClr val="tx1">
                    <a:alpha val="20000"/>
                  </a:schemeClr>
                </a:solidFill>
                <a:latin typeface="Calibri" panose="020F0502020204030204" pitchFamily="34" charset="0"/>
                <a:cs typeface="Calibri" panose="020F0502020204030204" pitchFamily="34" charset="0"/>
              </a:rPr>
              <a:t>D(</a:t>
            </a:r>
            <a:r>
              <a:rPr kumimoji="1" lang="en-US" altLang="zh-CN" dirty="0" err="1">
                <a:solidFill>
                  <a:schemeClr val="tx1">
                    <a:alpha val="20000"/>
                  </a:schemeClr>
                </a:solidFill>
                <a:latin typeface="Calibri" panose="020F0502020204030204" pitchFamily="34" charset="0"/>
                <a:cs typeface="Calibri" panose="020F0502020204030204" pitchFamily="34" charset="0"/>
              </a:rPr>
              <a:t>rB</a:t>
            </a:r>
            <a:r>
              <a:rPr kumimoji="1" lang="en-US" altLang="zh-CN" dirty="0">
                <a:solidFill>
                  <a:schemeClr val="tx1">
                    <a:alpha val="20000"/>
                  </a:schemeClr>
                </a:solidFill>
                <a:latin typeface="Calibri" panose="020F0502020204030204" pitchFamily="34" charset="0"/>
                <a:cs typeface="Calibri" panose="020F0502020204030204" pitchFamily="34" charset="0"/>
              </a:rPr>
              <a:t>), </a:t>
            </a:r>
            <a:r>
              <a:rPr kumimoji="1" lang="en-US" altLang="zh-CN" dirty="0" err="1">
                <a:solidFill>
                  <a:schemeClr val="tx1">
                    <a:alpha val="20000"/>
                  </a:schemeClr>
                </a:solidFill>
                <a:latin typeface="Calibri" panose="020F0502020204030204" pitchFamily="34" charset="0"/>
                <a:cs typeface="Calibri" panose="020F0502020204030204" pitchFamily="34" charset="0"/>
              </a:rPr>
              <a:t>rA</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65" name="文本框 81">
            <a:extLst>
              <a:ext uri="{FF2B5EF4-FFF2-40B4-BE49-F238E27FC236}">
                <a16:creationId xmlns:a16="http://schemas.microsoft.com/office/drawing/2014/main" id="{6A110DBF-4196-1940-A92D-B02A946FD2FE}"/>
              </a:ext>
            </a:extLst>
          </p:cNvPr>
          <p:cNvSpPr txBox="1"/>
          <p:nvPr/>
        </p:nvSpPr>
        <p:spPr>
          <a:xfrm>
            <a:off x="304338" y="4071546"/>
            <a:ext cx="1266757"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OPq</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rA</a:t>
            </a:r>
            <a:r>
              <a:rPr kumimoji="1" lang="en-US" altLang="zh-CN" dirty="0">
                <a:latin typeface="Calibri" panose="020F0502020204030204" pitchFamily="34" charset="0"/>
                <a:cs typeface="Calibri" panose="020F0502020204030204" pitchFamily="34" charset="0"/>
              </a:rPr>
              <a:t>, </a:t>
            </a:r>
            <a:r>
              <a:rPr kumimoji="1" lang="en-US" altLang="zh-CN" dirty="0" err="1">
                <a:latin typeface="Calibri" panose="020F0502020204030204" pitchFamily="34" charset="0"/>
                <a:cs typeface="Calibri" panose="020F0502020204030204" pitchFamily="34" charset="0"/>
              </a:rPr>
              <a:t>rB</a:t>
            </a:r>
            <a:endParaRPr kumimoji="1" lang="zh-CN" altLang="en-US" dirty="0">
              <a:latin typeface="Calibri" panose="020F0502020204030204" pitchFamily="34" charset="0"/>
              <a:cs typeface="Calibri" panose="020F0502020204030204" pitchFamily="34" charset="0"/>
            </a:endParaRPr>
          </a:p>
        </p:txBody>
      </p:sp>
      <p:sp>
        <p:nvSpPr>
          <p:cNvPr id="66" name="文本框 82">
            <a:extLst>
              <a:ext uri="{FF2B5EF4-FFF2-40B4-BE49-F238E27FC236}">
                <a16:creationId xmlns:a16="http://schemas.microsoft.com/office/drawing/2014/main" id="{5708F19B-861C-0849-903D-AEE37B8CDFB3}"/>
              </a:ext>
            </a:extLst>
          </p:cNvPr>
          <p:cNvSpPr txBox="1"/>
          <p:nvPr/>
        </p:nvSpPr>
        <p:spPr>
          <a:xfrm>
            <a:off x="313159" y="4518601"/>
            <a:ext cx="1158330"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jXX</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Dest</a:t>
            </a:r>
            <a:endParaRPr kumimoji="1" lang="zh-CN" altLang="en-US" dirty="0">
              <a:latin typeface="Calibri" panose="020F0502020204030204" pitchFamily="34" charset="0"/>
              <a:cs typeface="Calibri" panose="020F0502020204030204" pitchFamily="34" charset="0"/>
            </a:endParaRPr>
          </a:p>
        </p:txBody>
      </p:sp>
      <p:sp>
        <p:nvSpPr>
          <p:cNvPr id="67" name="文本框 83">
            <a:extLst>
              <a:ext uri="{FF2B5EF4-FFF2-40B4-BE49-F238E27FC236}">
                <a16:creationId xmlns:a16="http://schemas.microsoft.com/office/drawing/2014/main" id="{F99CF2BA-0DA9-8A45-A7AF-EEDF33A044B0}"/>
              </a:ext>
            </a:extLst>
          </p:cNvPr>
          <p:cNvSpPr txBox="1"/>
          <p:nvPr/>
        </p:nvSpPr>
        <p:spPr>
          <a:xfrm>
            <a:off x="307492" y="4985651"/>
            <a:ext cx="1296189" cy="369332"/>
          </a:xfrm>
          <a:prstGeom prst="rect">
            <a:avLst/>
          </a:prstGeom>
          <a:noFill/>
        </p:spPr>
        <p:txBody>
          <a:bodyPr wrap="none" rtlCol="0">
            <a:spAutoFit/>
          </a:bodyPr>
          <a:lstStyle/>
          <a:p>
            <a:r>
              <a:rPr kumimoji="1" lang="en-US" altLang="zh-CN" dirty="0">
                <a:solidFill>
                  <a:schemeClr val="tx1">
                    <a:alpha val="20000"/>
                  </a:schemeClr>
                </a:solidFill>
                <a:latin typeface="Courier New" panose="02070309020205020404" pitchFamily="49" charset="0"/>
                <a:cs typeface="Courier New" panose="02070309020205020404" pitchFamily="49" charset="0"/>
              </a:rPr>
              <a:t>call </a:t>
            </a:r>
            <a:r>
              <a:rPr kumimoji="1" lang="en-US" altLang="zh-CN" dirty="0" err="1">
                <a:solidFill>
                  <a:schemeClr val="tx1">
                    <a:alpha val="20000"/>
                  </a:schemeClr>
                </a:solidFill>
                <a:latin typeface="Calibri" panose="020F0502020204030204" pitchFamily="34" charset="0"/>
                <a:cs typeface="Calibri" panose="020F0502020204030204" pitchFamily="34" charset="0"/>
              </a:rPr>
              <a:t>Dest</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68" name="文本框 84">
            <a:extLst>
              <a:ext uri="{FF2B5EF4-FFF2-40B4-BE49-F238E27FC236}">
                <a16:creationId xmlns:a16="http://schemas.microsoft.com/office/drawing/2014/main" id="{4F31ECCD-39B5-6F44-B96E-23A76779D165}"/>
              </a:ext>
            </a:extLst>
          </p:cNvPr>
          <p:cNvSpPr txBox="1"/>
          <p:nvPr/>
        </p:nvSpPr>
        <p:spPr>
          <a:xfrm>
            <a:off x="293152" y="2239246"/>
            <a:ext cx="1680332"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cmovXX</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rA</a:t>
            </a:r>
            <a:r>
              <a:rPr kumimoji="1" lang="en-US" altLang="zh-CN" dirty="0">
                <a:latin typeface="Calibri" panose="020F0502020204030204" pitchFamily="34" charset="0"/>
                <a:cs typeface="Calibri" panose="020F0502020204030204" pitchFamily="34" charset="0"/>
              </a:rPr>
              <a:t>, </a:t>
            </a:r>
            <a:r>
              <a:rPr kumimoji="1" lang="en-US" altLang="zh-CN" dirty="0" err="1">
                <a:latin typeface="Calibri" panose="020F0502020204030204" pitchFamily="34" charset="0"/>
                <a:cs typeface="Calibri" panose="020F0502020204030204" pitchFamily="34" charset="0"/>
              </a:rPr>
              <a:t>rB</a:t>
            </a:r>
            <a:endParaRPr kumimoji="1" lang="zh-CN" altLang="en-US" dirty="0">
              <a:latin typeface="Calibri" panose="020F0502020204030204" pitchFamily="34" charset="0"/>
              <a:cs typeface="Calibri" panose="020F0502020204030204" pitchFamily="34" charset="0"/>
            </a:endParaRPr>
          </a:p>
        </p:txBody>
      </p:sp>
      <p:sp>
        <p:nvSpPr>
          <p:cNvPr id="69" name="文本框 86">
            <a:extLst>
              <a:ext uri="{FF2B5EF4-FFF2-40B4-BE49-F238E27FC236}">
                <a16:creationId xmlns:a16="http://schemas.microsoft.com/office/drawing/2014/main" id="{7039C933-CAD6-2E47-9A35-BC7A41B27169}"/>
              </a:ext>
            </a:extLst>
          </p:cNvPr>
          <p:cNvSpPr txBox="1"/>
          <p:nvPr/>
        </p:nvSpPr>
        <p:spPr>
          <a:xfrm>
            <a:off x="313159" y="5432949"/>
            <a:ext cx="598241" cy="369332"/>
          </a:xfrm>
          <a:prstGeom prst="rect">
            <a:avLst/>
          </a:prstGeom>
          <a:noFill/>
        </p:spPr>
        <p:txBody>
          <a:bodyPr wrap="none" rtlCol="0">
            <a:spAutoFit/>
          </a:bodyPr>
          <a:lstStyle/>
          <a:p>
            <a:r>
              <a:rPr kumimoji="1" lang="en-US" altLang="zh-CN" dirty="0">
                <a:solidFill>
                  <a:schemeClr val="tx1">
                    <a:alpha val="20000"/>
                  </a:schemeClr>
                </a:solidFill>
                <a:latin typeface="Courier New" panose="02070309020205020404" pitchFamily="49" charset="0"/>
                <a:cs typeface="Courier New" panose="02070309020205020404" pitchFamily="49" charset="0"/>
              </a:rPr>
              <a:t>ret</a:t>
            </a:r>
            <a:endParaRPr kumimoji="1" lang="zh-CN" altLang="en-US" dirty="0">
              <a:solidFill>
                <a:schemeClr val="tx1">
                  <a:alpha val="20000"/>
                </a:schemeClr>
              </a:solidFill>
              <a:latin typeface="Courier New" panose="02070309020205020404" pitchFamily="49" charset="0"/>
              <a:cs typeface="Courier New" panose="02070309020205020404" pitchFamily="49" charset="0"/>
            </a:endParaRPr>
          </a:p>
        </p:txBody>
      </p:sp>
      <p:sp>
        <p:nvSpPr>
          <p:cNvPr id="70" name="文本框 87">
            <a:extLst>
              <a:ext uri="{FF2B5EF4-FFF2-40B4-BE49-F238E27FC236}">
                <a16:creationId xmlns:a16="http://schemas.microsoft.com/office/drawing/2014/main" id="{4D938343-1651-7C48-8B30-85688F7DCD70}"/>
              </a:ext>
            </a:extLst>
          </p:cNvPr>
          <p:cNvSpPr txBox="1"/>
          <p:nvPr/>
        </p:nvSpPr>
        <p:spPr>
          <a:xfrm>
            <a:off x="311051" y="5871412"/>
            <a:ext cx="1225015" cy="369332"/>
          </a:xfrm>
          <a:prstGeom prst="rect">
            <a:avLst/>
          </a:prstGeom>
          <a:noFill/>
        </p:spPr>
        <p:txBody>
          <a:bodyPr wrap="none" rtlCol="0">
            <a:spAutoFit/>
          </a:bodyPr>
          <a:lstStyle/>
          <a:p>
            <a:r>
              <a:rPr kumimoji="1" lang="en-US" altLang="zh-CN" dirty="0" err="1">
                <a:solidFill>
                  <a:schemeClr val="tx1">
                    <a:alpha val="20000"/>
                  </a:schemeClr>
                </a:solidFill>
                <a:latin typeface="Courier New" panose="02070309020205020404" pitchFamily="49" charset="0"/>
                <a:cs typeface="Courier New" panose="02070309020205020404" pitchFamily="49" charset="0"/>
              </a:rPr>
              <a:t>pushq</a:t>
            </a:r>
            <a:r>
              <a:rPr kumimoji="1" lang="en-US" altLang="zh-CN" dirty="0">
                <a:solidFill>
                  <a:schemeClr val="tx1">
                    <a:alpha val="20000"/>
                  </a:schemeClr>
                </a:solidFill>
                <a:latin typeface="Courier New" panose="02070309020205020404" pitchFamily="49" charset="0"/>
                <a:cs typeface="Courier New" panose="02070309020205020404" pitchFamily="49" charset="0"/>
              </a:rPr>
              <a:t> </a:t>
            </a:r>
            <a:r>
              <a:rPr kumimoji="1" lang="en-US" altLang="zh-CN" dirty="0" err="1">
                <a:solidFill>
                  <a:schemeClr val="tx1">
                    <a:alpha val="20000"/>
                  </a:schemeClr>
                </a:solidFill>
                <a:latin typeface="Calibri" panose="020F0502020204030204" pitchFamily="34" charset="0"/>
                <a:cs typeface="Calibri" panose="020F0502020204030204" pitchFamily="34" charset="0"/>
              </a:rPr>
              <a:t>rA</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71" name="文本框 88">
            <a:extLst>
              <a:ext uri="{FF2B5EF4-FFF2-40B4-BE49-F238E27FC236}">
                <a16:creationId xmlns:a16="http://schemas.microsoft.com/office/drawing/2014/main" id="{0049EE83-84D7-614E-AC6F-3AD5A6734A13}"/>
              </a:ext>
            </a:extLst>
          </p:cNvPr>
          <p:cNvSpPr txBox="1"/>
          <p:nvPr/>
        </p:nvSpPr>
        <p:spPr>
          <a:xfrm>
            <a:off x="327522" y="6287455"/>
            <a:ext cx="1087157" cy="369332"/>
          </a:xfrm>
          <a:prstGeom prst="rect">
            <a:avLst/>
          </a:prstGeom>
          <a:noFill/>
        </p:spPr>
        <p:txBody>
          <a:bodyPr wrap="none" rtlCol="0">
            <a:spAutoFit/>
          </a:bodyPr>
          <a:lstStyle/>
          <a:p>
            <a:r>
              <a:rPr kumimoji="1" lang="en-US" altLang="zh-CN" dirty="0" err="1">
                <a:solidFill>
                  <a:schemeClr val="tx1">
                    <a:alpha val="20000"/>
                  </a:schemeClr>
                </a:solidFill>
                <a:latin typeface="Courier New" panose="02070309020205020404" pitchFamily="49" charset="0"/>
                <a:cs typeface="Courier New" panose="02070309020205020404" pitchFamily="49" charset="0"/>
              </a:rPr>
              <a:t>popq</a:t>
            </a:r>
            <a:r>
              <a:rPr kumimoji="1" lang="en-US" altLang="zh-CN" dirty="0">
                <a:solidFill>
                  <a:schemeClr val="tx1">
                    <a:alpha val="20000"/>
                  </a:schemeClr>
                </a:solidFill>
                <a:latin typeface="Courier New" panose="02070309020205020404" pitchFamily="49" charset="0"/>
                <a:cs typeface="Courier New" panose="02070309020205020404" pitchFamily="49" charset="0"/>
              </a:rPr>
              <a:t> </a:t>
            </a:r>
            <a:r>
              <a:rPr kumimoji="1" lang="en-US" altLang="zh-CN" dirty="0" err="1">
                <a:solidFill>
                  <a:schemeClr val="tx1">
                    <a:alpha val="20000"/>
                  </a:schemeClr>
                </a:solidFill>
                <a:latin typeface="Calibri" panose="020F0502020204030204" pitchFamily="34" charset="0"/>
                <a:cs typeface="Calibri" panose="020F0502020204030204" pitchFamily="34" charset="0"/>
              </a:rPr>
              <a:t>rA</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72" name="矩形 89">
            <a:extLst>
              <a:ext uri="{FF2B5EF4-FFF2-40B4-BE49-F238E27FC236}">
                <a16:creationId xmlns:a16="http://schemas.microsoft.com/office/drawing/2014/main" id="{BC96CB5A-6B0F-F24B-959E-340387C3F2AC}"/>
              </a:ext>
            </a:extLst>
          </p:cNvPr>
          <p:cNvSpPr/>
          <p:nvPr/>
        </p:nvSpPr>
        <p:spPr>
          <a:xfrm>
            <a:off x="3934688" y="3172491"/>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rPr>
              <a:t>rA</a:t>
            </a:r>
            <a:endParaRPr kumimoji="1" lang="zh-CN" altLang="en-US" sz="1200" dirty="0">
              <a:solidFill>
                <a:schemeClr val="tx1">
                  <a:alpha val="20000"/>
                </a:schemeClr>
              </a:solidFill>
            </a:endParaRPr>
          </a:p>
        </p:txBody>
      </p:sp>
      <p:sp>
        <p:nvSpPr>
          <p:cNvPr id="73" name="矩形 90">
            <a:extLst>
              <a:ext uri="{FF2B5EF4-FFF2-40B4-BE49-F238E27FC236}">
                <a16:creationId xmlns:a16="http://schemas.microsoft.com/office/drawing/2014/main" id="{C44DDEB0-D138-9B42-B156-CC375B74151F}"/>
              </a:ext>
            </a:extLst>
          </p:cNvPr>
          <p:cNvSpPr/>
          <p:nvPr/>
        </p:nvSpPr>
        <p:spPr>
          <a:xfrm>
            <a:off x="4267642" y="3172492"/>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rPr>
              <a:t>rB</a:t>
            </a:r>
            <a:endParaRPr kumimoji="1" lang="zh-CN" altLang="en-US" sz="1200" dirty="0">
              <a:solidFill>
                <a:schemeClr val="tx1">
                  <a:alpha val="20000"/>
                </a:schemeClr>
              </a:solidFill>
            </a:endParaRPr>
          </a:p>
        </p:txBody>
      </p:sp>
      <p:sp>
        <p:nvSpPr>
          <p:cNvPr id="74" name="矩形 91">
            <a:extLst>
              <a:ext uri="{FF2B5EF4-FFF2-40B4-BE49-F238E27FC236}">
                <a16:creationId xmlns:a16="http://schemas.microsoft.com/office/drawing/2014/main" id="{32C571ED-E110-DC41-AF94-995DB0223E23}"/>
              </a:ext>
            </a:extLst>
          </p:cNvPr>
          <p:cNvSpPr/>
          <p:nvPr/>
        </p:nvSpPr>
        <p:spPr>
          <a:xfrm>
            <a:off x="3926297" y="3620165"/>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rPr>
              <a:t>rA</a:t>
            </a:r>
            <a:endParaRPr kumimoji="1" lang="zh-CN" altLang="en-US" sz="1200" dirty="0">
              <a:solidFill>
                <a:schemeClr val="tx1">
                  <a:alpha val="20000"/>
                </a:schemeClr>
              </a:solidFill>
            </a:endParaRPr>
          </a:p>
        </p:txBody>
      </p:sp>
      <p:sp>
        <p:nvSpPr>
          <p:cNvPr id="75" name="矩形 92">
            <a:extLst>
              <a:ext uri="{FF2B5EF4-FFF2-40B4-BE49-F238E27FC236}">
                <a16:creationId xmlns:a16="http://schemas.microsoft.com/office/drawing/2014/main" id="{AB8F71E9-D531-3D40-9EFF-71482ACC9412}"/>
              </a:ext>
            </a:extLst>
          </p:cNvPr>
          <p:cNvSpPr/>
          <p:nvPr/>
        </p:nvSpPr>
        <p:spPr>
          <a:xfrm>
            <a:off x="4267642" y="3616148"/>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rPr>
              <a:t>rB</a:t>
            </a:r>
            <a:endParaRPr kumimoji="1" lang="zh-CN" altLang="en-US" sz="1200" dirty="0">
              <a:solidFill>
                <a:schemeClr val="tx1">
                  <a:alpha val="20000"/>
                </a:schemeClr>
              </a:solidFill>
            </a:endParaRPr>
          </a:p>
        </p:txBody>
      </p:sp>
      <p:sp>
        <p:nvSpPr>
          <p:cNvPr id="76" name="矩形 95">
            <a:extLst>
              <a:ext uri="{FF2B5EF4-FFF2-40B4-BE49-F238E27FC236}">
                <a16:creationId xmlns:a16="http://schemas.microsoft.com/office/drawing/2014/main" id="{BA542004-DD08-B443-A1E2-7357C07E9844}"/>
              </a:ext>
            </a:extLst>
          </p:cNvPr>
          <p:cNvSpPr/>
          <p:nvPr/>
        </p:nvSpPr>
        <p:spPr>
          <a:xfrm>
            <a:off x="3929674" y="4077110"/>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77" name="矩形 96">
            <a:extLst>
              <a:ext uri="{FF2B5EF4-FFF2-40B4-BE49-F238E27FC236}">
                <a16:creationId xmlns:a16="http://schemas.microsoft.com/office/drawing/2014/main" id="{8BD473CD-1E89-E84F-9F2D-93D0B585A2F7}"/>
              </a:ext>
            </a:extLst>
          </p:cNvPr>
          <p:cNvSpPr/>
          <p:nvPr/>
        </p:nvSpPr>
        <p:spPr>
          <a:xfrm>
            <a:off x="4271019" y="4073093"/>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rB</a:t>
            </a:r>
            <a:endParaRPr kumimoji="1" lang="zh-CN" altLang="en-US" sz="1200" dirty="0">
              <a:solidFill>
                <a:schemeClr val="tx1"/>
              </a:solidFill>
            </a:endParaRPr>
          </a:p>
        </p:txBody>
      </p:sp>
      <p:sp>
        <p:nvSpPr>
          <p:cNvPr id="78" name="矩形 97">
            <a:extLst>
              <a:ext uri="{FF2B5EF4-FFF2-40B4-BE49-F238E27FC236}">
                <a16:creationId xmlns:a16="http://schemas.microsoft.com/office/drawing/2014/main" id="{8C531FCF-4CE0-E945-B829-7F4105658DCB}"/>
              </a:ext>
            </a:extLst>
          </p:cNvPr>
          <p:cNvSpPr/>
          <p:nvPr/>
        </p:nvSpPr>
        <p:spPr>
          <a:xfrm>
            <a:off x="3934688" y="5883392"/>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rPr>
              <a:t>rA</a:t>
            </a:r>
            <a:endParaRPr kumimoji="1" lang="zh-CN" altLang="en-US" sz="1200" dirty="0">
              <a:solidFill>
                <a:schemeClr val="tx1">
                  <a:alpha val="20000"/>
                </a:schemeClr>
              </a:solidFill>
            </a:endParaRPr>
          </a:p>
        </p:txBody>
      </p:sp>
      <p:sp>
        <p:nvSpPr>
          <p:cNvPr id="79" name="矩形 98">
            <a:extLst>
              <a:ext uri="{FF2B5EF4-FFF2-40B4-BE49-F238E27FC236}">
                <a16:creationId xmlns:a16="http://schemas.microsoft.com/office/drawing/2014/main" id="{04881D88-E70D-E547-8B8F-F8B503147779}"/>
              </a:ext>
            </a:extLst>
          </p:cNvPr>
          <p:cNvSpPr/>
          <p:nvPr/>
        </p:nvSpPr>
        <p:spPr>
          <a:xfrm>
            <a:off x="3934688" y="6340007"/>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rPr>
              <a:t>rA</a:t>
            </a:r>
            <a:endParaRPr kumimoji="1" lang="zh-CN" altLang="en-US" sz="1200" dirty="0">
              <a:solidFill>
                <a:schemeClr val="tx1">
                  <a:alpha val="20000"/>
                </a:schemeClr>
              </a:solidFill>
            </a:endParaRPr>
          </a:p>
        </p:txBody>
      </p:sp>
      <p:sp>
        <p:nvSpPr>
          <p:cNvPr id="80" name="矩形 99">
            <a:extLst>
              <a:ext uri="{FF2B5EF4-FFF2-40B4-BE49-F238E27FC236}">
                <a16:creationId xmlns:a16="http://schemas.microsoft.com/office/drawing/2014/main" id="{3CFDFE8D-0DB4-9849-A75A-733D1B50D28B}"/>
              </a:ext>
            </a:extLst>
          </p:cNvPr>
          <p:cNvSpPr/>
          <p:nvPr/>
        </p:nvSpPr>
        <p:spPr>
          <a:xfrm>
            <a:off x="4603973" y="3616148"/>
            <a:ext cx="5565346" cy="357352"/>
          </a:xfrm>
          <a:prstGeom prst="rect">
            <a:avLst/>
          </a:prstGeom>
          <a:solidFill>
            <a:schemeClr val="accent6">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rPr>
              <a:t>D</a:t>
            </a:r>
            <a:endParaRPr kumimoji="1" lang="zh-CN" altLang="en-US" dirty="0">
              <a:solidFill>
                <a:schemeClr val="tx1">
                  <a:alpha val="20000"/>
                </a:schemeClr>
              </a:solidFill>
            </a:endParaRPr>
          </a:p>
        </p:txBody>
      </p:sp>
      <p:sp>
        <p:nvSpPr>
          <p:cNvPr id="81" name="矩形 100">
            <a:extLst>
              <a:ext uri="{FF2B5EF4-FFF2-40B4-BE49-F238E27FC236}">
                <a16:creationId xmlns:a16="http://schemas.microsoft.com/office/drawing/2014/main" id="{D932AF45-C576-4741-8C31-1F9F6B3A884A}"/>
              </a:ext>
            </a:extLst>
          </p:cNvPr>
          <p:cNvSpPr/>
          <p:nvPr/>
        </p:nvSpPr>
        <p:spPr>
          <a:xfrm>
            <a:off x="10545548" y="3075034"/>
            <a:ext cx="336331"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sp>
        <p:nvSpPr>
          <p:cNvPr id="82" name="矩形 101">
            <a:extLst>
              <a:ext uri="{FF2B5EF4-FFF2-40B4-BE49-F238E27FC236}">
                <a16:creationId xmlns:a16="http://schemas.microsoft.com/office/drawing/2014/main" id="{003F2293-487C-ED43-BA18-7A90C8DB016A}"/>
              </a:ext>
            </a:extLst>
          </p:cNvPr>
          <p:cNvSpPr/>
          <p:nvPr/>
        </p:nvSpPr>
        <p:spPr>
          <a:xfrm>
            <a:off x="10539169" y="2007954"/>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s-ES" altLang="zh-CN" sz="1200" dirty="0">
              <a:solidFill>
                <a:schemeClr val="tx1"/>
              </a:solidFill>
            </a:endParaRPr>
          </a:p>
        </p:txBody>
      </p:sp>
      <p:sp>
        <p:nvSpPr>
          <p:cNvPr id="83" name="矩形 102">
            <a:extLst>
              <a:ext uri="{FF2B5EF4-FFF2-40B4-BE49-F238E27FC236}">
                <a16:creationId xmlns:a16="http://schemas.microsoft.com/office/drawing/2014/main" id="{2F35C213-C39A-414B-A7C0-C951BE92E02C}"/>
              </a:ext>
            </a:extLst>
          </p:cNvPr>
          <p:cNvSpPr/>
          <p:nvPr/>
        </p:nvSpPr>
        <p:spPr>
          <a:xfrm>
            <a:off x="10539169" y="1482200"/>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sp>
        <p:nvSpPr>
          <p:cNvPr id="84" name="矩形 103">
            <a:extLst>
              <a:ext uri="{FF2B5EF4-FFF2-40B4-BE49-F238E27FC236}">
                <a16:creationId xmlns:a16="http://schemas.microsoft.com/office/drawing/2014/main" id="{DACB0155-7CF2-CA40-8AE8-01CAF2A3BA7B}"/>
              </a:ext>
            </a:extLst>
          </p:cNvPr>
          <p:cNvSpPr/>
          <p:nvPr/>
        </p:nvSpPr>
        <p:spPr>
          <a:xfrm>
            <a:off x="10545548" y="2535169"/>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100" dirty="0">
              <a:solidFill>
                <a:schemeClr val="tx1"/>
              </a:solidFill>
            </a:endParaRPr>
          </a:p>
        </p:txBody>
      </p:sp>
      <p:sp>
        <p:nvSpPr>
          <p:cNvPr id="85" name="文本框 106">
            <a:extLst>
              <a:ext uri="{FF2B5EF4-FFF2-40B4-BE49-F238E27FC236}">
                <a16:creationId xmlns:a16="http://schemas.microsoft.com/office/drawing/2014/main" id="{20D6EC93-1174-3548-9E36-9948A4C0D22C}"/>
              </a:ext>
            </a:extLst>
          </p:cNvPr>
          <p:cNvSpPr txBox="1"/>
          <p:nvPr/>
        </p:nvSpPr>
        <p:spPr>
          <a:xfrm>
            <a:off x="10875500" y="1463979"/>
            <a:ext cx="692497" cy="369332"/>
          </a:xfrm>
          <a:prstGeom prst="rect">
            <a:avLst/>
          </a:prstGeom>
          <a:noFill/>
        </p:spPr>
        <p:txBody>
          <a:bodyPr wrap="none" rtlCol="0">
            <a:spAutoFit/>
          </a:bodyPr>
          <a:lstStyle/>
          <a:p>
            <a:r>
              <a:rPr kumimoji="1" lang="en-US" altLang="zh-CN" dirty="0" err="1"/>
              <a:t>icode</a:t>
            </a:r>
            <a:endParaRPr kumimoji="1" lang="zh-CN" altLang="en-US" dirty="0"/>
          </a:p>
        </p:txBody>
      </p:sp>
      <p:sp>
        <p:nvSpPr>
          <p:cNvPr id="86" name="文本框 107">
            <a:extLst>
              <a:ext uri="{FF2B5EF4-FFF2-40B4-BE49-F238E27FC236}">
                <a16:creationId xmlns:a16="http://schemas.microsoft.com/office/drawing/2014/main" id="{3F63D4DA-5F9E-664C-874B-578AD735F7CA}"/>
              </a:ext>
            </a:extLst>
          </p:cNvPr>
          <p:cNvSpPr txBox="1"/>
          <p:nvPr/>
        </p:nvSpPr>
        <p:spPr>
          <a:xfrm>
            <a:off x="10871671" y="1998701"/>
            <a:ext cx="551754" cy="369332"/>
          </a:xfrm>
          <a:prstGeom prst="rect">
            <a:avLst/>
          </a:prstGeom>
          <a:noFill/>
        </p:spPr>
        <p:txBody>
          <a:bodyPr wrap="none" rtlCol="0">
            <a:spAutoFit/>
          </a:bodyPr>
          <a:lstStyle/>
          <a:p>
            <a:r>
              <a:rPr kumimoji="1" lang="en-US" altLang="zh-CN" dirty="0" err="1"/>
              <a:t>ifun</a:t>
            </a:r>
            <a:endParaRPr kumimoji="1" lang="zh-CN" altLang="en-US" dirty="0"/>
          </a:p>
        </p:txBody>
      </p:sp>
      <p:sp>
        <p:nvSpPr>
          <p:cNvPr id="87" name="文本框 108">
            <a:extLst>
              <a:ext uri="{FF2B5EF4-FFF2-40B4-BE49-F238E27FC236}">
                <a16:creationId xmlns:a16="http://schemas.microsoft.com/office/drawing/2014/main" id="{ADC5C468-2F06-6240-83D6-08756CE0C64A}"/>
              </a:ext>
            </a:extLst>
          </p:cNvPr>
          <p:cNvSpPr txBox="1"/>
          <p:nvPr/>
        </p:nvSpPr>
        <p:spPr>
          <a:xfrm>
            <a:off x="10871671" y="2512955"/>
            <a:ext cx="1149610" cy="369332"/>
          </a:xfrm>
          <a:prstGeom prst="rect">
            <a:avLst/>
          </a:prstGeom>
          <a:noFill/>
        </p:spPr>
        <p:txBody>
          <a:bodyPr wrap="none" rtlCol="0">
            <a:spAutoFit/>
          </a:bodyPr>
          <a:lstStyle/>
          <a:p>
            <a:r>
              <a:rPr kumimoji="1" lang="en-US" altLang="zh-CN" dirty="0"/>
              <a:t>register ID</a:t>
            </a:r>
            <a:endParaRPr kumimoji="1" lang="zh-CN" altLang="en-US" dirty="0"/>
          </a:p>
        </p:txBody>
      </p:sp>
      <p:sp>
        <p:nvSpPr>
          <p:cNvPr id="88" name="文本框 109">
            <a:extLst>
              <a:ext uri="{FF2B5EF4-FFF2-40B4-BE49-F238E27FC236}">
                <a16:creationId xmlns:a16="http://schemas.microsoft.com/office/drawing/2014/main" id="{2D71377F-3704-6D43-BF45-E2CC8CBA26B4}"/>
              </a:ext>
            </a:extLst>
          </p:cNvPr>
          <p:cNvSpPr txBox="1"/>
          <p:nvPr/>
        </p:nvSpPr>
        <p:spPr>
          <a:xfrm>
            <a:off x="10871671" y="3047677"/>
            <a:ext cx="992772" cy="369332"/>
          </a:xfrm>
          <a:prstGeom prst="rect">
            <a:avLst/>
          </a:prstGeom>
          <a:noFill/>
        </p:spPr>
        <p:txBody>
          <a:bodyPr wrap="none" rtlCol="0">
            <a:spAutoFit/>
          </a:bodyPr>
          <a:lstStyle/>
          <a:p>
            <a:r>
              <a:rPr kumimoji="1" lang="en-US" altLang="zh-CN" dirty="0"/>
              <a:t>constant</a:t>
            </a:r>
            <a:endParaRPr kumimoji="1" lang="zh-CN" altLang="en-US" dirty="0"/>
          </a:p>
        </p:txBody>
      </p:sp>
      <p:sp>
        <p:nvSpPr>
          <p:cNvPr id="5" name="TextBox 4">
            <a:extLst>
              <a:ext uri="{FF2B5EF4-FFF2-40B4-BE49-F238E27FC236}">
                <a16:creationId xmlns:a16="http://schemas.microsoft.com/office/drawing/2014/main" id="{84E98B3E-C375-1241-8341-185D8BBB2921}"/>
              </a:ext>
            </a:extLst>
          </p:cNvPr>
          <p:cNvSpPr txBox="1"/>
          <p:nvPr/>
        </p:nvSpPr>
        <p:spPr>
          <a:xfrm>
            <a:off x="3253635" y="913124"/>
            <a:ext cx="6551794" cy="369332"/>
          </a:xfrm>
          <a:prstGeom prst="rect">
            <a:avLst/>
          </a:prstGeom>
          <a:noFill/>
        </p:spPr>
        <p:txBody>
          <a:bodyPr wrap="none" rtlCol="0">
            <a:spAutoFit/>
          </a:bodyPr>
          <a:lstStyle/>
          <a:p>
            <a:r>
              <a:rPr kumimoji="1" lang="en-US" altLang="zh-CN" dirty="0">
                <a:latin typeface="Courier New" panose="02070309020205020404" pitchFamily="49" charset="0"/>
                <a:cs typeface="Courier New" panose="02070309020205020404" pitchFamily="49" charset="0"/>
              </a:rPr>
              <a:t>0</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1</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2</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3</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4</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5</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6</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7	8</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9</a:t>
            </a:r>
            <a:endParaRPr kumimoji="1" lang="zh-CN" altLang="en-US"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C57F078D-3473-9A40-A610-8A5447BAE190}"/>
              </a:ext>
            </a:extLst>
          </p:cNvPr>
          <p:cNvSpPr txBox="1"/>
          <p:nvPr/>
        </p:nvSpPr>
        <p:spPr>
          <a:xfrm>
            <a:off x="10428777" y="913124"/>
            <a:ext cx="1168269" cy="369332"/>
          </a:xfrm>
          <a:prstGeom prst="rect">
            <a:avLst/>
          </a:prstGeom>
          <a:noFill/>
        </p:spPr>
        <p:txBody>
          <a:bodyPr wrap="none" rtlCol="0">
            <a:spAutoFit/>
          </a:bodyPr>
          <a:lstStyle/>
          <a:p>
            <a:r>
              <a:rPr kumimoji="1" lang="en-US" altLang="zh-CN" dirty="0"/>
              <a:t>Byte</a:t>
            </a:r>
            <a:r>
              <a:rPr kumimoji="1" lang="zh-CN" altLang="en-US" dirty="0"/>
              <a:t> </a:t>
            </a:r>
            <a:r>
              <a:rPr kumimoji="1" lang="en-US" altLang="zh-CN" dirty="0"/>
              <a:t>Index</a:t>
            </a:r>
            <a:endParaRPr kumimoji="1" lang="zh-CN" altLang="en-US" dirty="0"/>
          </a:p>
        </p:txBody>
      </p:sp>
      <p:graphicFrame>
        <p:nvGraphicFramePr>
          <p:cNvPr id="90" name="表格 24">
            <a:extLst>
              <a:ext uri="{FF2B5EF4-FFF2-40B4-BE49-F238E27FC236}">
                <a16:creationId xmlns:a16="http://schemas.microsoft.com/office/drawing/2014/main" id="{757BDCB1-B738-034F-981A-C28E22B971BB}"/>
              </a:ext>
            </a:extLst>
          </p:cNvPr>
          <p:cNvGraphicFramePr>
            <a:graphicFrameLocks noGrp="1"/>
          </p:cNvGraphicFramePr>
          <p:nvPr>
            <p:extLst>
              <p:ext uri="{D42A27DB-BD31-4B8C-83A1-F6EECF244321}">
                <p14:modId xmlns:p14="http://schemas.microsoft.com/office/powerpoint/2010/main" val="1216850871"/>
              </p:ext>
            </p:extLst>
          </p:nvPr>
        </p:nvGraphicFramePr>
        <p:xfrm>
          <a:off x="4652288" y="1386316"/>
          <a:ext cx="7277396" cy="2966720"/>
        </p:xfrm>
        <a:graphic>
          <a:graphicData uri="http://schemas.openxmlformats.org/drawingml/2006/table">
            <a:tbl>
              <a:tblPr firstRow="1" bandRow="1">
                <a:tableStyleId>{7DF18680-E054-41AD-8BC1-D1AEF772440D}</a:tableStyleId>
              </a:tblPr>
              <a:tblGrid>
                <a:gridCol w="1819349">
                  <a:extLst>
                    <a:ext uri="{9D8B030D-6E8A-4147-A177-3AD203B41FA5}">
                      <a16:colId xmlns:a16="http://schemas.microsoft.com/office/drawing/2014/main" val="628885618"/>
                    </a:ext>
                  </a:extLst>
                </a:gridCol>
                <a:gridCol w="1819349">
                  <a:extLst>
                    <a:ext uri="{9D8B030D-6E8A-4147-A177-3AD203B41FA5}">
                      <a16:colId xmlns:a16="http://schemas.microsoft.com/office/drawing/2014/main" val="3779114635"/>
                    </a:ext>
                  </a:extLst>
                </a:gridCol>
                <a:gridCol w="1819349">
                  <a:extLst>
                    <a:ext uri="{9D8B030D-6E8A-4147-A177-3AD203B41FA5}">
                      <a16:colId xmlns:a16="http://schemas.microsoft.com/office/drawing/2014/main" val="2270613818"/>
                    </a:ext>
                  </a:extLst>
                </a:gridCol>
                <a:gridCol w="1819349">
                  <a:extLst>
                    <a:ext uri="{9D8B030D-6E8A-4147-A177-3AD203B41FA5}">
                      <a16:colId xmlns:a16="http://schemas.microsoft.com/office/drawing/2014/main" val="1769179107"/>
                    </a:ext>
                  </a:extLst>
                </a:gridCol>
              </a:tblGrid>
              <a:tr h="370840">
                <a:tc>
                  <a:txBody>
                    <a:bodyPr/>
                    <a:lstStyle/>
                    <a:p>
                      <a:pPr algn="ctr"/>
                      <a:r>
                        <a:rPr lang="en-US" altLang="zh-CN" b="0" dirty="0" err="1"/>
                        <a:t>fn</a:t>
                      </a:r>
                      <a:endParaRPr lang="zh-CN" altLang="en-US" b="0" dirty="0">
                        <a:latin typeface="+mn-lt"/>
                      </a:endParaRPr>
                    </a:p>
                  </a:txBody>
                  <a:tcPr/>
                </a:tc>
                <a:tc>
                  <a:txBody>
                    <a:bodyPr/>
                    <a:lstStyle/>
                    <a:p>
                      <a:pPr algn="ctr"/>
                      <a:r>
                        <a:rPr lang="en-US" altLang="zh-CN" b="0" dirty="0" err="1">
                          <a:latin typeface="Courier New" panose="02070309020205020404" pitchFamily="49" charset="0"/>
                          <a:cs typeface="Courier New" panose="02070309020205020404" pitchFamily="49" charset="0"/>
                        </a:rPr>
                        <a:t>cmovXX</a:t>
                      </a:r>
                      <a:endParaRPr lang="zh-CN" altLang="en-US" b="0" dirty="0">
                        <a:latin typeface="Courier New" panose="02070309020205020404" pitchFamily="49" charset="0"/>
                        <a:cs typeface="Courier New" panose="02070309020205020404" pitchFamily="49" charset="0"/>
                      </a:endParaRPr>
                    </a:p>
                  </a:txBody>
                  <a:tcPr/>
                </a:tc>
                <a:tc>
                  <a:txBody>
                    <a:bodyPr/>
                    <a:lstStyle/>
                    <a:p>
                      <a:pPr algn="ctr"/>
                      <a:r>
                        <a:rPr lang="en-US" altLang="zh-CN" b="0" dirty="0" err="1">
                          <a:latin typeface="Courier New" panose="02070309020205020404" pitchFamily="49" charset="0"/>
                          <a:cs typeface="Courier New" panose="02070309020205020404" pitchFamily="49" charset="0"/>
                        </a:rPr>
                        <a:t>OPq</a:t>
                      </a:r>
                      <a:endParaRPr lang="zh-CN" altLang="en-US" b="0" dirty="0">
                        <a:latin typeface="Courier New" panose="02070309020205020404" pitchFamily="49" charset="0"/>
                        <a:cs typeface="Courier New" panose="02070309020205020404" pitchFamily="49" charset="0"/>
                      </a:endParaRPr>
                    </a:p>
                  </a:txBody>
                  <a:tcPr/>
                </a:tc>
                <a:tc>
                  <a:txBody>
                    <a:bodyPr/>
                    <a:lstStyle/>
                    <a:p>
                      <a:pPr algn="ctr"/>
                      <a:r>
                        <a:rPr lang="en-US" altLang="zh-CN" b="0" dirty="0" err="1">
                          <a:latin typeface="Courier New" panose="02070309020205020404" pitchFamily="49" charset="0"/>
                          <a:cs typeface="Courier New" panose="02070309020205020404" pitchFamily="49" charset="0"/>
                        </a:rPr>
                        <a:t>jXX</a:t>
                      </a:r>
                      <a:endParaRPr lang="zh-CN" altLang="en-US" b="0"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1329345825"/>
                  </a:ext>
                </a:extLst>
              </a:tr>
              <a:tr h="370840">
                <a:tc>
                  <a:txBody>
                    <a:bodyPr/>
                    <a:lstStyle/>
                    <a:p>
                      <a:pPr algn="ctr"/>
                      <a:r>
                        <a:rPr lang="en-US" altLang="zh-CN" b="1" dirty="0">
                          <a:latin typeface="Courier New" panose="02070309020205020404" pitchFamily="49" charset="0"/>
                          <a:cs typeface="Courier New" panose="02070309020205020404" pitchFamily="49" charset="0"/>
                        </a:rPr>
                        <a:t>0</a:t>
                      </a:r>
                      <a:endParaRPr lang="zh-CN" altLang="en-US" b="1" dirty="0">
                        <a:latin typeface="Courier New" panose="02070309020205020404" pitchFamily="49" charset="0"/>
                        <a:cs typeface="Courier New" panose="02070309020205020404" pitchFamily="49" charset="0"/>
                      </a:endParaRPr>
                    </a:p>
                  </a:txBody>
                  <a:tcPr/>
                </a:tc>
                <a:tc>
                  <a:txBody>
                    <a:bodyPr/>
                    <a:lstStyle/>
                    <a:p>
                      <a:pPr algn="ctr"/>
                      <a:r>
                        <a:rPr lang="en-US" altLang="zh-CN" b="1" dirty="0" err="1">
                          <a:latin typeface="Courier New" panose="02070309020205020404" pitchFamily="49" charset="0"/>
                          <a:cs typeface="Courier New" panose="02070309020205020404" pitchFamily="49" charset="0"/>
                        </a:rPr>
                        <a:t>rrmovq</a:t>
                      </a:r>
                      <a:endParaRPr lang="zh-CN" altLang="en-US" b="1"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addq</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b="1" dirty="0" err="1">
                          <a:latin typeface="Courier New" panose="02070309020205020404" pitchFamily="49" charset="0"/>
                          <a:cs typeface="Courier New" panose="02070309020205020404" pitchFamily="49" charset="0"/>
                        </a:rPr>
                        <a:t>jmp</a:t>
                      </a:r>
                      <a:endParaRPr lang="zh-CN" altLang="en-US" b="1"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500686893"/>
                  </a:ext>
                </a:extLst>
              </a:tr>
              <a:tr h="370840">
                <a:tc>
                  <a:txBody>
                    <a:bodyPr/>
                    <a:lstStyle/>
                    <a:p>
                      <a:pPr algn="ctr"/>
                      <a:r>
                        <a:rPr lang="en-US" altLang="zh-CN" dirty="0">
                          <a:latin typeface="Courier New" panose="02070309020205020404" pitchFamily="49" charset="0"/>
                          <a:cs typeface="Courier New" panose="02070309020205020404" pitchFamily="49" charset="0"/>
                        </a:rPr>
                        <a:t>1</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cmovle</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subq</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jle</a:t>
                      </a:r>
                      <a:endParaRPr lang="zh-CN" altLang="en-US"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2098439594"/>
                  </a:ext>
                </a:extLst>
              </a:tr>
              <a:tr h="370840">
                <a:tc>
                  <a:txBody>
                    <a:bodyPr/>
                    <a:lstStyle/>
                    <a:p>
                      <a:pPr algn="ctr"/>
                      <a:r>
                        <a:rPr lang="en-US" altLang="zh-CN" dirty="0">
                          <a:latin typeface="Courier New" panose="02070309020205020404" pitchFamily="49" charset="0"/>
                          <a:cs typeface="Courier New" panose="02070309020205020404" pitchFamily="49" charset="0"/>
                        </a:rPr>
                        <a:t>2</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cmovl</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andq</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jl</a:t>
                      </a:r>
                      <a:endParaRPr lang="zh-CN" altLang="en-US"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2584352758"/>
                  </a:ext>
                </a:extLst>
              </a:tr>
              <a:tr h="370840">
                <a:tc>
                  <a:txBody>
                    <a:bodyPr/>
                    <a:lstStyle/>
                    <a:p>
                      <a:pPr algn="ctr"/>
                      <a:r>
                        <a:rPr lang="en-US" altLang="zh-CN" dirty="0">
                          <a:latin typeface="Courier New" panose="02070309020205020404" pitchFamily="49" charset="0"/>
                          <a:cs typeface="Courier New" panose="02070309020205020404" pitchFamily="49" charset="0"/>
                        </a:rPr>
                        <a:t>3</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cmove</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xorq</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a:latin typeface="Courier New" panose="02070309020205020404" pitchFamily="49" charset="0"/>
                          <a:cs typeface="Courier New" panose="02070309020205020404" pitchFamily="49" charset="0"/>
                        </a:rPr>
                        <a:t>je</a:t>
                      </a:r>
                      <a:endParaRPr lang="zh-CN" altLang="en-US"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3088510021"/>
                  </a:ext>
                </a:extLst>
              </a:tr>
              <a:tr h="370840">
                <a:tc>
                  <a:txBody>
                    <a:bodyPr/>
                    <a:lstStyle/>
                    <a:p>
                      <a:pPr algn="ctr"/>
                      <a:r>
                        <a:rPr lang="en-US" altLang="zh-CN" dirty="0">
                          <a:latin typeface="Courier New" panose="02070309020205020404" pitchFamily="49" charset="0"/>
                          <a:cs typeface="Courier New" panose="02070309020205020404" pitchFamily="49" charset="0"/>
                        </a:rPr>
                        <a:t>4</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cmovne</a:t>
                      </a:r>
                      <a:endParaRPr lang="zh-CN" altLang="en-US" dirty="0">
                        <a:latin typeface="Courier New" panose="02070309020205020404" pitchFamily="49" charset="0"/>
                        <a:cs typeface="Courier New" panose="02070309020205020404" pitchFamily="49" charset="0"/>
                      </a:endParaRPr>
                    </a:p>
                  </a:txBody>
                  <a:tcPr/>
                </a:tc>
                <a:tc>
                  <a:txBody>
                    <a:bodyPr/>
                    <a:lstStyle/>
                    <a:p>
                      <a:pPr algn="ct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jne</a:t>
                      </a:r>
                      <a:endParaRPr lang="zh-CN" altLang="en-US"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286338947"/>
                  </a:ext>
                </a:extLst>
              </a:tr>
              <a:tr h="370840">
                <a:tc>
                  <a:txBody>
                    <a:bodyPr/>
                    <a:lstStyle/>
                    <a:p>
                      <a:pPr algn="ctr"/>
                      <a:r>
                        <a:rPr lang="en-US" altLang="zh-CN" dirty="0">
                          <a:latin typeface="Courier New" panose="02070309020205020404" pitchFamily="49" charset="0"/>
                          <a:cs typeface="Courier New" panose="02070309020205020404" pitchFamily="49" charset="0"/>
                        </a:rPr>
                        <a:t>5</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cmovge</a:t>
                      </a:r>
                      <a:endParaRPr lang="zh-CN" altLang="en-US" dirty="0">
                        <a:latin typeface="Courier New" panose="02070309020205020404" pitchFamily="49" charset="0"/>
                        <a:cs typeface="Courier New" panose="02070309020205020404" pitchFamily="49" charset="0"/>
                      </a:endParaRPr>
                    </a:p>
                  </a:txBody>
                  <a:tcPr/>
                </a:tc>
                <a:tc>
                  <a:txBody>
                    <a:bodyPr/>
                    <a:lstStyle/>
                    <a:p>
                      <a:pPr algn="ct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jge</a:t>
                      </a:r>
                      <a:endParaRPr lang="zh-CN" altLang="en-US"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1634232268"/>
                  </a:ext>
                </a:extLst>
              </a:tr>
              <a:tr h="370840">
                <a:tc>
                  <a:txBody>
                    <a:bodyPr/>
                    <a:lstStyle/>
                    <a:p>
                      <a:pPr algn="ctr"/>
                      <a:r>
                        <a:rPr lang="en-US" altLang="zh-CN" dirty="0">
                          <a:latin typeface="Courier New" panose="02070309020205020404" pitchFamily="49" charset="0"/>
                          <a:cs typeface="Courier New" panose="02070309020205020404" pitchFamily="49" charset="0"/>
                        </a:rPr>
                        <a:t>6</a:t>
                      </a: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cmovg</a:t>
                      </a:r>
                      <a:endParaRPr lang="zh-CN" altLang="en-US" dirty="0">
                        <a:latin typeface="Courier New" panose="02070309020205020404" pitchFamily="49" charset="0"/>
                        <a:cs typeface="Courier New" panose="02070309020205020404" pitchFamily="49" charset="0"/>
                      </a:endParaRPr>
                    </a:p>
                  </a:txBody>
                  <a:tcPr/>
                </a:tc>
                <a:tc>
                  <a:txBody>
                    <a:bodyPr/>
                    <a:lstStyle/>
                    <a:p>
                      <a:pPr algn="ctr"/>
                      <a:endParaRPr lang="zh-CN" altLang="en-US" dirty="0">
                        <a:latin typeface="Courier New" panose="02070309020205020404" pitchFamily="49" charset="0"/>
                        <a:cs typeface="Courier New" panose="02070309020205020404" pitchFamily="49" charset="0"/>
                      </a:endParaRPr>
                    </a:p>
                  </a:txBody>
                  <a:tcPr/>
                </a:tc>
                <a:tc>
                  <a:txBody>
                    <a:bodyPr/>
                    <a:lstStyle/>
                    <a:p>
                      <a:pPr algn="ctr"/>
                      <a:r>
                        <a:rPr lang="en-US" altLang="zh-CN" dirty="0" err="1">
                          <a:latin typeface="Courier New" panose="02070309020205020404" pitchFamily="49" charset="0"/>
                          <a:cs typeface="Courier New" panose="02070309020205020404" pitchFamily="49" charset="0"/>
                        </a:rPr>
                        <a:t>jg</a:t>
                      </a:r>
                      <a:endParaRPr lang="zh-CN" altLang="en-US"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4264432967"/>
                  </a:ext>
                </a:extLst>
              </a:tr>
            </a:tbl>
          </a:graphicData>
        </a:graphic>
      </p:graphicFrame>
    </p:spTree>
    <p:extLst>
      <p:ext uri="{BB962C8B-B14F-4D97-AF65-F5344CB8AC3E}">
        <p14:creationId xmlns:p14="http://schemas.microsoft.com/office/powerpoint/2010/main" val="798092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15</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Y86-64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指令</a:t>
            </a:r>
          </a:p>
        </p:txBody>
      </p:sp>
      <p:sp>
        <p:nvSpPr>
          <p:cNvPr id="21" name="矩形 2">
            <a:extLst>
              <a:ext uri="{FF2B5EF4-FFF2-40B4-BE49-F238E27FC236}">
                <a16:creationId xmlns:a16="http://schemas.microsoft.com/office/drawing/2014/main" id="{1EB6552B-2566-E44A-9365-526AD1DDDF20}"/>
              </a:ext>
            </a:extLst>
          </p:cNvPr>
          <p:cNvSpPr/>
          <p:nvPr/>
        </p:nvSpPr>
        <p:spPr>
          <a:xfrm>
            <a:off x="3256146" y="1356997"/>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6000"/>
                  </a:schemeClr>
                </a:solidFill>
                <a:latin typeface="Calibri" panose="020F0502020204030204" pitchFamily="34" charset="0"/>
                <a:cs typeface="Calibri" panose="020F0502020204030204" pitchFamily="34" charset="0"/>
              </a:rPr>
              <a:t>0</a:t>
            </a:r>
            <a:endParaRPr kumimoji="1" lang="zh-CN" altLang="en-US" dirty="0">
              <a:solidFill>
                <a:schemeClr val="tx1">
                  <a:alpha val="26000"/>
                </a:schemeClr>
              </a:solidFill>
              <a:latin typeface="Calibri" panose="020F0502020204030204" pitchFamily="34" charset="0"/>
              <a:cs typeface="Calibri" panose="020F0502020204030204" pitchFamily="34" charset="0"/>
            </a:endParaRPr>
          </a:p>
        </p:txBody>
      </p:sp>
      <p:sp>
        <p:nvSpPr>
          <p:cNvPr id="22" name="矩形 12">
            <a:extLst>
              <a:ext uri="{FF2B5EF4-FFF2-40B4-BE49-F238E27FC236}">
                <a16:creationId xmlns:a16="http://schemas.microsoft.com/office/drawing/2014/main" id="{8ACD5B04-F66E-DD4D-BCC5-AE0E2180960D}"/>
              </a:ext>
            </a:extLst>
          </p:cNvPr>
          <p:cNvSpPr/>
          <p:nvPr/>
        </p:nvSpPr>
        <p:spPr>
          <a:xfrm>
            <a:off x="3592477" y="1356997"/>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6000"/>
                  </a:schemeClr>
                </a:solidFill>
                <a:latin typeface="Calibri" panose="020F0502020204030204" pitchFamily="34" charset="0"/>
                <a:cs typeface="Calibri" panose="020F0502020204030204" pitchFamily="34" charset="0"/>
              </a:rPr>
              <a:t>0</a:t>
            </a:r>
            <a:endParaRPr kumimoji="1" lang="zh-CN" altLang="en-US" dirty="0">
              <a:solidFill>
                <a:schemeClr val="tx1">
                  <a:alpha val="26000"/>
                </a:schemeClr>
              </a:solidFill>
              <a:latin typeface="Calibri" panose="020F0502020204030204" pitchFamily="34" charset="0"/>
              <a:cs typeface="Calibri" panose="020F0502020204030204" pitchFamily="34" charset="0"/>
            </a:endParaRPr>
          </a:p>
        </p:txBody>
      </p:sp>
      <p:sp>
        <p:nvSpPr>
          <p:cNvPr id="23" name="矩形 13">
            <a:extLst>
              <a:ext uri="{FF2B5EF4-FFF2-40B4-BE49-F238E27FC236}">
                <a16:creationId xmlns:a16="http://schemas.microsoft.com/office/drawing/2014/main" id="{C6BAD9BD-2771-C543-AB5D-23AD4229B49D}"/>
              </a:ext>
            </a:extLst>
          </p:cNvPr>
          <p:cNvSpPr/>
          <p:nvPr/>
        </p:nvSpPr>
        <p:spPr>
          <a:xfrm>
            <a:off x="3256146" y="1808945"/>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6000"/>
                  </a:schemeClr>
                </a:solidFill>
                <a:latin typeface="Calibri" panose="020F0502020204030204" pitchFamily="34" charset="0"/>
                <a:cs typeface="Calibri" panose="020F0502020204030204" pitchFamily="34" charset="0"/>
              </a:rPr>
              <a:t>1</a:t>
            </a:r>
            <a:endParaRPr kumimoji="1" lang="zh-CN" altLang="en-US" dirty="0">
              <a:solidFill>
                <a:schemeClr val="tx1">
                  <a:alpha val="26000"/>
                </a:schemeClr>
              </a:solidFill>
              <a:latin typeface="Calibri" panose="020F0502020204030204" pitchFamily="34" charset="0"/>
              <a:cs typeface="Calibri" panose="020F0502020204030204" pitchFamily="34" charset="0"/>
            </a:endParaRPr>
          </a:p>
        </p:txBody>
      </p:sp>
      <p:sp>
        <p:nvSpPr>
          <p:cNvPr id="24" name="矩形 15">
            <a:extLst>
              <a:ext uri="{FF2B5EF4-FFF2-40B4-BE49-F238E27FC236}">
                <a16:creationId xmlns:a16="http://schemas.microsoft.com/office/drawing/2014/main" id="{04148E51-30C8-9246-BA0A-4A91F649E96D}"/>
              </a:ext>
            </a:extLst>
          </p:cNvPr>
          <p:cNvSpPr/>
          <p:nvPr/>
        </p:nvSpPr>
        <p:spPr>
          <a:xfrm>
            <a:off x="3592477" y="1808945"/>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6000"/>
                  </a:schemeClr>
                </a:solidFill>
                <a:latin typeface="Calibri" panose="020F0502020204030204" pitchFamily="34" charset="0"/>
                <a:cs typeface="Calibri" panose="020F0502020204030204" pitchFamily="34" charset="0"/>
              </a:rPr>
              <a:t>0</a:t>
            </a:r>
            <a:endParaRPr kumimoji="1" lang="zh-CN" altLang="en-US" dirty="0">
              <a:solidFill>
                <a:schemeClr val="tx1">
                  <a:alpha val="26000"/>
                </a:schemeClr>
              </a:solidFill>
              <a:latin typeface="Calibri" panose="020F0502020204030204" pitchFamily="34" charset="0"/>
              <a:cs typeface="Calibri" panose="020F0502020204030204" pitchFamily="34" charset="0"/>
            </a:endParaRPr>
          </a:p>
        </p:txBody>
      </p:sp>
      <p:sp>
        <p:nvSpPr>
          <p:cNvPr id="29" name="矩形 20">
            <a:extLst>
              <a:ext uri="{FF2B5EF4-FFF2-40B4-BE49-F238E27FC236}">
                <a16:creationId xmlns:a16="http://schemas.microsoft.com/office/drawing/2014/main" id="{D4CD59AB-E396-934F-9954-A4000D80CF70}"/>
              </a:ext>
            </a:extLst>
          </p:cNvPr>
          <p:cNvSpPr/>
          <p:nvPr/>
        </p:nvSpPr>
        <p:spPr>
          <a:xfrm>
            <a:off x="3256146" y="2717912"/>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3</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30" name="矩形 21">
            <a:extLst>
              <a:ext uri="{FF2B5EF4-FFF2-40B4-BE49-F238E27FC236}">
                <a16:creationId xmlns:a16="http://schemas.microsoft.com/office/drawing/2014/main" id="{82B4F990-B6CB-3B49-9423-77942E0EF33B}"/>
              </a:ext>
            </a:extLst>
          </p:cNvPr>
          <p:cNvSpPr/>
          <p:nvPr/>
        </p:nvSpPr>
        <p:spPr>
          <a:xfrm>
            <a:off x="3592477" y="2717912"/>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s-ES" altLang="zh-CN" dirty="0">
                <a:solidFill>
                  <a:schemeClr val="tx1">
                    <a:alpha val="20000"/>
                  </a:schemeClr>
                </a:solidFill>
                <a:latin typeface="Calibri" panose="020F0502020204030204" pitchFamily="34" charset="0"/>
                <a:cs typeface="Calibri" panose="020F0502020204030204" pitchFamily="34" charset="0"/>
              </a:rPr>
              <a:t>0</a:t>
            </a:r>
          </a:p>
        </p:txBody>
      </p:sp>
      <p:sp>
        <p:nvSpPr>
          <p:cNvPr id="31" name="矩形 22">
            <a:extLst>
              <a:ext uri="{FF2B5EF4-FFF2-40B4-BE49-F238E27FC236}">
                <a16:creationId xmlns:a16="http://schemas.microsoft.com/office/drawing/2014/main" id="{B265690C-E70F-C84F-ACE3-4DFFDE69EE06}"/>
              </a:ext>
            </a:extLst>
          </p:cNvPr>
          <p:cNvSpPr/>
          <p:nvPr/>
        </p:nvSpPr>
        <p:spPr>
          <a:xfrm>
            <a:off x="3928808" y="2717911"/>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F</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32" name="矩形 23">
            <a:extLst>
              <a:ext uri="{FF2B5EF4-FFF2-40B4-BE49-F238E27FC236}">
                <a16:creationId xmlns:a16="http://schemas.microsoft.com/office/drawing/2014/main" id="{9CAA7734-2CCE-6A48-A09B-18F5FFE6E3EC}"/>
              </a:ext>
            </a:extLst>
          </p:cNvPr>
          <p:cNvSpPr/>
          <p:nvPr/>
        </p:nvSpPr>
        <p:spPr>
          <a:xfrm>
            <a:off x="4265139" y="2717911"/>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latin typeface="Calibri" panose="020F0502020204030204" pitchFamily="34" charset="0"/>
                <a:cs typeface="Calibri" panose="020F0502020204030204" pitchFamily="34" charset="0"/>
              </a:rPr>
              <a:t>rB</a:t>
            </a:r>
            <a:endParaRPr kumimoji="1" lang="zh-CN" altLang="en-US" sz="1200" dirty="0">
              <a:solidFill>
                <a:schemeClr val="tx1">
                  <a:alpha val="20000"/>
                </a:schemeClr>
              </a:solidFill>
              <a:latin typeface="Calibri" panose="020F0502020204030204" pitchFamily="34" charset="0"/>
              <a:cs typeface="Calibri" panose="020F0502020204030204" pitchFamily="34" charset="0"/>
            </a:endParaRPr>
          </a:p>
        </p:txBody>
      </p:sp>
      <p:sp>
        <p:nvSpPr>
          <p:cNvPr id="33" name="矩形 32">
            <a:extLst>
              <a:ext uri="{FF2B5EF4-FFF2-40B4-BE49-F238E27FC236}">
                <a16:creationId xmlns:a16="http://schemas.microsoft.com/office/drawing/2014/main" id="{253E267B-7126-3846-AA7E-1FF0E9110929}"/>
              </a:ext>
            </a:extLst>
          </p:cNvPr>
          <p:cNvSpPr/>
          <p:nvPr/>
        </p:nvSpPr>
        <p:spPr>
          <a:xfrm>
            <a:off x="3256146" y="3168434"/>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4</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34" name="矩形 33">
            <a:extLst>
              <a:ext uri="{FF2B5EF4-FFF2-40B4-BE49-F238E27FC236}">
                <a16:creationId xmlns:a16="http://schemas.microsoft.com/office/drawing/2014/main" id="{3BF74723-9584-2849-AE5F-4A3051489E76}"/>
              </a:ext>
            </a:extLst>
          </p:cNvPr>
          <p:cNvSpPr/>
          <p:nvPr/>
        </p:nvSpPr>
        <p:spPr>
          <a:xfrm>
            <a:off x="3592477" y="3168434"/>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0</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35" name="矩形 36">
            <a:extLst>
              <a:ext uri="{FF2B5EF4-FFF2-40B4-BE49-F238E27FC236}">
                <a16:creationId xmlns:a16="http://schemas.microsoft.com/office/drawing/2014/main" id="{3DA10477-2775-F340-A58A-CBD7E0097721}"/>
              </a:ext>
            </a:extLst>
          </p:cNvPr>
          <p:cNvSpPr/>
          <p:nvPr/>
        </p:nvSpPr>
        <p:spPr>
          <a:xfrm>
            <a:off x="3256145" y="3620599"/>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Calibri" panose="020F0502020204030204" pitchFamily="34" charset="0"/>
                <a:cs typeface="Calibri" panose="020F0502020204030204" pitchFamily="34" charset="0"/>
              </a:rPr>
              <a:t>5</a:t>
            </a:r>
            <a:endParaRPr kumimoji="1" lang="zh-CN" altLang="en-US" dirty="0">
              <a:solidFill>
                <a:schemeClr val="tx1"/>
              </a:solidFill>
              <a:latin typeface="Calibri" panose="020F0502020204030204" pitchFamily="34" charset="0"/>
              <a:cs typeface="Calibri" panose="020F0502020204030204" pitchFamily="34" charset="0"/>
            </a:endParaRPr>
          </a:p>
        </p:txBody>
      </p:sp>
      <p:sp>
        <p:nvSpPr>
          <p:cNvPr id="36" name="矩形 37">
            <a:extLst>
              <a:ext uri="{FF2B5EF4-FFF2-40B4-BE49-F238E27FC236}">
                <a16:creationId xmlns:a16="http://schemas.microsoft.com/office/drawing/2014/main" id="{4AB081CA-C71F-5D41-9B2B-7BACCCD0B1B2}"/>
              </a:ext>
            </a:extLst>
          </p:cNvPr>
          <p:cNvSpPr/>
          <p:nvPr/>
        </p:nvSpPr>
        <p:spPr>
          <a:xfrm>
            <a:off x="3592476" y="3620599"/>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Calibri" panose="020F0502020204030204" pitchFamily="34" charset="0"/>
                <a:cs typeface="Calibri" panose="020F0502020204030204" pitchFamily="34" charset="0"/>
              </a:rPr>
              <a:t>0</a:t>
            </a:r>
            <a:endParaRPr kumimoji="1" lang="zh-CN" altLang="en-US" dirty="0">
              <a:solidFill>
                <a:schemeClr val="tx1"/>
              </a:solidFill>
              <a:latin typeface="Calibri" panose="020F0502020204030204" pitchFamily="34" charset="0"/>
              <a:cs typeface="Calibri" panose="020F0502020204030204" pitchFamily="34" charset="0"/>
            </a:endParaRPr>
          </a:p>
        </p:txBody>
      </p:sp>
      <p:sp>
        <p:nvSpPr>
          <p:cNvPr id="37" name="矩形 44">
            <a:extLst>
              <a:ext uri="{FF2B5EF4-FFF2-40B4-BE49-F238E27FC236}">
                <a16:creationId xmlns:a16="http://schemas.microsoft.com/office/drawing/2014/main" id="{AFCAE0A7-1210-E74F-AC5C-9EFF060447AD}"/>
              </a:ext>
            </a:extLst>
          </p:cNvPr>
          <p:cNvSpPr/>
          <p:nvPr/>
        </p:nvSpPr>
        <p:spPr>
          <a:xfrm>
            <a:off x="3254890" y="4072763"/>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Calibri" panose="020F0502020204030204" pitchFamily="34" charset="0"/>
                <a:cs typeface="Calibri" panose="020F0502020204030204" pitchFamily="34" charset="0"/>
              </a:rPr>
              <a:t>6</a:t>
            </a:r>
            <a:endParaRPr kumimoji="1" lang="zh-CN" altLang="en-US" dirty="0">
              <a:solidFill>
                <a:schemeClr val="tx1"/>
              </a:solidFill>
              <a:latin typeface="Calibri" panose="020F0502020204030204" pitchFamily="34" charset="0"/>
              <a:cs typeface="Calibri" panose="020F0502020204030204" pitchFamily="34" charset="0"/>
            </a:endParaRPr>
          </a:p>
        </p:txBody>
      </p:sp>
      <p:sp>
        <p:nvSpPr>
          <p:cNvPr id="38" name="矩形 45">
            <a:extLst>
              <a:ext uri="{FF2B5EF4-FFF2-40B4-BE49-F238E27FC236}">
                <a16:creationId xmlns:a16="http://schemas.microsoft.com/office/drawing/2014/main" id="{C905AB0D-A1A3-774F-941F-D88E421F41E4}"/>
              </a:ext>
            </a:extLst>
          </p:cNvPr>
          <p:cNvSpPr/>
          <p:nvPr/>
        </p:nvSpPr>
        <p:spPr>
          <a:xfrm>
            <a:off x="3591221" y="4072763"/>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latin typeface="Calibri" panose="020F0502020204030204" pitchFamily="34" charset="0"/>
                <a:cs typeface="Calibri" panose="020F0502020204030204" pitchFamily="34" charset="0"/>
              </a:rPr>
              <a:t>fn</a:t>
            </a:r>
            <a:endParaRPr kumimoji="1" lang="zh-CN" altLang="en-US" sz="1200" dirty="0">
              <a:solidFill>
                <a:schemeClr val="tx1"/>
              </a:solidFill>
              <a:latin typeface="Calibri" panose="020F0502020204030204" pitchFamily="34" charset="0"/>
              <a:cs typeface="Calibri" panose="020F0502020204030204" pitchFamily="34" charset="0"/>
            </a:endParaRPr>
          </a:p>
        </p:txBody>
      </p:sp>
      <p:sp>
        <p:nvSpPr>
          <p:cNvPr id="39" name="矩形 48">
            <a:extLst>
              <a:ext uri="{FF2B5EF4-FFF2-40B4-BE49-F238E27FC236}">
                <a16:creationId xmlns:a16="http://schemas.microsoft.com/office/drawing/2014/main" id="{66E1A375-DA1B-4F41-9D4A-4ABD9E6B52A5}"/>
              </a:ext>
            </a:extLst>
          </p:cNvPr>
          <p:cNvSpPr/>
          <p:nvPr/>
        </p:nvSpPr>
        <p:spPr>
          <a:xfrm>
            <a:off x="4601469" y="2717911"/>
            <a:ext cx="5571227" cy="357352"/>
          </a:xfrm>
          <a:prstGeom prst="rect">
            <a:avLst/>
          </a:prstGeom>
          <a:solidFill>
            <a:schemeClr val="accent6">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V</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40" name="矩形 49">
            <a:extLst>
              <a:ext uri="{FF2B5EF4-FFF2-40B4-BE49-F238E27FC236}">
                <a16:creationId xmlns:a16="http://schemas.microsoft.com/office/drawing/2014/main" id="{0CCE0268-E11A-314A-A913-7F84898FE64B}"/>
              </a:ext>
            </a:extLst>
          </p:cNvPr>
          <p:cNvSpPr/>
          <p:nvPr/>
        </p:nvSpPr>
        <p:spPr>
          <a:xfrm>
            <a:off x="4607350" y="3174856"/>
            <a:ext cx="5565346" cy="357352"/>
          </a:xfrm>
          <a:prstGeom prst="rect">
            <a:avLst/>
          </a:prstGeom>
          <a:solidFill>
            <a:schemeClr val="accent6">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D</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41" name="矩形 50">
            <a:extLst>
              <a:ext uri="{FF2B5EF4-FFF2-40B4-BE49-F238E27FC236}">
                <a16:creationId xmlns:a16="http://schemas.microsoft.com/office/drawing/2014/main" id="{369FDD00-17FD-1546-B0AD-027850FCE9D1}"/>
              </a:ext>
            </a:extLst>
          </p:cNvPr>
          <p:cNvSpPr/>
          <p:nvPr/>
        </p:nvSpPr>
        <p:spPr>
          <a:xfrm>
            <a:off x="3927553" y="4524591"/>
            <a:ext cx="5626914"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tx1"/>
                </a:solidFill>
                <a:latin typeface="Calibri" panose="020F0502020204030204" pitchFamily="34" charset="0"/>
                <a:cs typeface="Calibri" panose="020F0502020204030204" pitchFamily="34" charset="0"/>
              </a:rPr>
              <a:t>Dest</a:t>
            </a:r>
            <a:endParaRPr kumimoji="1" lang="zh-CN" altLang="en-US" dirty="0">
              <a:solidFill>
                <a:schemeClr val="tx1"/>
              </a:solidFill>
              <a:latin typeface="Calibri" panose="020F0502020204030204" pitchFamily="34" charset="0"/>
              <a:cs typeface="Calibri" panose="020F0502020204030204" pitchFamily="34" charset="0"/>
            </a:endParaRPr>
          </a:p>
        </p:txBody>
      </p:sp>
      <p:sp>
        <p:nvSpPr>
          <p:cNvPr id="42" name="矩形 51">
            <a:extLst>
              <a:ext uri="{FF2B5EF4-FFF2-40B4-BE49-F238E27FC236}">
                <a16:creationId xmlns:a16="http://schemas.microsoft.com/office/drawing/2014/main" id="{200AA8A7-01E9-A542-A71B-E36F6E6BED59}"/>
              </a:ext>
            </a:extLst>
          </p:cNvPr>
          <p:cNvSpPr/>
          <p:nvPr/>
        </p:nvSpPr>
        <p:spPr>
          <a:xfrm>
            <a:off x="3256145" y="4527604"/>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Calibri" panose="020F0502020204030204" pitchFamily="34" charset="0"/>
                <a:cs typeface="Calibri" panose="020F0502020204030204" pitchFamily="34" charset="0"/>
              </a:rPr>
              <a:t>7</a:t>
            </a:r>
            <a:endParaRPr kumimoji="1" lang="zh-CN" altLang="en-US" dirty="0">
              <a:solidFill>
                <a:schemeClr val="tx1"/>
              </a:solidFill>
              <a:latin typeface="Calibri" panose="020F0502020204030204" pitchFamily="34" charset="0"/>
              <a:cs typeface="Calibri" panose="020F0502020204030204" pitchFamily="34" charset="0"/>
            </a:endParaRPr>
          </a:p>
        </p:txBody>
      </p:sp>
      <p:sp>
        <p:nvSpPr>
          <p:cNvPr id="43" name="矩形 52">
            <a:extLst>
              <a:ext uri="{FF2B5EF4-FFF2-40B4-BE49-F238E27FC236}">
                <a16:creationId xmlns:a16="http://schemas.microsoft.com/office/drawing/2014/main" id="{66BC3C3E-8084-C341-A480-EF6B157E548F}"/>
              </a:ext>
            </a:extLst>
          </p:cNvPr>
          <p:cNvSpPr/>
          <p:nvPr/>
        </p:nvSpPr>
        <p:spPr>
          <a:xfrm>
            <a:off x="3592476" y="4527604"/>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s-ES" altLang="zh-CN" sz="1200" dirty="0" err="1">
                <a:solidFill>
                  <a:schemeClr val="tx1"/>
                </a:solidFill>
                <a:latin typeface="Calibri" panose="020F0502020204030204" pitchFamily="34" charset="0"/>
                <a:cs typeface="Calibri" panose="020F0502020204030204" pitchFamily="34" charset="0"/>
              </a:rPr>
              <a:t>fn</a:t>
            </a:r>
            <a:endParaRPr kumimoji="1" lang="es-ES" altLang="zh-CN" sz="1200" dirty="0">
              <a:solidFill>
                <a:schemeClr val="tx1"/>
              </a:solidFill>
              <a:latin typeface="Calibri" panose="020F0502020204030204" pitchFamily="34" charset="0"/>
              <a:cs typeface="Calibri" panose="020F0502020204030204" pitchFamily="34" charset="0"/>
            </a:endParaRPr>
          </a:p>
        </p:txBody>
      </p:sp>
      <p:sp>
        <p:nvSpPr>
          <p:cNvPr id="44" name="矩形 55">
            <a:extLst>
              <a:ext uri="{FF2B5EF4-FFF2-40B4-BE49-F238E27FC236}">
                <a16:creationId xmlns:a16="http://schemas.microsoft.com/office/drawing/2014/main" id="{DF1E8656-01AB-3640-938B-450CC3EBB9C2}"/>
              </a:ext>
            </a:extLst>
          </p:cNvPr>
          <p:cNvSpPr/>
          <p:nvPr/>
        </p:nvSpPr>
        <p:spPr>
          <a:xfrm>
            <a:off x="3253635" y="4982350"/>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8</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45" name="矩形 56">
            <a:extLst>
              <a:ext uri="{FF2B5EF4-FFF2-40B4-BE49-F238E27FC236}">
                <a16:creationId xmlns:a16="http://schemas.microsoft.com/office/drawing/2014/main" id="{EF251475-7234-1E4F-885C-23B8DE93DF36}"/>
              </a:ext>
            </a:extLst>
          </p:cNvPr>
          <p:cNvSpPr/>
          <p:nvPr/>
        </p:nvSpPr>
        <p:spPr>
          <a:xfrm>
            <a:off x="3589966" y="4982350"/>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0</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46" name="矩形 57">
            <a:extLst>
              <a:ext uri="{FF2B5EF4-FFF2-40B4-BE49-F238E27FC236}">
                <a16:creationId xmlns:a16="http://schemas.microsoft.com/office/drawing/2014/main" id="{E447DDB3-3893-EE4A-9BE4-FDCEB4369267}"/>
              </a:ext>
            </a:extLst>
          </p:cNvPr>
          <p:cNvSpPr/>
          <p:nvPr/>
        </p:nvSpPr>
        <p:spPr>
          <a:xfrm>
            <a:off x="3927553" y="4982349"/>
            <a:ext cx="5626914" cy="357352"/>
          </a:xfrm>
          <a:prstGeom prst="rect">
            <a:avLst/>
          </a:prstGeom>
          <a:solidFill>
            <a:schemeClr val="accent6">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tx1">
                    <a:alpha val="20000"/>
                  </a:schemeClr>
                </a:solidFill>
                <a:latin typeface="Calibri" panose="020F0502020204030204" pitchFamily="34" charset="0"/>
                <a:cs typeface="Calibri" panose="020F0502020204030204" pitchFamily="34" charset="0"/>
              </a:rPr>
              <a:t>Dest</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47" name="矩形 58">
            <a:extLst>
              <a:ext uri="{FF2B5EF4-FFF2-40B4-BE49-F238E27FC236}">
                <a16:creationId xmlns:a16="http://schemas.microsoft.com/office/drawing/2014/main" id="{38EBC6F6-F9C4-F24E-8734-613F2D03034B}"/>
              </a:ext>
            </a:extLst>
          </p:cNvPr>
          <p:cNvSpPr/>
          <p:nvPr/>
        </p:nvSpPr>
        <p:spPr>
          <a:xfrm>
            <a:off x="3253635" y="5432871"/>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9</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48" name="矩形 59">
            <a:extLst>
              <a:ext uri="{FF2B5EF4-FFF2-40B4-BE49-F238E27FC236}">
                <a16:creationId xmlns:a16="http://schemas.microsoft.com/office/drawing/2014/main" id="{057603F1-B854-5448-9821-F1BE4BCE472E}"/>
              </a:ext>
            </a:extLst>
          </p:cNvPr>
          <p:cNvSpPr/>
          <p:nvPr/>
        </p:nvSpPr>
        <p:spPr>
          <a:xfrm>
            <a:off x="3589966" y="5432871"/>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0</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49" name="矩形 60">
            <a:extLst>
              <a:ext uri="{FF2B5EF4-FFF2-40B4-BE49-F238E27FC236}">
                <a16:creationId xmlns:a16="http://schemas.microsoft.com/office/drawing/2014/main" id="{97D45599-CCD1-9346-95A4-7504B1D4A0B0}"/>
              </a:ext>
            </a:extLst>
          </p:cNvPr>
          <p:cNvSpPr/>
          <p:nvPr/>
        </p:nvSpPr>
        <p:spPr>
          <a:xfrm>
            <a:off x="3256145" y="5883393"/>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A</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50" name="矩形 61">
            <a:extLst>
              <a:ext uri="{FF2B5EF4-FFF2-40B4-BE49-F238E27FC236}">
                <a16:creationId xmlns:a16="http://schemas.microsoft.com/office/drawing/2014/main" id="{2FF7F8F3-0618-AC45-8BD3-B29A37C820EA}"/>
              </a:ext>
            </a:extLst>
          </p:cNvPr>
          <p:cNvSpPr/>
          <p:nvPr/>
        </p:nvSpPr>
        <p:spPr>
          <a:xfrm>
            <a:off x="3592476" y="5883393"/>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0</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51" name="矩形 63">
            <a:extLst>
              <a:ext uri="{FF2B5EF4-FFF2-40B4-BE49-F238E27FC236}">
                <a16:creationId xmlns:a16="http://schemas.microsoft.com/office/drawing/2014/main" id="{77EEE2C6-E0A1-334B-8542-7B4852942799}"/>
              </a:ext>
            </a:extLst>
          </p:cNvPr>
          <p:cNvSpPr/>
          <p:nvPr/>
        </p:nvSpPr>
        <p:spPr>
          <a:xfrm>
            <a:off x="4265138" y="5883392"/>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F</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52" name="矩形 64">
            <a:extLst>
              <a:ext uri="{FF2B5EF4-FFF2-40B4-BE49-F238E27FC236}">
                <a16:creationId xmlns:a16="http://schemas.microsoft.com/office/drawing/2014/main" id="{473BA7C7-9670-5E41-9150-F722764851CA}"/>
              </a:ext>
            </a:extLst>
          </p:cNvPr>
          <p:cNvSpPr/>
          <p:nvPr/>
        </p:nvSpPr>
        <p:spPr>
          <a:xfrm>
            <a:off x="3256145" y="6340007"/>
            <a:ext cx="336331" cy="357352"/>
          </a:xfrm>
          <a:prstGeom prst="rect">
            <a:avLst/>
          </a:prstGeom>
          <a:solidFill>
            <a:schemeClr val="accent4">
              <a:lumMod val="60000"/>
              <a:lumOff val="4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B</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53" name="矩形 65">
            <a:extLst>
              <a:ext uri="{FF2B5EF4-FFF2-40B4-BE49-F238E27FC236}">
                <a16:creationId xmlns:a16="http://schemas.microsoft.com/office/drawing/2014/main" id="{3ECF2F44-390E-1546-A931-5060DEC85BDE}"/>
              </a:ext>
            </a:extLst>
          </p:cNvPr>
          <p:cNvSpPr/>
          <p:nvPr/>
        </p:nvSpPr>
        <p:spPr>
          <a:xfrm>
            <a:off x="3592476" y="6340007"/>
            <a:ext cx="336331" cy="357352"/>
          </a:xfrm>
          <a:prstGeom prst="rect">
            <a:avLst/>
          </a:prstGeom>
          <a:solidFill>
            <a:schemeClr val="accent5">
              <a:lumMod val="40000"/>
              <a:lumOff val="6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0</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54" name="矩形 67">
            <a:extLst>
              <a:ext uri="{FF2B5EF4-FFF2-40B4-BE49-F238E27FC236}">
                <a16:creationId xmlns:a16="http://schemas.microsoft.com/office/drawing/2014/main" id="{FB64136E-11F3-2049-AF45-4F66191D5FEE}"/>
              </a:ext>
            </a:extLst>
          </p:cNvPr>
          <p:cNvSpPr/>
          <p:nvPr/>
        </p:nvSpPr>
        <p:spPr>
          <a:xfrm>
            <a:off x="4265138" y="6340006"/>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alpha val="20000"/>
                  </a:schemeClr>
                </a:solidFill>
                <a:latin typeface="Calibri" panose="020F0502020204030204" pitchFamily="34" charset="0"/>
                <a:cs typeface="Calibri" panose="020F0502020204030204" pitchFamily="34" charset="0"/>
              </a:rPr>
              <a:t>F</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55" name="矩形 70">
            <a:extLst>
              <a:ext uri="{FF2B5EF4-FFF2-40B4-BE49-F238E27FC236}">
                <a16:creationId xmlns:a16="http://schemas.microsoft.com/office/drawing/2014/main" id="{1E4269BB-3C98-5440-8EE4-F785EE318C64}"/>
              </a:ext>
            </a:extLst>
          </p:cNvPr>
          <p:cNvSpPr/>
          <p:nvPr/>
        </p:nvSpPr>
        <p:spPr>
          <a:xfrm>
            <a:off x="3253635" y="2262823"/>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Calibri" panose="020F0502020204030204" pitchFamily="34" charset="0"/>
                <a:cs typeface="Calibri" panose="020F0502020204030204" pitchFamily="34" charset="0"/>
              </a:rPr>
              <a:t>2</a:t>
            </a:r>
            <a:endParaRPr kumimoji="1" lang="zh-CN" altLang="en-US" dirty="0">
              <a:solidFill>
                <a:schemeClr val="tx1"/>
              </a:solidFill>
              <a:latin typeface="Calibri" panose="020F0502020204030204" pitchFamily="34" charset="0"/>
              <a:cs typeface="Calibri" panose="020F0502020204030204" pitchFamily="34" charset="0"/>
            </a:endParaRPr>
          </a:p>
        </p:txBody>
      </p:sp>
      <p:sp>
        <p:nvSpPr>
          <p:cNvPr id="56" name="矩形 71">
            <a:extLst>
              <a:ext uri="{FF2B5EF4-FFF2-40B4-BE49-F238E27FC236}">
                <a16:creationId xmlns:a16="http://schemas.microsoft.com/office/drawing/2014/main" id="{5E4FBE42-F784-7046-B005-4263278BA9A2}"/>
              </a:ext>
            </a:extLst>
          </p:cNvPr>
          <p:cNvSpPr/>
          <p:nvPr/>
        </p:nvSpPr>
        <p:spPr>
          <a:xfrm>
            <a:off x="3589966" y="2262823"/>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latin typeface="Calibri" panose="020F0502020204030204" pitchFamily="34" charset="0"/>
                <a:cs typeface="Calibri" panose="020F0502020204030204" pitchFamily="34" charset="0"/>
              </a:rPr>
              <a:t>fn</a:t>
            </a:r>
            <a:endParaRPr kumimoji="1" lang="zh-CN" altLang="en-US" sz="1400" dirty="0">
              <a:solidFill>
                <a:schemeClr val="tx1"/>
              </a:solidFill>
              <a:latin typeface="Calibri" panose="020F0502020204030204" pitchFamily="34" charset="0"/>
              <a:cs typeface="Calibri" panose="020F0502020204030204" pitchFamily="34" charset="0"/>
            </a:endParaRPr>
          </a:p>
        </p:txBody>
      </p:sp>
      <p:sp>
        <p:nvSpPr>
          <p:cNvPr id="57" name="矩形 72">
            <a:extLst>
              <a:ext uri="{FF2B5EF4-FFF2-40B4-BE49-F238E27FC236}">
                <a16:creationId xmlns:a16="http://schemas.microsoft.com/office/drawing/2014/main" id="{119E14D0-9746-1D40-94A1-50B47958F177}"/>
              </a:ext>
            </a:extLst>
          </p:cNvPr>
          <p:cNvSpPr/>
          <p:nvPr/>
        </p:nvSpPr>
        <p:spPr>
          <a:xfrm>
            <a:off x="3926297" y="226282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latin typeface="Calibri" panose="020F0502020204030204" pitchFamily="34" charset="0"/>
                <a:cs typeface="Calibri" panose="020F0502020204030204" pitchFamily="34" charset="0"/>
              </a:rPr>
              <a:t>rA</a:t>
            </a:r>
            <a:endParaRPr kumimoji="1" lang="zh-CN" altLang="en-US" sz="1200" dirty="0">
              <a:solidFill>
                <a:schemeClr val="tx1"/>
              </a:solidFill>
              <a:latin typeface="Calibri" panose="020F0502020204030204" pitchFamily="34" charset="0"/>
              <a:cs typeface="Calibri" panose="020F0502020204030204" pitchFamily="34" charset="0"/>
            </a:endParaRPr>
          </a:p>
        </p:txBody>
      </p:sp>
      <p:sp>
        <p:nvSpPr>
          <p:cNvPr id="58" name="矩形 73">
            <a:extLst>
              <a:ext uri="{FF2B5EF4-FFF2-40B4-BE49-F238E27FC236}">
                <a16:creationId xmlns:a16="http://schemas.microsoft.com/office/drawing/2014/main" id="{9ED906DA-576D-C44C-8607-B902A3C02008}"/>
              </a:ext>
            </a:extLst>
          </p:cNvPr>
          <p:cNvSpPr/>
          <p:nvPr/>
        </p:nvSpPr>
        <p:spPr>
          <a:xfrm>
            <a:off x="4262628" y="226282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100" dirty="0" err="1">
                <a:solidFill>
                  <a:schemeClr val="tx1"/>
                </a:solidFill>
                <a:latin typeface="Calibri" panose="020F0502020204030204" pitchFamily="34" charset="0"/>
                <a:cs typeface="Calibri" panose="020F0502020204030204" pitchFamily="34" charset="0"/>
              </a:rPr>
              <a:t>rB</a:t>
            </a:r>
            <a:endParaRPr kumimoji="1" lang="zh-CN" altLang="en-US" sz="1100" dirty="0">
              <a:solidFill>
                <a:schemeClr val="tx1"/>
              </a:solidFill>
              <a:latin typeface="Calibri" panose="020F0502020204030204" pitchFamily="34" charset="0"/>
              <a:cs typeface="Calibri" panose="020F0502020204030204" pitchFamily="34" charset="0"/>
            </a:endParaRPr>
          </a:p>
        </p:txBody>
      </p:sp>
      <p:sp>
        <p:nvSpPr>
          <p:cNvPr id="59" name="文本框 75">
            <a:extLst>
              <a:ext uri="{FF2B5EF4-FFF2-40B4-BE49-F238E27FC236}">
                <a16:creationId xmlns:a16="http://schemas.microsoft.com/office/drawing/2014/main" id="{E4DEAD99-D493-5345-AFBA-036F53FEE5B9}"/>
              </a:ext>
            </a:extLst>
          </p:cNvPr>
          <p:cNvSpPr txBox="1"/>
          <p:nvPr/>
        </p:nvSpPr>
        <p:spPr>
          <a:xfrm>
            <a:off x="293152" y="1355943"/>
            <a:ext cx="736099" cy="369332"/>
          </a:xfrm>
          <a:prstGeom prst="rect">
            <a:avLst/>
          </a:prstGeom>
          <a:noFill/>
        </p:spPr>
        <p:txBody>
          <a:bodyPr wrap="none" rtlCol="0">
            <a:spAutoFit/>
          </a:bodyPr>
          <a:lstStyle/>
          <a:p>
            <a:r>
              <a:rPr kumimoji="1" lang="en-US" altLang="zh-CN" dirty="0">
                <a:solidFill>
                  <a:schemeClr val="tx1">
                    <a:alpha val="26000"/>
                  </a:schemeClr>
                </a:solidFill>
                <a:latin typeface="Courier New" panose="02070309020205020404" pitchFamily="49" charset="0"/>
                <a:cs typeface="Courier New" panose="02070309020205020404" pitchFamily="49" charset="0"/>
              </a:rPr>
              <a:t>halt</a:t>
            </a:r>
            <a:endParaRPr kumimoji="1" lang="zh-CN" altLang="en-US" dirty="0">
              <a:solidFill>
                <a:schemeClr val="tx1">
                  <a:alpha val="26000"/>
                </a:schemeClr>
              </a:solidFill>
              <a:latin typeface="Courier New" panose="02070309020205020404" pitchFamily="49" charset="0"/>
              <a:cs typeface="Courier New" panose="02070309020205020404" pitchFamily="49" charset="0"/>
            </a:endParaRPr>
          </a:p>
        </p:txBody>
      </p:sp>
      <p:sp>
        <p:nvSpPr>
          <p:cNvPr id="60" name="文本框 76">
            <a:extLst>
              <a:ext uri="{FF2B5EF4-FFF2-40B4-BE49-F238E27FC236}">
                <a16:creationId xmlns:a16="http://schemas.microsoft.com/office/drawing/2014/main" id="{D3F3877C-3929-F940-874C-834537D85873}"/>
              </a:ext>
            </a:extLst>
          </p:cNvPr>
          <p:cNvSpPr txBox="1"/>
          <p:nvPr/>
        </p:nvSpPr>
        <p:spPr>
          <a:xfrm>
            <a:off x="293152" y="1801845"/>
            <a:ext cx="598241" cy="369332"/>
          </a:xfrm>
          <a:prstGeom prst="rect">
            <a:avLst/>
          </a:prstGeom>
          <a:noFill/>
        </p:spPr>
        <p:txBody>
          <a:bodyPr wrap="none" rtlCol="0">
            <a:spAutoFit/>
          </a:bodyPr>
          <a:lstStyle/>
          <a:p>
            <a:r>
              <a:rPr kumimoji="1" lang="en-US" altLang="zh-CN" dirty="0" err="1">
                <a:solidFill>
                  <a:schemeClr val="tx1">
                    <a:alpha val="26000"/>
                  </a:schemeClr>
                </a:solidFill>
                <a:latin typeface="Courier New" panose="02070309020205020404" pitchFamily="49" charset="0"/>
                <a:cs typeface="Courier New" panose="02070309020205020404" pitchFamily="49" charset="0"/>
              </a:rPr>
              <a:t>nop</a:t>
            </a:r>
            <a:endParaRPr kumimoji="1" lang="zh-CN" altLang="en-US" dirty="0">
              <a:solidFill>
                <a:schemeClr val="tx1">
                  <a:alpha val="26000"/>
                </a:schemeClr>
              </a:solidFill>
              <a:latin typeface="Courier New" panose="02070309020205020404" pitchFamily="49" charset="0"/>
              <a:cs typeface="Courier New" panose="02070309020205020404" pitchFamily="49" charset="0"/>
            </a:endParaRPr>
          </a:p>
        </p:txBody>
      </p:sp>
      <p:sp>
        <p:nvSpPr>
          <p:cNvPr id="62" name="文本框 78">
            <a:extLst>
              <a:ext uri="{FF2B5EF4-FFF2-40B4-BE49-F238E27FC236}">
                <a16:creationId xmlns:a16="http://schemas.microsoft.com/office/drawing/2014/main" id="{A7711BA5-4D11-0F49-BF9C-9A6065157C95}"/>
              </a:ext>
            </a:extLst>
          </p:cNvPr>
          <p:cNvSpPr txBox="1"/>
          <p:nvPr/>
        </p:nvSpPr>
        <p:spPr>
          <a:xfrm>
            <a:off x="309090" y="2710226"/>
            <a:ext cx="1578189" cy="369332"/>
          </a:xfrm>
          <a:prstGeom prst="rect">
            <a:avLst/>
          </a:prstGeom>
          <a:noFill/>
        </p:spPr>
        <p:txBody>
          <a:bodyPr wrap="none" rtlCol="0">
            <a:spAutoFit/>
          </a:bodyPr>
          <a:lstStyle/>
          <a:p>
            <a:r>
              <a:rPr kumimoji="1" lang="en-US" altLang="zh-CN" dirty="0" err="1">
                <a:solidFill>
                  <a:schemeClr val="tx1">
                    <a:alpha val="20000"/>
                  </a:schemeClr>
                </a:solidFill>
                <a:latin typeface="Courier New" panose="02070309020205020404" pitchFamily="49" charset="0"/>
                <a:cs typeface="Courier New" panose="02070309020205020404" pitchFamily="49" charset="0"/>
              </a:rPr>
              <a:t>irmovq</a:t>
            </a:r>
            <a:r>
              <a:rPr kumimoji="1" lang="en-US" altLang="zh-CN" dirty="0">
                <a:solidFill>
                  <a:schemeClr val="tx1">
                    <a:alpha val="20000"/>
                  </a:schemeClr>
                </a:solidFill>
                <a:latin typeface="Courier New" panose="02070309020205020404" pitchFamily="49" charset="0"/>
                <a:cs typeface="Courier New" panose="02070309020205020404" pitchFamily="49" charset="0"/>
              </a:rPr>
              <a:t> </a:t>
            </a:r>
            <a:r>
              <a:rPr kumimoji="1" lang="en-US" altLang="zh-CN" dirty="0">
                <a:solidFill>
                  <a:schemeClr val="tx1">
                    <a:alpha val="20000"/>
                  </a:schemeClr>
                </a:solidFill>
                <a:latin typeface="Calibri" panose="020F0502020204030204" pitchFamily="34" charset="0"/>
                <a:cs typeface="Calibri" panose="020F0502020204030204" pitchFamily="34" charset="0"/>
              </a:rPr>
              <a:t>V, </a:t>
            </a:r>
            <a:r>
              <a:rPr kumimoji="1" lang="en-US" altLang="zh-CN" dirty="0" err="1">
                <a:solidFill>
                  <a:schemeClr val="tx1">
                    <a:alpha val="20000"/>
                  </a:schemeClr>
                </a:solidFill>
                <a:latin typeface="Calibri" panose="020F0502020204030204" pitchFamily="34" charset="0"/>
                <a:cs typeface="Calibri" panose="020F0502020204030204" pitchFamily="34" charset="0"/>
              </a:rPr>
              <a:t>rB</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63" name="文本框 79">
            <a:extLst>
              <a:ext uri="{FF2B5EF4-FFF2-40B4-BE49-F238E27FC236}">
                <a16:creationId xmlns:a16="http://schemas.microsoft.com/office/drawing/2014/main" id="{AB4AB101-97CE-B44C-878D-7A911B5AD585}"/>
              </a:ext>
            </a:extLst>
          </p:cNvPr>
          <p:cNvSpPr txBox="1"/>
          <p:nvPr/>
        </p:nvSpPr>
        <p:spPr>
          <a:xfrm>
            <a:off x="297221" y="3166501"/>
            <a:ext cx="1964064" cy="369332"/>
          </a:xfrm>
          <a:prstGeom prst="rect">
            <a:avLst/>
          </a:prstGeom>
          <a:noFill/>
        </p:spPr>
        <p:txBody>
          <a:bodyPr wrap="none" rtlCol="0">
            <a:spAutoFit/>
          </a:bodyPr>
          <a:lstStyle/>
          <a:p>
            <a:r>
              <a:rPr kumimoji="1" lang="en-US" altLang="zh-CN" dirty="0" err="1">
                <a:solidFill>
                  <a:schemeClr val="tx1">
                    <a:alpha val="20000"/>
                  </a:schemeClr>
                </a:solidFill>
                <a:latin typeface="Courier New" panose="02070309020205020404" pitchFamily="49" charset="0"/>
                <a:cs typeface="Courier New" panose="02070309020205020404" pitchFamily="49" charset="0"/>
              </a:rPr>
              <a:t>rmmovq</a:t>
            </a:r>
            <a:r>
              <a:rPr kumimoji="1" lang="en-US" altLang="zh-CN" dirty="0">
                <a:solidFill>
                  <a:schemeClr val="tx1">
                    <a:alpha val="20000"/>
                  </a:schemeClr>
                </a:solidFill>
                <a:latin typeface="Courier New" panose="02070309020205020404" pitchFamily="49" charset="0"/>
                <a:cs typeface="Courier New" panose="02070309020205020404" pitchFamily="49" charset="0"/>
              </a:rPr>
              <a:t> </a:t>
            </a:r>
            <a:r>
              <a:rPr kumimoji="1" lang="en-US" altLang="zh-CN" dirty="0" err="1">
                <a:solidFill>
                  <a:schemeClr val="tx1">
                    <a:alpha val="20000"/>
                  </a:schemeClr>
                </a:solidFill>
                <a:latin typeface="Calibri" panose="020F0502020204030204" pitchFamily="34" charset="0"/>
                <a:cs typeface="Calibri" panose="020F0502020204030204" pitchFamily="34" charset="0"/>
              </a:rPr>
              <a:t>rA</a:t>
            </a:r>
            <a:r>
              <a:rPr kumimoji="1" lang="en-US" altLang="zh-CN" dirty="0">
                <a:solidFill>
                  <a:schemeClr val="tx1">
                    <a:alpha val="20000"/>
                  </a:schemeClr>
                </a:solidFill>
                <a:latin typeface="Calibri" panose="020F0502020204030204" pitchFamily="34" charset="0"/>
                <a:cs typeface="Calibri" panose="020F0502020204030204" pitchFamily="34" charset="0"/>
              </a:rPr>
              <a:t>, D(</a:t>
            </a:r>
            <a:r>
              <a:rPr kumimoji="1" lang="en-US" altLang="zh-CN" dirty="0" err="1">
                <a:solidFill>
                  <a:schemeClr val="tx1">
                    <a:alpha val="20000"/>
                  </a:schemeClr>
                </a:solidFill>
                <a:latin typeface="Calibri" panose="020F0502020204030204" pitchFamily="34" charset="0"/>
                <a:cs typeface="Calibri" panose="020F0502020204030204" pitchFamily="34" charset="0"/>
              </a:rPr>
              <a:t>rB</a:t>
            </a:r>
            <a:r>
              <a:rPr kumimoji="1" lang="en-US" altLang="zh-CN" dirty="0">
                <a:solidFill>
                  <a:schemeClr val="tx1">
                    <a:alpha val="20000"/>
                  </a:schemeClr>
                </a:solidFill>
                <a:latin typeface="Calibri" panose="020F0502020204030204" pitchFamily="34" charset="0"/>
                <a:cs typeface="Calibri" panose="020F0502020204030204" pitchFamily="34" charset="0"/>
              </a:rPr>
              <a:t>)</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64" name="文本框 80">
            <a:extLst>
              <a:ext uri="{FF2B5EF4-FFF2-40B4-BE49-F238E27FC236}">
                <a16:creationId xmlns:a16="http://schemas.microsoft.com/office/drawing/2014/main" id="{D044015D-24AB-ED4A-8A3C-AA08719B9AAC}"/>
              </a:ext>
            </a:extLst>
          </p:cNvPr>
          <p:cNvSpPr txBox="1"/>
          <p:nvPr/>
        </p:nvSpPr>
        <p:spPr>
          <a:xfrm>
            <a:off x="313159" y="3618162"/>
            <a:ext cx="1962397"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mrmovq</a:t>
            </a:r>
            <a:r>
              <a:rPr kumimoji="1" lang="en-US" altLang="zh-CN" dirty="0">
                <a:latin typeface="Courier New" panose="02070309020205020404" pitchFamily="49" charset="0"/>
                <a:cs typeface="Courier New" panose="02070309020205020404" pitchFamily="49" charset="0"/>
              </a:rPr>
              <a:t> </a:t>
            </a:r>
            <a:r>
              <a:rPr kumimoji="1" lang="en-US" altLang="zh-CN" dirty="0">
                <a:solidFill>
                  <a:srgbClr val="FF0000"/>
                </a:solidFill>
                <a:latin typeface="Calibri" panose="020F0502020204030204" pitchFamily="34" charset="0"/>
                <a:cs typeface="Calibri" panose="020F0502020204030204" pitchFamily="34" charset="0"/>
              </a:rPr>
              <a:t>D(</a:t>
            </a:r>
            <a:r>
              <a:rPr kumimoji="1" lang="en-US" altLang="zh-CN" dirty="0" err="1">
                <a:solidFill>
                  <a:srgbClr val="FF0000"/>
                </a:solidFill>
                <a:latin typeface="Calibri" panose="020F0502020204030204" pitchFamily="34" charset="0"/>
                <a:cs typeface="Calibri" panose="020F0502020204030204" pitchFamily="34" charset="0"/>
              </a:rPr>
              <a:t>rB</a:t>
            </a:r>
            <a:r>
              <a:rPr kumimoji="1" lang="en-US" altLang="zh-CN" dirty="0">
                <a:solidFill>
                  <a:srgbClr val="FF0000"/>
                </a:solidFill>
                <a:latin typeface="Calibri" panose="020F0502020204030204" pitchFamily="34" charset="0"/>
                <a:cs typeface="Calibri" panose="020F0502020204030204" pitchFamily="34" charset="0"/>
              </a:rPr>
              <a:t>), </a:t>
            </a:r>
            <a:r>
              <a:rPr kumimoji="1" lang="en-US" altLang="zh-CN" dirty="0" err="1">
                <a:solidFill>
                  <a:srgbClr val="FF0000"/>
                </a:solidFill>
                <a:latin typeface="Calibri" panose="020F0502020204030204" pitchFamily="34" charset="0"/>
                <a:cs typeface="Calibri" panose="020F0502020204030204" pitchFamily="34" charset="0"/>
              </a:rPr>
              <a:t>rA</a:t>
            </a:r>
            <a:endParaRPr kumimoji="1" lang="zh-CN" altLang="en-US" dirty="0">
              <a:solidFill>
                <a:srgbClr val="FF0000"/>
              </a:solidFill>
              <a:latin typeface="Calibri" panose="020F0502020204030204" pitchFamily="34" charset="0"/>
              <a:cs typeface="Calibri" panose="020F0502020204030204" pitchFamily="34" charset="0"/>
            </a:endParaRPr>
          </a:p>
        </p:txBody>
      </p:sp>
      <p:sp>
        <p:nvSpPr>
          <p:cNvPr id="65" name="文本框 81">
            <a:extLst>
              <a:ext uri="{FF2B5EF4-FFF2-40B4-BE49-F238E27FC236}">
                <a16:creationId xmlns:a16="http://schemas.microsoft.com/office/drawing/2014/main" id="{6A110DBF-4196-1940-A92D-B02A946FD2FE}"/>
              </a:ext>
            </a:extLst>
          </p:cNvPr>
          <p:cNvSpPr txBox="1"/>
          <p:nvPr/>
        </p:nvSpPr>
        <p:spPr>
          <a:xfrm>
            <a:off x="304338" y="4071546"/>
            <a:ext cx="1266757"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OPq</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rA</a:t>
            </a:r>
            <a:r>
              <a:rPr kumimoji="1" lang="en-US" altLang="zh-CN" dirty="0">
                <a:latin typeface="Calibri" panose="020F0502020204030204" pitchFamily="34" charset="0"/>
                <a:cs typeface="Calibri" panose="020F0502020204030204" pitchFamily="34" charset="0"/>
              </a:rPr>
              <a:t>, </a:t>
            </a:r>
            <a:r>
              <a:rPr kumimoji="1" lang="en-US" altLang="zh-CN" dirty="0" err="1">
                <a:latin typeface="Calibri" panose="020F0502020204030204" pitchFamily="34" charset="0"/>
                <a:cs typeface="Calibri" panose="020F0502020204030204" pitchFamily="34" charset="0"/>
              </a:rPr>
              <a:t>rB</a:t>
            </a:r>
            <a:endParaRPr kumimoji="1" lang="zh-CN" altLang="en-US" dirty="0">
              <a:latin typeface="Calibri" panose="020F0502020204030204" pitchFamily="34" charset="0"/>
              <a:cs typeface="Calibri" panose="020F0502020204030204" pitchFamily="34" charset="0"/>
            </a:endParaRPr>
          </a:p>
        </p:txBody>
      </p:sp>
      <p:sp>
        <p:nvSpPr>
          <p:cNvPr id="66" name="文本框 82">
            <a:extLst>
              <a:ext uri="{FF2B5EF4-FFF2-40B4-BE49-F238E27FC236}">
                <a16:creationId xmlns:a16="http://schemas.microsoft.com/office/drawing/2014/main" id="{5708F19B-861C-0849-903D-AEE37B8CDFB3}"/>
              </a:ext>
            </a:extLst>
          </p:cNvPr>
          <p:cNvSpPr txBox="1"/>
          <p:nvPr/>
        </p:nvSpPr>
        <p:spPr>
          <a:xfrm>
            <a:off x="313159" y="4518601"/>
            <a:ext cx="1158330"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jXX</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Dest</a:t>
            </a:r>
            <a:endParaRPr kumimoji="1" lang="zh-CN" altLang="en-US" dirty="0">
              <a:latin typeface="Calibri" panose="020F0502020204030204" pitchFamily="34" charset="0"/>
              <a:cs typeface="Calibri" panose="020F0502020204030204" pitchFamily="34" charset="0"/>
            </a:endParaRPr>
          </a:p>
        </p:txBody>
      </p:sp>
      <p:sp>
        <p:nvSpPr>
          <p:cNvPr id="67" name="文本框 83">
            <a:extLst>
              <a:ext uri="{FF2B5EF4-FFF2-40B4-BE49-F238E27FC236}">
                <a16:creationId xmlns:a16="http://schemas.microsoft.com/office/drawing/2014/main" id="{F99CF2BA-0DA9-8A45-A7AF-EEDF33A044B0}"/>
              </a:ext>
            </a:extLst>
          </p:cNvPr>
          <p:cNvSpPr txBox="1"/>
          <p:nvPr/>
        </p:nvSpPr>
        <p:spPr>
          <a:xfrm>
            <a:off x="307492" y="4985651"/>
            <a:ext cx="1296189" cy="369332"/>
          </a:xfrm>
          <a:prstGeom prst="rect">
            <a:avLst/>
          </a:prstGeom>
          <a:noFill/>
        </p:spPr>
        <p:txBody>
          <a:bodyPr wrap="none" rtlCol="0">
            <a:spAutoFit/>
          </a:bodyPr>
          <a:lstStyle/>
          <a:p>
            <a:r>
              <a:rPr kumimoji="1" lang="en-US" altLang="zh-CN" dirty="0">
                <a:solidFill>
                  <a:schemeClr val="tx1">
                    <a:alpha val="20000"/>
                  </a:schemeClr>
                </a:solidFill>
                <a:latin typeface="Courier New" panose="02070309020205020404" pitchFamily="49" charset="0"/>
                <a:cs typeface="Courier New" panose="02070309020205020404" pitchFamily="49" charset="0"/>
              </a:rPr>
              <a:t>call </a:t>
            </a:r>
            <a:r>
              <a:rPr kumimoji="1" lang="en-US" altLang="zh-CN" dirty="0" err="1">
                <a:solidFill>
                  <a:schemeClr val="tx1">
                    <a:alpha val="20000"/>
                  </a:schemeClr>
                </a:solidFill>
                <a:latin typeface="Calibri" panose="020F0502020204030204" pitchFamily="34" charset="0"/>
                <a:cs typeface="Calibri" panose="020F0502020204030204" pitchFamily="34" charset="0"/>
              </a:rPr>
              <a:t>Dest</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68" name="文本框 84">
            <a:extLst>
              <a:ext uri="{FF2B5EF4-FFF2-40B4-BE49-F238E27FC236}">
                <a16:creationId xmlns:a16="http://schemas.microsoft.com/office/drawing/2014/main" id="{4F31ECCD-39B5-6F44-B96E-23A76779D165}"/>
              </a:ext>
            </a:extLst>
          </p:cNvPr>
          <p:cNvSpPr txBox="1"/>
          <p:nvPr/>
        </p:nvSpPr>
        <p:spPr>
          <a:xfrm>
            <a:off x="293152" y="2239246"/>
            <a:ext cx="1680332" cy="369332"/>
          </a:xfrm>
          <a:prstGeom prst="rect">
            <a:avLst/>
          </a:prstGeom>
          <a:noFill/>
        </p:spPr>
        <p:txBody>
          <a:bodyPr wrap="none" rtlCol="0">
            <a:spAutoFit/>
          </a:bodyPr>
          <a:lstStyle/>
          <a:p>
            <a:r>
              <a:rPr kumimoji="1" lang="en-US" altLang="zh-CN" dirty="0" err="1">
                <a:latin typeface="Courier New" panose="02070309020205020404" pitchFamily="49" charset="0"/>
                <a:cs typeface="Courier New" panose="02070309020205020404" pitchFamily="49" charset="0"/>
              </a:rPr>
              <a:t>cmovXX</a:t>
            </a:r>
            <a:r>
              <a:rPr kumimoji="1" lang="en-US" altLang="zh-CN" dirty="0">
                <a:latin typeface="Courier New" panose="02070309020205020404" pitchFamily="49" charset="0"/>
                <a:cs typeface="Courier New" panose="02070309020205020404" pitchFamily="49" charset="0"/>
              </a:rPr>
              <a:t> </a:t>
            </a:r>
            <a:r>
              <a:rPr kumimoji="1" lang="en-US" altLang="zh-CN" dirty="0" err="1">
                <a:latin typeface="Calibri" panose="020F0502020204030204" pitchFamily="34" charset="0"/>
                <a:cs typeface="Calibri" panose="020F0502020204030204" pitchFamily="34" charset="0"/>
              </a:rPr>
              <a:t>rA</a:t>
            </a:r>
            <a:r>
              <a:rPr kumimoji="1" lang="en-US" altLang="zh-CN" dirty="0">
                <a:latin typeface="Calibri" panose="020F0502020204030204" pitchFamily="34" charset="0"/>
                <a:cs typeface="Calibri" panose="020F0502020204030204" pitchFamily="34" charset="0"/>
              </a:rPr>
              <a:t>, </a:t>
            </a:r>
            <a:r>
              <a:rPr kumimoji="1" lang="en-US" altLang="zh-CN" dirty="0" err="1">
                <a:latin typeface="Calibri" panose="020F0502020204030204" pitchFamily="34" charset="0"/>
                <a:cs typeface="Calibri" panose="020F0502020204030204" pitchFamily="34" charset="0"/>
              </a:rPr>
              <a:t>rB</a:t>
            </a:r>
            <a:endParaRPr kumimoji="1" lang="zh-CN" altLang="en-US" dirty="0">
              <a:latin typeface="Calibri" panose="020F0502020204030204" pitchFamily="34" charset="0"/>
              <a:cs typeface="Calibri" panose="020F0502020204030204" pitchFamily="34" charset="0"/>
            </a:endParaRPr>
          </a:p>
        </p:txBody>
      </p:sp>
      <p:sp>
        <p:nvSpPr>
          <p:cNvPr id="69" name="文本框 86">
            <a:extLst>
              <a:ext uri="{FF2B5EF4-FFF2-40B4-BE49-F238E27FC236}">
                <a16:creationId xmlns:a16="http://schemas.microsoft.com/office/drawing/2014/main" id="{7039C933-CAD6-2E47-9A35-BC7A41B27169}"/>
              </a:ext>
            </a:extLst>
          </p:cNvPr>
          <p:cNvSpPr txBox="1"/>
          <p:nvPr/>
        </p:nvSpPr>
        <p:spPr>
          <a:xfrm>
            <a:off x="313159" y="5432949"/>
            <a:ext cx="598241" cy="369332"/>
          </a:xfrm>
          <a:prstGeom prst="rect">
            <a:avLst/>
          </a:prstGeom>
          <a:noFill/>
        </p:spPr>
        <p:txBody>
          <a:bodyPr wrap="none" rtlCol="0">
            <a:spAutoFit/>
          </a:bodyPr>
          <a:lstStyle/>
          <a:p>
            <a:r>
              <a:rPr kumimoji="1" lang="en-US" altLang="zh-CN" dirty="0">
                <a:solidFill>
                  <a:schemeClr val="tx1">
                    <a:alpha val="20000"/>
                  </a:schemeClr>
                </a:solidFill>
                <a:latin typeface="Courier New" panose="02070309020205020404" pitchFamily="49" charset="0"/>
                <a:cs typeface="Courier New" panose="02070309020205020404" pitchFamily="49" charset="0"/>
              </a:rPr>
              <a:t>ret</a:t>
            </a:r>
            <a:endParaRPr kumimoji="1" lang="zh-CN" altLang="en-US" dirty="0">
              <a:solidFill>
                <a:schemeClr val="tx1">
                  <a:alpha val="20000"/>
                </a:schemeClr>
              </a:solidFill>
              <a:latin typeface="Courier New" panose="02070309020205020404" pitchFamily="49" charset="0"/>
              <a:cs typeface="Courier New" panose="02070309020205020404" pitchFamily="49" charset="0"/>
            </a:endParaRPr>
          </a:p>
        </p:txBody>
      </p:sp>
      <p:sp>
        <p:nvSpPr>
          <p:cNvPr id="70" name="文本框 87">
            <a:extLst>
              <a:ext uri="{FF2B5EF4-FFF2-40B4-BE49-F238E27FC236}">
                <a16:creationId xmlns:a16="http://schemas.microsoft.com/office/drawing/2014/main" id="{4D938343-1651-7C48-8B30-85688F7DCD70}"/>
              </a:ext>
            </a:extLst>
          </p:cNvPr>
          <p:cNvSpPr txBox="1"/>
          <p:nvPr/>
        </p:nvSpPr>
        <p:spPr>
          <a:xfrm>
            <a:off x="311051" y="5871412"/>
            <a:ext cx="1225015" cy="369332"/>
          </a:xfrm>
          <a:prstGeom prst="rect">
            <a:avLst/>
          </a:prstGeom>
          <a:noFill/>
        </p:spPr>
        <p:txBody>
          <a:bodyPr wrap="none" rtlCol="0">
            <a:spAutoFit/>
          </a:bodyPr>
          <a:lstStyle/>
          <a:p>
            <a:r>
              <a:rPr kumimoji="1" lang="en-US" altLang="zh-CN" dirty="0" err="1">
                <a:solidFill>
                  <a:schemeClr val="tx1">
                    <a:alpha val="20000"/>
                  </a:schemeClr>
                </a:solidFill>
                <a:latin typeface="Courier New" panose="02070309020205020404" pitchFamily="49" charset="0"/>
                <a:cs typeface="Courier New" panose="02070309020205020404" pitchFamily="49" charset="0"/>
              </a:rPr>
              <a:t>pushq</a:t>
            </a:r>
            <a:r>
              <a:rPr kumimoji="1" lang="en-US" altLang="zh-CN" dirty="0">
                <a:solidFill>
                  <a:schemeClr val="tx1">
                    <a:alpha val="20000"/>
                  </a:schemeClr>
                </a:solidFill>
                <a:latin typeface="Courier New" panose="02070309020205020404" pitchFamily="49" charset="0"/>
                <a:cs typeface="Courier New" panose="02070309020205020404" pitchFamily="49" charset="0"/>
              </a:rPr>
              <a:t> </a:t>
            </a:r>
            <a:r>
              <a:rPr kumimoji="1" lang="en-US" altLang="zh-CN" dirty="0" err="1">
                <a:solidFill>
                  <a:schemeClr val="tx1">
                    <a:alpha val="20000"/>
                  </a:schemeClr>
                </a:solidFill>
                <a:latin typeface="Calibri" panose="020F0502020204030204" pitchFamily="34" charset="0"/>
                <a:cs typeface="Calibri" panose="020F0502020204030204" pitchFamily="34" charset="0"/>
              </a:rPr>
              <a:t>rA</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71" name="文本框 88">
            <a:extLst>
              <a:ext uri="{FF2B5EF4-FFF2-40B4-BE49-F238E27FC236}">
                <a16:creationId xmlns:a16="http://schemas.microsoft.com/office/drawing/2014/main" id="{0049EE83-84D7-614E-AC6F-3AD5A6734A13}"/>
              </a:ext>
            </a:extLst>
          </p:cNvPr>
          <p:cNvSpPr txBox="1"/>
          <p:nvPr/>
        </p:nvSpPr>
        <p:spPr>
          <a:xfrm>
            <a:off x="327522" y="6287455"/>
            <a:ext cx="1087157" cy="369332"/>
          </a:xfrm>
          <a:prstGeom prst="rect">
            <a:avLst/>
          </a:prstGeom>
          <a:noFill/>
        </p:spPr>
        <p:txBody>
          <a:bodyPr wrap="none" rtlCol="0">
            <a:spAutoFit/>
          </a:bodyPr>
          <a:lstStyle/>
          <a:p>
            <a:r>
              <a:rPr kumimoji="1" lang="en-US" altLang="zh-CN" dirty="0" err="1">
                <a:solidFill>
                  <a:schemeClr val="tx1">
                    <a:alpha val="20000"/>
                  </a:schemeClr>
                </a:solidFill>
                <a:latin typeface="Courier New" panose="02070309020205020404" pitchFamily="49" charset="0"/>
                <a:cs typeface="Courier New" panose="02070309020205020404" pitchFamily="49" charset="0"/>
              </a:rPr>
              <a:t>popq</a:t>
            </a:r>
            <a:r>
              <a:rPr kumimoji="1" lang="en-US" altLang="zh-CN" dirty="0">
                <a:solidFill>
                  <a:schemeClr val="tx1">
                    <a:alpha val="20000"/>
                  </a:schemeClr>
                </a:solidFill>
                <a:latin typeface="Courier New" panose="02070309020205020404" pitchFamily="49" charset="0"/>
                <a:cs typeface="Courier New" panose="02070309020205020404" pitchFamily="49" charset="0"/>
              </a:rPr>
              <a:t> </a:t>
            </a:r>
            <a:r>
              <a:rPr kumimoji="1" lang="en-US" altLang="zh-CN" dirty="0" err="1">
                <a:solidFill>
                  <a:schemeClr val="tx1">
                    <a:alpha val="20000"/>
                  </a:schemeClr>
                </a:solidFill>
                <a:latin typeface="Calibri" panose="020F0502020204030204" pitchFamily="34" charset="0"/>
                <a:cs typeface="Calibri" panose="020F0502020204030204" pitchFamily="34" charset="0"/>
              </a:rPr>
              <a:t>rA</a:t>
            </a:r>
            <a:endParaRPr kumimoji="1" lang="zh-CN" altLang="en-US" dirty="0">
              <a:solidFill>
                <a:schemeClr val="tx1">
                  <a:alpha val="20000"/>
                </a:schemeClr>
              </a:solidFill>
              <a:latin typeface="Calibri" panose="020F0502020204030204" pitchFamily="34" charset="0"/>
              <a:cs typeface="Calibri" panose="020F0502020204030204" pitchFamily="34" charset="0"/>
            </a:endParaRPr>
          </a:p>
        </p:txBody>
      </p:sp>
      <p:sp>
        <p:nvSpPr>
          <p:cNvPr id="72" name="矩形 89">
            <a:extLst>
              <a:ext uri="{FF2B5EF4-FFF2-40B4-BE49-F238E27FC236}">
                <a16:creationId xmlns:a16="http://schemas.microsoft.com/office/drawing/2014/main" id="{BC96CB5A-6B0F-F24B-959E-340387C3F2AC}"/>
              </a:ext>
            </a:extLst>
          </p:cNvPr>
          <p:cNvSpPr/>
          <p:nvPr/>
        </p:nvSpPr>
        <p:spPr>
          <a:xfrm>
            <a:off x="3934688" y="3172491"/>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latin typeface="Calibri" panose="020F0502020204030204" pitchFamily="34" charset="0"/>
                <a:cs typeface="Calibri" panose="020F0502020204030204" pitchFamily="34" charset="0"/>
              </a:rPr>
              <a:t>rA</a:t>
            </a:r>
            <a:endParaRPr kumimoji="1" lang="zh-CN" altLang="en-US" sz="1200" dirty="0">
              <a:solidFill>
                <a:schemeClr val="tx1">
                  <a:alpha val="20000"/>
                </a:schemeClr>
              </a:solidFill>
              <a:latin typeface="Calibri" panose="020F0502020204030204" pitchFamily="34" charset="0"/>
              <a:cs typeface="Calibri" panose="020F0502020204030204" pitchFamily="34" charset="0"/>
            </a:endParaRPr>
          </a:p>
        </p:txBody>
      </p:sp>
      <p:sp>
        <p:nvSpPr>
          <p:cNvPr id="73" name="矩形 90">
            <a:extLst>
              <a:ext uri="{FF2B5EF4-FFF2-40B4-BE49-F238E27FC236}">
                <a16:creationId xmlns:a16="http://schemas.microsoft.com/office/drawing/2014/main" id="{C44DDEB0-D138-9B42-B156-CC375B74151F}"/>
              </a:ext>
            </a:extLst>
          </p:cNvPr>
          <p:cNvSpPr/>
          <p:nvPr/>
        </p:nvSpPr>
        <p:spPr>
          <a:xfrm>
            <a:off x="4267642" y="3172492"/>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latin typeface="Calibri" panose="020F0502020204030204" pitchFamily="34" charset="0"/>
                <a:cs typeface="Calibri" panose="020F0502020204030204" pitchFamily="34" charset="0"/>
              </a:rPr>
              <a:t>rB</a:t>
            </a:r>
            <a:endParaRPr kumimoji="1" lang="zh-CN" altLang="en-US" sz="1200" dirty="0">
              <a:solidFill>
                <a:schemeClr val="tx1">
                  <a:alpha val="20000"/>
                </a:schemeClr>
              </a:solidFill>
              <a:latin typeface="Calibri" panose="020F0502020204030204" pitchFamily="34" charset="0"/>
              <a:cs typeface="Calibri" panose="020F0502020204030204" pitchFamily="34" charset="0"/>
            </a:endParaRPr>
          </a:p>
        </p:txBody>
      </p:sp>
      <p:sp>
        <p:nvSpPr>
          <p:cNvPr id="74" name="矩形 91">
            <a:extLst>
              <a:ext uri="{FF2B5EF4-FFF2-40B4-BE49-F238E27FC236}">
                <a16:creationId xmlns:a16="http://schemas.microsoft.com/office/drawing/2014/main" id="{32C571ED-E110-DC41-AF94-995DB0223E23}"/>
              </a:ext>
            </a:extLst>
          </p:cNvPr>
          <p:cNvSpPr/>
          <p:nvPr/>
        </p:nvSpPr>
        <p:spPr>
          <a:xfrm>
            <a:off x="3926297" y="3620165"/>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latin typeface="Calibri" panose="020F0502020204030204" pitchFamily="34" charset="0"/>
                <a:cs typeface="Calibri" panose="020F0502020204030204" pitchFamily="34" charset="0"/>
              </a:rPr>
              <a:t>rA</a:t>
            </a:r>
            <a:endParaRPr kumimoji="1" lang="zh-CN" altLang="en-US" sz="1200" dirty="0">
              <a:solidFill>
                <a:schemeClr val="tx1"/>
              </a:solidFill>
              <a:latin typeface="Calibri" panose="020F0502020204030204" pitchFamily="34" charset="0"/>
              <a:cs typeface="Calibri" panose="020F0502020204030204" pitchFamily="34" charset="0"/>
            </a:endParaRPr>
          </a:p>
        </p:txBody>
      </p:sp>
      <p:sp>
        <p:nvSpPr>
          <p:cNvPr id="75" name="矩形 92">
            <a:extLst>
              <a:ext uri="{FF2B5EF4-FFF2-40B4-BE49-F238E27FC236}">
                <a16:creationId xmlns:a16="http://schemas.microsoft.com/office/drawing/2014/main" id="{AB8F71E9-D531-3D40-9EFF-71482ACC9412}"/>
              </a:ext>
            </a:extLst>
          </p:cNvPr>
          <p:cNvSpPr/>
          <p:nvPr/>
        </p:nvSpPr>
        <p:spPr>
          <a:xfrm>
            <a:off x="4267642" y="3616148"/>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latin typeface="Calibri" panose="020F0502020204030204" pitchFamily="34" charset="0"/>
                <a:cs typeface="Calibri" panose="020F0502020204030204" pitchFamily="34" charset="0"/>
              </a:rPr>
              <a:t>rB</a:t>
            </a:r>
            <a:endParaRPr kumimoji="1" lang="zh-CN" altLang="en-US" sz="1200" dirty="0">
              <a:solidFill>
                <a:schemeClr val="tx1"/>
              </a:solidFill>
              <a:latin typeface="Calibri" panose="020F0502020204030204" pitchFamily="34" charset="0"/>
              <a:cs typeface="Calibri" panose="020F0502020204030204" pitchFamily="34" charset="0"/>
            </a:endParaRPr>
          </a:p>
        </p:txBody>
      </p:sp>
      <p:sp>
        <p:nvSpPr>
          <p:cNvPr id="76" name="矩形 95">
            <a:extLst>
              <a:ext uri="{FF2B5EF4-FFF2-40B4-BE49-F238E27FC236}">
                <a16:creationId xmlns:a16="http://schemas.microsoft.com/office/drawing/2014/main" id="{BA542004-DD08-B443-A1E2-7357C07E9844}"/>
              </a:ext>
            </a:extLst>
          </p:cNvPr>
          <p:cNvSpPr/>
          <p:nvPr/>
        </p:nvSpPr>
        <p:spPr>
          <a:xfrm>
            <a:off x="3929674" y="4077110"/>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latin typeface="Calibri" panose="020F0502020204030204" pitchFamily="34" charset="0"/>
                <a:cs typeface="Calibri" panose="020F0502020204030204" pitchFamily="34" charset="0"/>
              </a:rPr>
              <a:t>rA</a:t>
            </a:r>
            <a:endParaRPr kumimoji="1" lang="zh-CN" altLang="en-US" sz="1200" dirty="0">
              <a:solidFill>
                <a:schemeClr val="tx1"/>
              </a:solidFill>
              <a:latin typeface="Calibri" panose="020F0502020204030204" pitchFamily="34" charset="0"/>
              <a:cs typeface="Calibri" panose="020F0502020204030204" pitchFamily="34" charset="0"/>
            </a:endParaRPr>
          </a:p>
        </p:txBody>
      </p:sp>
      <p:sp>
        <p:nvSpPr>
          <p:cNvPr id="77" name="矩形 96">
            <a:extLst>
              <a:ext uri="{FF2B5EF4-FFF2-40B4-BE49-F238E27FC236}">
                <a16:creationId xmlns:a16="http://schemas.microsoft.com/office/drawing/2014/main" id="{8BD473CD-1E89-E84F-9F2D-93D0B585A2F7}"/>
              </a:ext>
            </a:extLst>
          </p:cNvPr>
          <p:cNvSpPr/>
          <p:nvPr/>
        </p:nvSpPr>
        <p:spPr>
          <a:xfrm>
            <a:off x="4271019" y="4073093"/>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latin typeface="Calibri" panose="020F0502020204030204" pitchFamily="34" charset="0"/>
                <a:cs typeface="Calibri" panose="020F0502020204030204" pitchFamily="34" charset="0"/>
              </a:rPr>
              <a:t>rB</a:t>
            </a:r>
            <a:endParaRPr kumimoji="1" lang="zh-CN" altLang="en-US" sz="1200" dirty="0">
              <a:solidFill>
                <a:schemeClr val="tx1"/>
              </a:solidFill>
              <a:latin typeface="Calibri" panose="020F0502020204030204" pitchFamily="34" charset="0"/>
              <a:cs typeface="Calibri" panose="020F0502020204030204" pitchFamily="34" charset="0"/>
            </a:endParaRPr>
          </a:p>
        </p:txBody>
      </p:sp>
      <p:sp>
        <p:nvSpPr>
          <p:cNvPr id="78" name="矩形 97">
            <a:extLst>
              <a:ext uri="{FF2B5EF4-FFF2-40B4-BE49-F238E27FC236}">
                <a16:creationId xmlns:a16="http://schemas.microsoft.com/office/drawing/2014/main" id="{8C531FCF-4CE0-E945-B829-7F4105658DCB}"/>
              </a:ext>
            </a:extLst>
          </p:cNvPr>
          <p:cNvSpPr/>
          <p:nvPr/>
        </p:nvSpPr>
        <p:spPr>
          <a:xfrm>
            <a:off x="3934688" y="5883392"/>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latin typeface="Calibri" panose="020F0502020204030204" pitchFamily="34" charset="0"/>
                <a:cs typeface="Calibri" panose="020F0502020204030204" pitchFamily="34" charset="0"/>
              </a:rPr>
              <a:t>rA</a:t>
            </a:r>
            <a:endParaRPr kumimoji="1" lang="zh-CN" altLang="en-US" sz="1200" dirty="0">
              <a:solidFill>
                <a:schemeClr val="tx1">
                  <a:alpha val="20000"/>
                </a:schemeClr>
              </a:solidFill>
              <a:latin typeface="Calibri" panose="020F0502020204030204" pitchFamily="34" charset="0"/>
              <a:cs typeface="Calibri" panose="020F0502020204030204" pitchFamily="34" charset="0"/>
            </a:endParaRPr>
          </a:p>
        </p:txBody>
      </p:sp>
      <p:sp>
        <p:nvSpPr>
          <p:cNvPr id="79" name="矩形 98">
            <a:extLst>
              <a:ext uri="{FF2B5EF4-FFF2-40B4-BE49-F238E27FC236}">
                <a16:creationId xmlns:a16="http://schemas.microsoft.com/office/drawing/2014/main" id="{04881D88-E70D-E547-8B8F-F8B503147779}"/>
              </a:ext>
            </a:extLst>
          </p:cNvPr>
          <p:cNvSpPr/>
          <p:nvPr/>
        </p:nvSpPr>
        <p:spPr>
          <a:xfrm>
            <a:off x="3934688" y="6340007"/>
            <a:ext cx="336331" cy="357352"/>
          </a:xfrm>
          <a:prstGeom prst="rect">
            <a:avLst/>
          </a:prstGeom>
          <a:solidFill>
            <a:srgbClr val="F84C48">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alpha val="20000"/>
                  </a:schemeClr>
                </a:solidFill>
                <a:latin typeface="Calibri" panose="020F0502020204030204" pitchFamily="34" charset="0"/>
                <a:cs typeface="Calibri" panose="020F0502020204030204" pitchFamily="34" charset="0"/>
              </a:rPr>
              <a:t>rA</a:t>
            </a:r>
            <a:endParaRPr kumimoji="1" lang="zh-CN" altLang="en-US" sz="1200" dirty="0">
              <a:solidFill>
                <a:schemeClr val="tx1">
                  <a:alpha val="20000"/>
                </a:schemeClr>
              </a:solidFill>
              <a:latin typeface="Calibri" panose="020F0502020204030204" pitchFamily="34" charset="0"/>
              <a:cs typeface="Calibri" panose="020F0502020204030204" pitchFamily="34" charset="0"/>
            </a:endParaRPr>
          </a:p>
        </p:txBody>
      </p:sp>
      <p:sp>
        <p:nvSpPr>
          <p:cNvPr id="80" name="矩形 99">
            <a:extLst>
              <a:ext uri="{FF2B5EF4-FFF2-40B4-BE49-F238E27FC236}">
                <a16:creationId xmlns:a16="http://schemas.microsoft.com/office/drawing/2014/main" id="{3CFDFE8D-0DB4-9849-A75A-733D1B50D28B}"/>
              </a:ext>
            </a:extLst>
          </p:cNvPr>
          <p:cNvSpPr/>
          <p:nvPr/>
        </p:nvSpPr>
        <p:spPr>
          <a:xfrm>
            <a:off x="4603973" y="3616148"/>
            <a:ext cx="5565346"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latin typeface="Calibri" panose="020F0502020204030204" pitchFamily="34" charset="0"/>
                <a:cs typeface="Calibri" panose="020F0502020204030204" pitchFamily="34" charset="0"/>
              </a:rPr>
              <a:t>D</a:t>
            </a:r>
            <a:endParaRPr kumimoji="1" lang="zh-CN" altLang="en-US" dirty="0">
              <a:solidFill>
                <a:schemeClr val="tx1"/>
              </a:solidFill>
              <a:latin typeface="Calibri" panose="020F0502020204030204" pitchFamily="34" charset="0"/>
              <a:cs typeface="Calibri" panose="020F0502020204030204" pitchFamily="34" charset="0"/>
            </a:endParaRPr>
          </a:p>
        </p:txBody>
      </p:sp>
      <p:sp>
        <p:nvSpPr>
          <p:cNvPr id="81" name="矩形 100">
            <a:extLst>
              <a:ext uri="{FF2B5EF4-FFF2-40B4-BE49-F238E27FC236}">
                <a16:creationId xmlns:a16="http://schemas.microsoft.com/office/drawing/2014/main" id="{D932AF45-C576-4741-8C31-1F9F6B3A884A}"/>
              </a:ext>
            </a:extLst>
          </p:cNvPr>
          <p:cNvSpPr/>
          <p:nvPr/>
        </p:nvSpPr>
        <p:spPr>
          <a:xfrm>
            <a:off x="10545548" y="3075034"/>
            <a:ext cx="336331"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latin typeface="Calibri" panose="020F0502020204030204" pitchFamily="34" charset="0"/>
              <a:cs typeface="Calibri" panose="020F0502020204030204" pitchFamily="34" charset="0"/>
            </a:endParaRPr>
          </a:p>
        </p:txBody>
      </p:sp>
      <p:sp>
        <p:nvSpPr>
          <p:cNvPr id="82" name="矩形 101">
            <a:extLst>
              <a:ext uri="{FF2B5EF4-FFF2-40B4-BE49-F238E27FC236}">
                <a16:creationId xmlns:a16="http://schemas.microsoft.com/office/drawing/2014/main" id="{003F2293-487C-ED43-BA18-7A90C8DB016A}"/>
              </a:ext>
            </a:extLst>
          </p:cNvPr>
          <p:cNvSpPr/>
          <p:nvPr/>
        </p:nvSpPr>
        <p:spPr>
          <a:xfrm>
            <a:off x="10539169" y="2007954"/>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s-ES" altLang="zh-CN" sz="1200" dirty="0">
              <a:solidFill>
                <a:schemeClr val="tx1"/>
              </a:solidFill>
              <a:latin typeface="Calibri" panose="020F0502020204030204" pitchFamily="34" charset="0"/>
              <a:cs typeface="Calibri" panose="020F0502020204030204" pitchFamily="34" charset="0"/>
            </a:endParaRPr>
          </a:p>
        </p:txBody>
      </p:sp>
      <p:sp>
        <p:nvSpPr>
          <p:cNvPr id="83" name="矩形 102">
            <a:extLst>
              <a:ext uri="{FF2B5EF4-FFF2-40B4-BE49-F238E27FC236}">
                <a16:creationId xmlns:a16="http://schemas.microsoft.com/office/drawing/2014/main" id="{2F35C213-C39A-414B-A7C0-C951BE92E02C}"/>
              </a:ext>
            </a:extLst>
          </p:cNvPr>
          <p:cNvSpPr/>
          <p:nvPr/>
        </p:nvSpPr>
        <p:spPr>
          <a:xfrm>
            <a:off x="10539169" y="1482200"/>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latin typeface="Calibri" panose="020F0502020204030204" pitchFamily="34" charset="0"/>
              <a:cs typeface="Calibri" panose="020F0502020204030204" pitchFamily="34" charset="0"/>
            </a:endParaRPr>
          </a:p>
        </p:txBody>
      </p:sp>
      <p:sp>
        <p:nvSpPr>
          <p:cNvPr id="84" name="矩形 103">
            <a:extLst>
              <a:ext uri="{FF2B5EF4-FFF2-40B4-BE49-F238E27FC236}">
                <a16:creationId xmlns:a16="http://schemas.microsoft.com/office/drawing/2014/main" id="{DACB0155-7CF2-CA40-8AE8-01CAF2A3BA7B}"/>
              </a:ext>
            </a:extLst>
          </p:cNvPr>
          <p:cNvSpPr/>
          <p:nvPr/>
        </p:nvSpPr>
        <p:spPr>
          <a:xfrm>
            <a:off x="10545548" y="2535169"/>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100" dirty="0">
              <a:solidFill>
                <a:schemeClr val="tx1"/>
              </a:solidFill>
              <a:latin typeface="Calibri" panose="020F0502020204030204" pitchFamily="34" charset="0"/>
              <a:cs typeface="Calibri" panose="020F0502020204030204" pitchFamily="34" charset="0"/>
            </a:endParaRPr>
          </a:p>
        </p:txBody>
      </p:sp>
      <p:sp>
        <p:nvSpPr>
          <p:cNvPr id="85" name="文本框 106">
            <a:extLst>
              <a:ext uri="{FF2B5EF4-FFF2-40B4-BE49-F238E27FC236}">
                <a16:creationId xmlns:a16="http://schemas.microsoft.com/office/drawing/2014/main" id="{20D6EC93-1174-3548-9E36-9948A4C0D22C}"/>
              </a:ext>
            </a:extLst>
          </p:cNvPr>
          <p:cNvSpPr txBox="1"/>
          <p:nvPr/>
        </p:nvSpPr>
        <p:spPr>
          <a:xfrm>
            <a:off x="10875500" y="1463979"/>
            <a:ext cx="692497" cy="369332"/>
          </a:xfrm>
          <a:prstGeom prst="rect">
            <a:avLst/>
          </a:prstGeom>
          <a:noFill/>
        </p:spPr>
        <p:txBody>
          <a:bodyPr wrap="none" rtlCol="0">
            <a:spAutoFit/>
          </a:bodyPr>
          <a:lstStyle/>
          <a:p>
            <a:r>
              <a:rPr kumimoji="1" lang="en-US" altLang="zh-CN" dirty="0" err="1">
                <a:latin typeface="Calibri" panose="020F0502020204030204" pitchFamily="34" charset="0"/>
                <a:cs typeface="Calibri" panose="020F0502020204030204" pitchFamily="34" charset="0"/>
              </a:rPr>
              <a:t>icode</a:t>
            </a:r>
            <a:endParaRPr kumimoji="1" lang="zh-CN" altLang="en-US" dirty="0">
              <a:latin typeface="Calibri" panose="020F0502020204030204" pitchFamily="34" charset="0"/>
              <a:cs typeface="Calibri" panose="020F0502020204030204" pitchFamily="34" charset="0"/>
            </a:endParaRPr>
          </a:p>
        </p:txBody>
      </p:sp>
      <p:sp>
        <p:nvSpPr>
          <p:cNvPr id="86" name="文本框 107">
            <a:extLst>
              <a:ext uri="{FF2B5EF4-FFF2-40B4-BE49-F238E27FC236}">
                <a16:creationId xmlns:a16="http://schemas.microsoft.com/office/drawing/2014/main" id="{3F63D4DA-5F9E-664C-874B-578AD735F7CA}"/>
              </a:ext>
            </a:extLst>
          </p:cNvPr>
          <p:cNvSpPr txBox="1"/>
          <p:nvPr/>
        </p:nvSpPr>
        <p:spPr>
          <a:xfrm>
            <a:off x="10871671" y="1998701"/>
            <a:ext cx="551754" cy="369332"/>
          </a:xfrm>
          <a:prstGeom prst="rect">
            <a:avLst/>
          </a:prstGeom>
          <a:noFill/>
        </p:spPr>
        <p:txBody>
          <a:bodyPr wrap="none" rtlCol="0">
            <a:spAutoFit/>
          </a:bodyPr>
          <a:lstStyle/>
          <a:p>
            <a:r>
              <a:rPr kumimoji="1" lang="en-US" altLang="zh-CN" dirty="0" err="1">
                <a:latin typeface="Calibri" panose="020F0502020204030204" pitchFamily="34" charset="0"/>
                <a:cs typeface="Calibri" panose="020F0502020204030204" pitchFamily="34" charset="0"/>
              </a:rPr>
              <a:t>ifun</a:t>
            </a:r>
            <a:endParaRPr kumimoji="1" lang="zh-CN" altLang="en-US" dirty="0">
              <a:latin typeface="Calibri" panose="020F0502020204030204" pitchFamily="34" charset="0"/>
              <a:cs typeface="Calibri" panose="020F0502020204030204" pitchFamily="34" charset="0"/>
            </a:endParaRPr>
          </a:p>
        </p:txBody>
      </p:sp>
      <p:sp>
        <p:nvSpPr>
          <p:cNvPr id="87" name="文本框 108">
            <a:extLst>
              <a:ext uri="{FF2B5EF4-FFF2-40B4-BE49-F238E27FC236}">
                <a16:creationId xmlns:a16="http://schemas.microsoft.com/office/drawing/2014/main" id="{ADC5C468-2F06-6240-83D6-08756CE0C64A}"/>
              </a:ext>
            </a:extLst>
          </p:cNvPr>
          <p:cNvSpPr txBox="1"/>
          <p:nvPr/>
        </p:nvSpPr>
        <p:spPr>
          <a:xfrm>
            <a:off x="10871671" y="2512955"/>
            <a:ext cx="1149610" cy="369332"/>
          </a:xfrm>
          <a:prstGeom prst="rect">
            <a:avLst/>
          </a:prstGeom>
          <a:noFill/>
        </p:spPr>
        <p:txBody>
          <a:bodyPr wrap="none" rtlCol="0">
            <a:spAutoFit/>
          </a:bodyPr>
          <a:lstStyle/>
          <a:p>
            <a:r>
              <a:rPr kumimoji="1" lang="en-US" altLang="zh-CN" dirty="0">
                <a:latin typeface="Calibri" panose="020F0502020204030204" pitchFamily="34" charset="0"/>
                <a:cs typeface="Calibri" panose="020F0502020204030204" pitchFamily="34" charset="0"/>
              </a:rPr>
              <a:t>register ID</a:t>
            </a:r>
            <a:endParaRPr kumimoji="1" lang="zh-CN" altLang="en-US" dirty="0">
              <a:latin typeface="Calibri" panose="020F0502020204030204" pitchFamily="34" charset="0"/>
              <a:cs typeface="Calibri" panose="020F0502020204030204" pitchFamily="34" charset="0"/>
            </a:endParaRPr>
          </a:p>
        </p:txBody>
      </p:sp>
      <p:sp>
        <p:nvSpPr>
          <p:cNvPr id="88" name="文本框 109">
            <a:extLst>
              <a:ext uri="{FF2B5EF4-FFF2-40B4-BE49-F238E27FC236}">
                <a16:creationId xmlns:a16="http://schemas.microsoft.com/office/drawing/2014/main" id="{2D71377F-3704-6D43-BF45-E2CC8CBA26B4}"/>
              </a:ext>
            </a:extLst>
          </p:cNvPr>
          <p:cNvSpPr txBox="1"/>
          <p:nvPr/>
        </p:nvSpPr>
        <p:spPr>
          <a:xfrm>
            <a:off x="10871671" y="3047677"/>
            <a:ext cx="992772" cy="369332"/>
          </a:xfrm>
          <a:prstGeom prst="rect">
            <a:avLst/>
          </a:prstGeom>
          <a:noFill/>
        </p:spPr>
        <p:txBody>
          <a:bodyPr wrap="none" rtlCol="0">
            <a:spAutoFit/>
          </a:bodyPr>
          <a:lstStyle/>
          <a:p>
            <a:r>
              <a:rPr kumimoji="1" lang="en-US" altLang="zh-CN" dirty="0">
                <a:latin typeface="Calibri" panose="020F0502020204030204" pitchFamily="34" charset="0"/>
                <a:cs typeface="Calibri" panose="020F0502020204030204" pitchFamily="34" charset="0"/>
              </a:rPr>
              <a:t>constant</a:t>
            </a:r>
            <a:endParaRPr kumimoji="1" lang="zh-CN" altLang="en-US"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84E98B3E-C375-1241-8341-185D8BBB2921}"/>
              </a:ext>
            </a:extLst>
          </p:cNvPr>
          <p:cNvSpPr txBox="1"/>
          <p:nvPr/>
        </p:nvSpPr>
        <p:spPr>
          <a:xfrm>
            <a:off x="3253635" y="913124"/>
            <a:ext cx="6551794" cy="369332"/>
          </a:xfrm>
          <a:prstGeom prst="rect">
            <a:avLst/>
          </a:prstGeom>
          <a:noFill/>
        </p:spPr>
        <p:txBody>
          <a:bodyPr wrap="none" rtlCol="0">
            <a:spAutoFit/>
          </a:bodyPr>
          <a:lstStyle/>
          <a:p>
            <a:r>
              <a:rPr kumimoji="1" lang="en-US" altLang="zh-CN" dirty="0">
                <a:latin typeface="Courier New" panose="02070309020205020404" pitchFamily="49" charset="0"/>
                <a:cs typeface="Courier New" panose="02070309020205020404" pitchFamily="49" charset="0"/>
              </a:rPr>
              <a:t>0</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1</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2</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3</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4</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5</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6</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7	8</a:t>
            </a:r>
            <a:r>
              <a:rPr kumimoji="1" lang="zh-CN" altLang="en-US" dirty="0">
                <a:latin typeface="Courier New" panose="02070309020205020404" pitchFamily="49" charset="0"/>
                <a:cs typeface="Courier New" panose="02070309020205020404" pitchFamily="49" charset="0"/>
              </a:rPr>
              <a:t>    </a:t>
            </a:r>
            <a:r>
              <a:rPr kumimoji="1" lang="en-US" altLang="zh-CN" dirty="0">
                <a:latin typeface="Courier New" panose="02070309020205020404" pitchFamily="49" charset="0"/>
                <a:cs typeface="Courier New" panose="02070309020205020404" pitchFamily="49" charset="0"/>
              </a:rPr>
              <a:t>9</a:t>
            </a:r>
            <a:endParaRPr kumimoji="1" lang="zh-CN" altLang="en-US"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C57F078D-3473-9A40-A610-8A5447BAE190}"/>
              </a:ext>
            </a:extLst>
          </p:cNvPr>
          <p:cNvSpPr txBox="1"/>
          <p:nvPr/>
        </p:nvSpPr>
        <p:spPr>
          <a:xfrm>
            <a:off x="10397453" y="883936"/>
            <a:ext cx="1168269" cy="369332"/>
          </a:xfrm>
          <a:prstGeom prst="rect">
            <a:avLst/>
          </a:prstGeom>
          <a:noFill/>
        </p:spPr>
        <p:txBody>
          <a:bodyPr wrap="none" rtlCol="0">
            <a:spAutoFit/>
          </a:bodyPr>
          <a:lstStyle/>
          <a:p>
            <a:r>
              <a:rPr kumimoji="1" lang="en-US" altLang="zh-CN" dirty="0"/>
              <a:t>Byte</a:t>
            </a:r>
            <a:r>
              <a:rPr kumimoji="1" lang="zh-CN" altLang="en-US" dirty="0"/>
              <a:t> </a:t>
            </a:r>
            <a:r>
              <a:rPr kumimoji="1" lang="en-US" altLang="zh-CN" dirty="0"/>
              <a:t>Index</a:t>
            </a:r>
            <a:endParaRPr kumimoji="1" lang="zh-CN" altLang="en-US" dirty="0"/>
          </a:p>
        </p:txBody>
      </p:sp>
    </p:spTree>
    <p:extLst>
      <p:ext uri="{BB962C8B-B14F-4D97-AF65-F5344CB8AC3E}">
        <p14:creationId xmlns:p14="http://schemas.microsoft.com/office/powerpoint/2010/main" val="33804334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16</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8732892"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例子：指令的编码（研讨题</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9.1.3</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a:t>
            </a:r>
          </a:p>
        </p:txBody>
      </p:sp>
      <p:pic>
        <p:nvPicPr>
          <p:cNvPr id="2" name="Picture 1">
            <a:extLst>
              <a:ext uri="{FF2B5EF4-FFF2-40B4-BE49-F238E27FC236}">
                <a16:creationId xmlns:a16="http://schemas.microsoft.com/office/drawing/2014/main" id="{5DAA4E1F-30DF-1B41-BE6F-D45AFAAC0A12}"/>
              </a:ext>
            </a:extLst>
          </p:cNvPr>
          <p:cNvPicPr>
            <a:picLocks noChangeAspect="1"/>
          </p:cNvPicPr>
          <p:nvPr/>
        </p:nvPicPr>
        <p:blipFill rotWithShape="1">
          <a:blip r:embed="rId2"/>
          <a:srcRect r="63551" b="717"/>
          <a:stretch/>
        </p:blipFill>
        <p:spPr>
          <a:xfrm>
            <a:off x="6515453" y="1232876"/>
            <a:ext cx="1656480" cy="5440609"/>
          </a:xfrm>
          <a:prstGeom prst="rect">
            <a:avLst/>
          </a:prstGeom>
        </p:spPr>
      </p:pic>
      <p:sp>
        <p:nvSpPr>
          <p:cNvPr id="3" name="Rectangle 2">
            <a:extLst>
              <a:ext uri="{FF2B5EF4-FFF2-40B4-BE49-F238E27FC236}">
                <a16:creationId xmlns:a16="http://schemas.microsoft.com/office/drawing/2014/main" id="{95D1C1D0-B6CB-6B47-92A5-9A6D4E3917AC}"/>
              </a:ext>
            </a:extLst>
          </p:cNvPr>
          <p:cNvSpPr/>
          <p:nvPr/>
        </p:nvSpPr>
        <p:spPr>
          <a:xfrm>
            <a:off x="6905239" y="1507548"/>
            <a:ext cx="1266693" cy="4681483"/>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4" name="TextBox 3">
            <a:extLst>
              <a:ext uri="{FF2B5EF4-FFF2-40B4-BE49-F238E27FC236}">
                <a16:creationId xmlns:a16="http://schemas.microsoft.com/office/drawing/2014/main" id="{5E6EFB26-97F5-D64B-A6DC-D3D975E0566E}"/>
              </a:ext>
            </a:extLst>
          </p:cNvPr>
          <p:cNvSpPr txBox="1"/>
          <p:nvPr/>
        </p:nvSpPr>
        <p:spPr>
          <a:xfrm>
            <a:off x="6825208" y="6217659"/>
            <a:ext cx="2954655" cy="369332"/>
          </a:xfrm>
          <a:prstGeom prst="rect">
            <a:avLst/>
          </a:prstGeom>
          <a:solidFill>
            <a:schemeClr val="bg1"/>
          </a:solidFill>
        </p:spPr>
        <p:txBody>
          <a:bodyPr wrap="none" rtlCol="0">
            <a:spAutoFit/>
          </a:bodyPr>
          <a:lstStyle/>
          <a:p>
            <a:pPr algn="ct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运行时在虚拟内存中的部分</a:t>
            </a:r>
          </a:p>
        </p:txBody>
      </p:sp>
      <p:pic>
        <p:nvPicPr>
          <p:cNvPr id="12" name="Picture 11">
            <a:extLst>
              <a:ext uri="{FF2B5EF4-FFF2-40B4-BE49-F238E27FC236}">
                <a16:creationId xmlns:a16="http://schemas.microsoft.com/office/drawing/2014/main" id="{B1B81CD3-010B-204F-9047-C7EC0563E4C3}"/>
              </a:ext>
            </a:extLst>
          </p:cNvPr>
          <p:cNvPicPr>
            <a:picLocks noChangeAspect="1"/>
          </p:cNvPicPr>
          <p:nvPr/>
        </p:nvPicPr>
        <p:blipFill rotWithShape="1">
          <a:blip r:embed="rId2"/>
          <a:srcRect l="37786" r="140" b="717"/>
          <a:stretch/>
        </p:blipFill>
        <p:spPr>
          <a:xfrm>
            <a:off x="369651" y="1232876"/>
            <a:ext cx="2821021" cy="5440609"/>
          </a:xfrm>
          <a:prstGeom prst="rect">
            <a:avLst/>
          </a:prstGeom>
        </p:spPr>
      </p:pic>
      <p:cxnSp>
        <p:nvCxnSpPr>
          <p:cNvPr id="10" name="Straight Arrow Connector 9">
            <a:extLst>
              <a:ext uri="{FF2B5EF4-FFF2-40B4-BE49-F238E27FC236}">
                <a16:creationId xmlns:a16="http://schemas.microsoft.com/office/drawing/2014/main" id="{EE0FF32B-C6BF-CF4F-8CE8-BF28A08CB9C1}"/>
              </a:ext>
            </a:extLst>
          </p:cNvPr>
          <p:cNvCxnSpPr>
            <a:cxnSpLocks/>
          </p:cNvCxnSpPr>
          <p:nvPr/>
        </p:nvCxnSpPr>
        <p:spPr>
          <a:xfrm>
            <a:off x="3190672" y="3742164"/>
            <a:ext cx="3249039" cy="597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D22EA681-8F58-2547-8A76-71E015A3C0D4}"/>
              </a:ext>
            </a:extLst>
          </p:cNvPr>
          <p:cNvSpPr txBox="1"/>
          <p:nvPr/>
        </p:nvSpPr>
        <p:spPr>
          <a:xfrm>
            <a:off x="4492025" y="3372831"/>
            <a:ext cx="646331" cy="369332"/>
          </a:xfrm>
          <a:prstGeom prst="rect">
            <a:avLst/>
          </a:prstGeom>
          <a:noFill/>
        </p:spPr>
        <p:txBody>
          <a:bodyPr wrap="none" rtlCol="0">
            <a:spAutoFit/>
          </a:bodyPr>
          <a:lstStyle/>
          <a:p>
            <a:r>
              <a:rPr kumimoji="1" lang="zh-CN" altLang="en-US" dirty="0">
                <a:latin typeface="SimHei" panose="02010609060101010101" pitchFamily="49" charset="-122"/>
                <a:ea typeface="SimHei" panose="02010609060101010101" pitchFamily="49" charset="-122"/>
              </a:rPr>
              <a:t>汇编</a:t>
            </a:r>
          </a:p>
        </p:txBody>
      </p:sp>
    </p:spTree>
    <p:extLst>
      <p:ext uri="{BB962C8B-B14F-4D97-AF65-F5344CB8AC3E}">
        <p14:creationId xmlns:p14="http://schemas.microsoft.com/office/powerpoint/2010/main" val="2440159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17</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6737843"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状态与指令的关系</a:t>
            </a:r>
          </a:p>
        </p:txBody>
      </p:sp>
      <p:sp>
        <p:nvSpPr>
          <p:cNvPr id="4" name="Oval 3">
            <a:extLst>
              <a:ext uri="{FF2B5EF4-FFF2-40B4-BE49-F238E27FC236}">
                <a16:creationId xmlns:a16="http://schemas.microsoft.com/office/drawing/2014/main" id="{2FB6AD2F-4C93-184F-8721-59795609B403}"/>
              </a:ext>
            </a:extLst>
          </p:cNvPr>
          <p:cNvSpPr/>
          <p:nvPr/>
        </p:nvSpPr>
        <p:spPr>
          <a:xfrm>
            <a:off x="2908115" y="1723291"/>
            <a:ext cx="1062681" cy="1062681"/>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状态</a:t>
            </a:r>
            <a:r>
              <a:rPr kumimoji="1" lang="en-US" altLang="zh-CN" dirty="0">
                <a:solidFill>
                  <a:schemeClr val="tx1"/>
                </a:solidFill>
              </a:rPr>
              <a:t>0</a:t>
            </a:r>
            <a:endParaRPr kumimoji="1" lang="zh-CN" altLang="en-US" dirty="0">
              <a:solidFill>
                <a:schemeClr val="tx1"/>
              </a:solidFill>
            </a:endParaRPr>
          </a:p>
        </p:txBody>
      </p:sp>
      <p:sp>
        <p:nvSpPr>
          <p:cNvPr id="31" name="Oval 30">
            <a:extLst>
              <a:ext uri="{FF2B5EF4-FFF2-40B4-BE49-F238E27FC236}">
                <a16:creationId xmlns:a16="http://schemas.microsoft.com/office/drawing/2014/main" id="{EDDA7F05-ADFE-4348-9A83-F6D4D8D3FFFF}"/>
              </a:ext>
            </a:extLst>
          </p:cNvPr>
          <p:cNvSpPr/>
          <p:nvPr/>
        </p:nvSpPr>
        <p:spPr>
          <a:xfrm>
            <a:off x="5276176" y="1723291"/>
            <a:ext cx="1062681" cy="1062681"/>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状态</a:t>
            </a:r>
            <a:r>
              <a:rPr kumimoji="1" lang="en-US" altLang="zh-CN" dirty="0">
                <a:solidFill>
                  <a:schemeClr val="tx1"/>
                </a:solidFill>
              </a:rPr>
              <a:t>1</a:t>
            </a:r>
            <a:endParaRPr kumimoji="1" lang="zh-CN" altLang="en-US" dirty="0">
              <a:solidFill>
                <a:schemeClr val="tx1"/>
              </a:solidFill>
            </a:endParaRPr>
          </a:p>
        </p:txBody>
      </p:sp>
      <p:cxnSp>
        <p:nvCxnSpPr>
          <p:cNvPr id="7" name="Straight Arrow Connector 6">
            <a:extLst>
              <a:ext uri="{FF2B5EF4-FFF2-40B4-BE49-F238E27FC236}">
                <a16:creationId xmlns:a16="http://schemas.microsoft.com/office/drawing/2014/main" id="{D5EBD329-99B5-C24D-98CC-F6464076F87C}"/>
              </a:ext>
            </a:extLst>
          </p:cNvPr>
          <p:cNvCxnSpPr>
            <a:stCxn id="4" idx="6"/>
            <a:endCxn id="31" idx="2"/>
          </p:cNvCxnSpPr>
          <p:nvPr/>
        </p:nvCxnSpPr>
        <p:spPr>
          <a:xfrm>
            <a:off x="3970796" y="2254632"/>
            <a:ext cx="130538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3C24CFA-EB4C-6647-8ABA-085CE88C84F0}"/>
              </a:ext>
            </a:extLst>
          </p:cNvPr>
          <p:cNvSpPr txBox="1"/>
          <p:nvPr/>
        </p:nvSpPr>
        <p:spPr>
          <a:xfrm>
            <a:off x="4241810" y="1878381"/>
            <a:ext cx="763351" cy="369332"/>
          </a:xfrm>
          <a:prstGeom prst="rect">
            <a:avLst/>
          </a:prstGeom>
          <a:noFill/>
        </p:spPr>
        <p:txBody>
          <a:bodyPr wrap="none" rtlCol="0">
            <a:spAutoFit/>
          </a:bodyPr>
          <a:lstStyle/>
          <a:p>
            <a:r>
              <a:rPr kumimoji="1" lang="zh-CN" altLang="en-US" dirty="0"/>
              <a:t>指令</a:t>
            </a:r>
            <a:r>
              <a:rPr kumimoji="1" lang="en-US" altLang="zh-CN" dirty="0"/>
              <a:t>1</a:t>
            </a:r>
            <a:endParaRPr kumimoji="1" lang="zh-CN" altLang="en-US" dirty="0"/>
          </a:p>
        </p:txBody>
      </p:sp>
      <p:cxnSp>
        <p:nvCxnSpPr>
          <p:cNvPr id="32" name="Straight Arrow Connector 31">
            <a:extLst>
              <a:ext uri="{FF2B5EF4-FFF2-40B4-BE49-F238E27FC236}">
                <a16:creationId xmlns:a16="http://schemas.microsoft.com/office/drawing/2014/main" id="{94AEBB8C-35B4-214B-8B27-34C08F5F4FDB}"/>
              </a:ext>
            </a:extLst>
          </p:cNvPr>
          <p:cNvCxnSpPr>
            <a:cxnSpLocks/>
          </p:cNvCxnSpPr>
          <p:nvPr/>
        </p:nvCxnSpPr>
        <p:spPr>
          <a:xfrm>
            <a:off x="6338857" y="2254632"/>
            <a:ext cx="133409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79025634-5629-F247-BDDD-6AE573EC560F}"/>
              </a:ext>
            </a:extLst>
          </p:cNvPr>
          <p:cNvSpPr txBox="1"/>
          <p:nvPr/>
        </p:nvSpPr>
        <p:spPr>
          <a:xfrm>
            <a:off x="6638587" y="1878381"/>
            <a:ext cx="763351" cy="369332"/>
          </a:xfrm>
          <a:prstGeom prst="rect">
            <a:avLst/>
          </a:prstGeom>
          <a:noFill/>
        </p:spPr>
        <p:txBody>
          <a:bodyPr wrap="none" rtlCol="0">
            <a:spAutoFit/>
          </a:bodyPr>
          <a:lstStyle/>
          <a:p>
            <a:r>
              <a:rPr kumimoji="1" lang="zh-CN" altLang="en-US" dirty="0"/>
              <a:t>指令</a:t>
            </a:r>
            <a:r>
              <a:rPr kumimoji="1" lang="en-US" altLang="zh-CN" dirty="0"/>
              <a:t>2</a:t>
            </a:r>
            <a:endParaRPr kumimoji="1" lang="zh-CN" altLang="en-US" dirty="0"/>
          </a:p>
        </p:txBody>
      </p:sp>
      <p:sp>
        <p:nvSpPr>
          <p:cNvPr id="34" name="Oval 33">
            <a:extLst>
              <a:ext uri="{FF2B5EF4-FFF2-40B4-BE49-F238E27FC236}">
                <a16:creationId xmlns:a16="http://schemas.microsoft.com/office/drawing/2014/main" id="{4BF34AA8-2ECC-674B-A176-3FFD265F2F77}"/>
              </a:ext>
            </a:extLst>
          </p:cNvPr>
          <p:cNvSpPr/>
          <p:nvPr/>
        </p:nvSpPr>
        <p:spPr>
          <a:xfrm>
            <a:off x="7679407" y="1716372"/>
            <a:ext cx="1062681" cy="1062681"/>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状态</a:t>
            </a:r>
            <a:r>
              <a:rPr kumimoji="1" lang="en-US" altLang="zh-CN" dirty="0">
                <a:solidFill>
                  <a:schemeClr val="tx1"/>
                </a:solidFill>
              </a:rPr>
              <a:t>2</a:t>
            </a:r>
            <a:endParaRPr kumimoji="1" lang="zh-CN" altLang="en-US" dirty="0">
              <a:solidFill>
                <a:schemeClr val="tx1"/>
              </a:solidFill>
            </a:endParaRPr>
          </a:p>
        </p:txBody>
      </p:sp>
      <p:cxnSp>
        <p:nvCxnSpPr>
          <p:cNvPr id="35" name="Straight Arrow Connector 34">
            <a:extLst>
              <a:ext uri="{FF2B5EF4-FFF2-40B4-BE49-F238E27FC236}">
                <a16:creationId xmlns:a16="http://schemas.microsoft.com/office/drawing/2014/main" id="{1AFF9475-04AD-1E49-80AE-D12FA55B8964}"/>
              </a:ext>
            </a:extLst>
          </p:cNvPr>
          <p:cNvCxnSpPr>
            <a:cxnSpLocks/>
          </p:cNvCxnSpPr>
          <p:nvPr/>
        </p:nvCxnSpPr>
        <p:spPr>
          <a:xfrm>
            <a:off x="8747357" y="2261551"/>
            <a:ext cx="133409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E28DE7DF-237B-F147-98FA-741CAA6E2BDD}"/>
              </a:ext>
            </a:extLst>
          </p:cNvPr>
          <p:cNvSpPr txBox="1"/>
          <p:nvPr/>
        </p:nvSpPr>
        <p:spPr>
          <a:xfrm>
            <a:off x="9047087" y="1885300"/>
            <a:ext cx="763351" cy="369332"/>
          </a:xfrm>
          <a:prstGeom prst="rect">
            <a:avLst/>
          </a:prstGeom>
          <a:noFill/>
        </p:spPr>
        <p:txBody>
          <a:bodyPr wrap="none" rtlCol="0">
            <a:spAutoFit/>
          </a:bodyPr>
          <a:lstStyle/>
          <a:p>
            <a:r>
              <a:rPr kumimoji="1" lang="zh-CN" altLang="en-US" dirty="0"/>
              <a:t>指令</a:t>
            </a:r>
            <a:r>
              <a:rPr kumimoji="1" lang="en-US" altLang="zh-CN" dirty="0"/>
              <a:t>3</a:t>
            </a:r>
            <a:endParaRPr kumimoji="1" lang="zh-CN" altLang="en-US" dirty="0"/>
          </a:p>
        </p:txBody>
      </p:sp>
      <p:sp>
        <p:nvSpPr>
          <p:cNvPr id="37" name="TextBox 36">
            <a:extLst>
              <a:ext uri="{FF2B5EF4-FFF2-40B4-BE49-F238E27FC236}">
                <a16:creationId xmlns:a16="http://schemas.microsoft.com/office/drawing/2014/main" id="{FCF54818-97D6-FB4E-8ABC-F1E14777F65B}"/>
              </a:ext>
            </a:extLst>
          </p:cNvPr>
          <p:cNvSpPr txBox="1"/>
          <p:nvPr/>
        </p:nvSpPr>
        <p:spPr>
          <a:xfrm>
            <a:off x="10214770" y="2063047"/>
            <a:ext cx="343364" cy="369332"/>
          </a:xfrm>
          <a:prstGeom prst="rect">
            <a:avLst/>
          </a:prstGeom>
          <a:noFill/>
        </p:spPr>
        <p:txBody>
          <a:bodyPr wrap="none" rtlCol="0">
            <a:spAutoFit/>
          </a:bodyPr>
          <a:lstStyle/>
          <a:p>
            <a:r>
              <a:rPr kumimoji="1" lang="en-US" altLang="zh-CN" dirty="0"/>
              <a:t>…</a:t>
            </a:r>
            <a:endParaRPr kumimoji="1" lang="zh-CN" altLang="en-US" dirty="0"/>
          </a:p>
        </p:txBody>
      </p:sp>
      <p:cxnSp>
        <p:nvCxnSpPr>
          <p:cNvPr id="38" name="Straight Arrow Connector 37">
            <a:extLst>
              <a:ext uri="{FF2B5EF4-FFF2-40B4-BE49-F238E27FC236}">
                <a16:creationId xmlns:a16="http://schemas.microsoft.com/office/drawing/2014/main" id="{747B302B-DBB0-B940-817B-9580E0E7EF31}"/>
              </a:ext>
            </a:extLst>
          </p:cNvPr>
          <p:cNvCxnSpPr/>
          <p:nvPr/>
        </p:nvCxnSpPr>
        <p:spPr>
          <a:xfrm>
            <a:off x="1573426" y="2254632"/>
            <a:ext cx="130538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587C0DA7-9D21-DC4E-9CB2-D3FD1968B4AE}"/>
              </a:ext>
            </a:extLst>
          </p:cNvPr>
          <p:cNvSpPr txBox="1"/>
          <p:nvPr/>
        </p:nvSpPr>
        <p:spPr>
          <a:xfrm>
            <a:off x="1844440" y="1878381"/>
            <a:ext cx="613694" cy="369332"/>
          </a:xfrm>
          <a:prstGeom prst="rect">
            <a:avLst/>
          </a:prstGeom>
          <a:noFill/>
        </p:spPr>
        <p:txBody>
          <a:bodyPr wrap="none" rtlCol="0">
            <a:spAutoFit/>
          </a:bodyPr>
          <a:lstStyle/>
          <a:p>
            <a:r>
              <a:rPr kumimoji="1" lang="en-US" altLang="zh-CN" dirty="0"/>
              <a:t>start</a:t>
            </a:r>
            <a:endParaRPr kumimoji="1" lang="zh-CN" altLang="en-US" dirty="0"/>
          </a:p>
        </p:txBody>
      </p:sp>
      <p:sp>
        <p:nvSpPr>
          <p:cNvPr id="40" name="TextBox 39">
            <a:extLst>
              <a:ext uri="{FF2B5EF4-FFF2-40B4-BE49-F238E27FC236}">
                <a16:creationId xmlns:a16="http://schemas.microsoft.com/office/drawing/2014/main" id="{EF32F91E-5BF5-3140-B9F1-D43563BDB3BC}"/>
              </a:ext>
            </a:extLst>
          </p:cNvPr>
          <p:cNvSpPr txBox="1"/>
          <p:nvPr/>
        </p:nvSpPr>
        <p:spPr>
          <a:xfrm>
            <a:off x="268438" y="3317313"/>
            <a:ext cx="8119424" cy="88036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对于程序员来讲，可以认为指令是依次执行的</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对于工程师来讲，只要指令执行的结果看上去是</a:t>
            </a:r>
            <a:r>
              <a:rPr kumimoji="1" lang="zh-CN" altLang="en-CN" dirty="0">
                <a:latin typeface="Calibri" panose="020F0502020204030204" pitchFamily="34" charset="0"/>
                <a:ea typeface="SimHei" panose="02010609060101010101" pitchFamily="49" charset="-122"/>
                <a:cs typeface="Calibri" panose="020F0502020204030204" pitchFamily="34" charset="0"/>
              </a:rPr>
              <a:t>依次执行</a:t>
            </a:r>
            <a:r>
              <a:rPr kumimoji="1" lang="zh-CN" altLang="en-US" dirty="0">
                <a:latin typeface="Calibri" panose="020F0502020204030204" pitchFamily="34" charset="0"/>
                <a:ea typeface="SimHei" panose="02010609060101010101" pitchFamily="49" charset="-122"/>
                <a:cs typeface="Calibri" panose="020F0502020204030204" pitchFamily="34" charset="0"/>
              </a:rPr>
              <a:t>的就行</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24322429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18</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Y86-64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vs.</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x86-64</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40" name="TextBox 39">
            <a:extLst>
              <a:ext uri="{FF2B5EF4-FFF2-40B4-BE49-F238E27FC236}">
                <a16:creationId xmlns:a16="http://schemas.microsoft.com/office/drawing/2014/main" id="{EF32F91E-5BF5-3140-B9F1-D43563BDB3BC}"/>
              </a:ext>
            </a:extLst>
          </p:cNvPr>
          <p:cNvSpPr txBox="1"/>
          <p:nvPr/>
        </p:nvSpPr>
        <p:spPr>
          <a:xfrm>
            <a:off x="268438" y="1229074"/>
            <a:ext cx="8119424" cy="503086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latin typeface="Calibri" panose="020F0502020204030204" pitchFamily="34" charset="0"/>
                <a:ea typeface="SimHei" panose="02010609060101010101" pitchFamily="49" charset="-122"/>
                <a:cs typeface="Calibri" panose="020F0502020204030204" pitchFamily="34" charset="0"/>
              </a:rPr>
              <a:t>在</a:t>
            </a:r>
            <a:r>
              <a:rPr kumimoji="1" lang="en-US" altLang="zh-CN" dirty="0">
                <a:latin typeface="Calibri" panose="020F0502020204030204" pitchFamily="34" charset="0"/>
                <a:ea typeface="SimHei" panose="02010609060101010101" pitchFamily="49" charset="-122"/>
                <a:cs typeface="Calibri" panose="020F0502020204030204" pitchFamily="34" charset="0"/>
              </a:rPr>
              <a:t>x86-64</a:t>
            </a:r>
            <a:r>
              <a:rPr kumimoji="1" lang="zh-CN" altLang="en-US" dirty="0">
                <a:latin typeface="Calibri" panose="020F0502020204030204" pitchFamily="34" charset="0"/>
                <a:ea typeface="SimHei" panose="02010609060101010101" pitchFamily="49" charset="-122"/>
                <a:cs typeface="Calibri" panose="020F0502020204030204" pitchFamily="34" charset="0"/>
              </a:rPr>
              <a:t>的基础上利用</a:t>
            </a:r>
            <a:r>
              <a:rPr kumimoji="1" lang="en-US" altLang="zh-CN" dirty="0">
                <a:latin typeface="Calibri" panose="020F0502020204030204" pitchFamily="34" charset="0"/>
                <a:ea typeface="SimHei" panose="02010609060101010101" pitchFamily="49" charset="-122"/>
                <a:cs typeface="Calibri" panose="020F0502020204030204" pitchFamily="34" charset="0"/>
              </a:rPr>
              <a:t>RISC</a:t>
            </a:r>
            <a:r>
              <a:rPr kumimoji="1" lang="zh-CN" altLang="en-US" dirty="0">
                <a:latin typeface="Calibri" panose="020F0502020204030204" pitchFamily="34" charset="0"/>
                <a:ea typeface="SimHei" panose="02010609060101010101" pitchFamily="49" charset="-122"/>
                <a:cs typeface="Calibri" panose="020F0502020204030204" pitchFamily="34" charset="0"/>
              </a:rPr>
              <a:t>的思路进行简化</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状态</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寄存器无</a:t>
            </a:r>
            <a:r>
              <a:rPr kumimoji="1" lang="en-US" altLang="zh-CN" dirty="0">
                <a:latin typeface="Courier New" panose="02070309020205020404" pitchFamily="49" charset="0"/>
                <a:ea typeface="SimHei" panose="02010609060101010101" pitchFamily="49" charset="-122"/>
                <a:cs typeface="Courier New" panose="02070309020205020404" pitchFamily="49" charset="0"/>
              </a:rPr>
              <a:t>%r15</a:t>
            </a:r>
            <a:r>
              <a:rPr kumimoji="1" lang="zh-CN" altLang="en-US" dirty="0">
                <a:latin typeface="Calibri" panose="020F0502020204030204" pitchFamily="34" charset="0"/>
                <a:ea typeface="SimHei" panose="02010609060101010101" pitchFamily="49" charset="-122"/>
                <a:cs typeface="Calibri" panose="020F0502020204030204" pitchFamily="34" charset="0"/>
              </a:rPr>
              <a:t>，条件码无</a:t>
            </a:r>
            <a:r>
              <a:rPr kumimoji="1" lang="en-US" altLang="zh-CN" dirty="0">
                <a:latin typeface="Calibri" panose="020F0502020204030204" pitchFamily="34" charset="0"/>
                <a:ea typeface="SimHei" panose="02010609060101010101" pitchFamily="49" charset="-122"/>
                <a:cs typeface="Calibri" panose="020F0502020204030204" pitchFamily="34" charset="0"/>
              </a:rPr>
              <a:t>CF</a:t>
            </a:r>
          </a:p>
          <a:p>
            <a:pPr marL="285750" indent="-285750">
              <a:lnSpc>
                <a:spcPct val="150000"/>
              </a:lnSpc>
              <a:buFont typeface="Arial" panose="020B0604020202020204" pitchFamily="34" charset="0"/>
              <a:buChar char="•"/>
              <a:defRPr/>
            </a:pPr>
            <a:r>
              <a:rPr kumimoji="1" lang="zh-CN" altLang="en-US" sz="1800"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rPr>
              <a:t>指令</a:t>
            </a:r>
            <a:endParaRPr kumimoji="1" lang="en-US" altLang="zh-CN" sz="1800"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允许用户程序使用</a:t>
            </a:r>
            <a:r>
              <a:rPr kumimoji="1" lang="en-US" altLang="zh-CN" dirty="0">
                <a:latin typeface="Calibri" panose="020F0502020204030204" pitchFamily="34" charset="0"/>
                <a:ea typeface="SimHei" panose="02010609060101010101" pitchFamily="49" charset="-122"/>
                <a:cs typeface="Calibri" panose="020F0502020204030204" pitchFamily="34" charset="0"/>
              </a:rPr>
              <a:t>halt</a:t>
            </a:r>
            <a:r>
              <a:rPr kumimoji="1" lang="zh-CN" altLang="en-US" dirty="0">
                <a:latin typeface="Calibri" panose="020F0502020204030204" pitchFamily="34" charset="0"/>
                <a:ea typeface="SimHei" panose="02010609060101010101" pitchFamily="49" charset="-122"/>
                <a:cs typeface="Calibri" panose="020F0502020204030204" pitchFamily="34" charset="0"/>
              </a:rPr>
              <a:t>指令</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指令集数据类型、指令和寻址方式更少</a:t>
            </a:r>
          </a:p>
          <a:p>
            <a:pPr marL="1200150" lvl="2"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没有</a:t>
            </a:r>
            <a:r>
              <a:rPr kumimoji="1" lang="en-US" altLang="zh-CN" dirty="0" err="1">
                <a:latin typeface="Courier New" panose="02070309020205020404" pitchFamily="49" charset="0"/>
                <a:ea typeface="SimHei" panose="02010609060101010101" pitchFamily="49" charset="-122"/>
                <a:cs typeface="Courier New" panose="02070309020205020404" pitchFamily="49" charset="0"/>
              </a:rPr>
              <a:t>leaq</a:t>
            </a:r>
            <a:r>
              <a:rPr kumimoji="1" lang="zh-CN" altLang="en-US" dirty="0">
                <a:latin typeface="Courier New" panose="02070309020205020404" pitchFamily="49" charset="0"/>
                <a:ea typeface="SimHei" panose="02010609060101010101" pitchFamily="49" charset="-122"/>
                <a:cs typeface="Courier New" panose="02070309020205020404" pitchFamily="49" charset="0"/>
              </a:rPr>
              <a:t>和</a:t>
            </a:r>
            <a:r>
              <a:rPr kumimoji="1" lang="en-US" altLang="zh-CN" dirty="0" err="1">
                <a:latin typeface="Courier New" panose="02070309020205020404" pitchFamily="49" charset="0"/>
                <a:ea typeface="SimHei" panose="02010609060101010101" pitchFamily="49" charset="-122"/>
                <a:cs typeface="Courier New" panose="02070309020205020404" pitchFamily="49" charset="0"/>
              </a:rPr>
              <a:t>immovq</a:t>
            </a:r>
            <a:endParaRPr kumimoji="1" lang="zh-CN" altLang="en-US" dirty="0">
              <a:latin typeface="Calibri" panose="020F0502020204030204" pitchFamily="34" charset="0"/>
              <a:ea typeface="SimHei" panose="02010609060101010101" pitchFamily="49" charset="-122"/>
              <a:cs typeface="Calibri" panose="020F0502020204030204" pitchFamily="34" charset="0"/>
            </a:endParaRPr>
          </a:p>
          <a:p>
            <a:pPr marL="1200150" lvl="2" indent="-285750">
              <a:lnSpc>
                <a:spcPct val="150000"/>
              </a:lnSpc>
              <a:buFont typeface="Arial" panose="020B0604020202020204" pitchFamily="34" charset="0"/>
              <a:buChar char="•"/>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没有</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PC</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相对寻址方式，使用绝对地址</a:t>
            </a:r>
            <a:r>
              <a:rPr kumimoji="1" lang="zh-CN" altLang="en-US" dirty="0">
                <a:latin typeface="Calibri" panose="020F0502020204030204" pitchFamily="34" charset="0"/>
                <a:ea typeface="SimHei" panose="02010609060101010101" pitchFamily="49" charset="-122"/>
                <a:cs typeface="Calibri" panose="020F0502020204030204" pitchFamily="34" charset="0"/>
              </a:rPr>
              <a:t>（研讨题</a:t>
            </a:r>
            <a:r>
              <a:rPr kumimoji="1" lang="en-US" altLang="zh-CN" dirty="0">
                <a:latin typeface="Calibri" panose="020F0502020204030204" pitchFamily="34" charset="0"/>
                <a:ea typeface="SimHei" panose="02010609060101010101" pitchFamily="49" charset="-122"/>
                <a:cs typeface="Calibri" panose="020F0502020204030204" pitchFamily="34" charset="0"/>
              </a:rPr>
              <a:t>9.1.4</a:t>
            </a:r>
            <a:r>
              <a:rPr kumimoji="1" lang="zh-CN" altLang="en-US" dirty="0">
                <a:latin typeface="Calibri" panose="020F0502020204030204" pitchFamily="34" charset="0"/>
                <a:ea typeface="SimHei" panose="02010609060101010101" pitchFamily="49" charset="-122"/>
                <a:cs typeface="Calibri" panose="020F0502020204030204" pitchFamily="34" charset="0"/>
              </a:rPr>
              <a:t>）</a:t>
            </a:r>
          </a:p>
          <a:p>
            <a:pPr marL="1200150" lvl="2"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只支持简单寻址模式 </a:t>
            </a:r>
            <a:r>
              <a:rPr kumimoji="1" lang="en-US" altLang="zh-CN" dirty="0">
                <a:latin typeface="Calibri" panose="020F0502020204030204" pitchFamily="34" charset="0"/>
                <a:ea typeface="SimHei" panose="02010609060101010101" pitchFamily="49" charset="-122"/>
                <a:cs typeface="Calibri" panose="020F0502020204030204" pitchFamily="34" charset="0"/>
              </a:rPr>
              <a:t>D(</a:t>
            </a:r>
            <a:r>
              <a:rPr kumimoji="1" lang="en-US" altLang="zh-CN" dirty="0" err="1">
                <a:latin typeface="Calibri" panose="020F0502020204030204" pitchFamily="34" charset="0"/>
                <a:ea typeface="SimHei" panose="02010609060101010101" pitchFamily="49" charset="-122"/>
                <a:cs typeface="Calibri" panose="020F0502020204030204" pitchFamily="34" charset="0"/>
              </a:rPr>
              <a:t>rB</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p>
          <a:p>
            <a:pPr marL="1200150" lvl="2"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算术指令只允许对寄存器数据操作</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指令的字节级编码简单，机器代码没有那么紧凑</a:t>
            </a:r>
          </a:p>
          <a:p>
            <a:pPr marL="1200150" lvl="2"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常数值只能被编码为</a:t>
            </a:r>
            <a:r>
              <a:rPr kumimoji="1" lang="en-US" altLang="zh-CN" dirty="0">
                <a:latin typeface="Calibri" panose="020F0502020204030204" pitchFamily="34" charset="0"/>
                <a:ea typeface="SimHei" panose="02010609060101010101" pitchFamily="49" charset="-122"/>
                <a:cs typeface="Calibri" panose="020F0502020204030204" pitchFamily="34" charset="0"/>
              </a:rPr>
              <a:t>8</a:t>
            </a:r>
            <a:r>
              <a:rPr kumimoji="1" lang="zh-CN" altLang="en-US" dirty="0">
                <a:latin typeface="Calibri" panose="020F0502020204030204" pitchFamily="34" charset="0"/>
                <a:ea typeface="SimHei" panose="02010609060101010101" pitchFamily="49" charset="-122"/>
                <a:cs typeface="Calibri" panose="020F0502020204030204" pitchFamily="34" charset="0"/>
              </a:rPr>
              <a:t>个字节</a:t>
            </a:r>
          </a:p>
        </p:txBody>
      </p:sp>
    </p:spTree>
    <p:extLst>
      <p:ext uri="{BB962C8B-B14F-4D97-AF65-F5344CB8AC3E}">
        <p14:creationId xmlns:p14="http://schemas.microsoft.com/office/powerpoint/2010/main" val="963006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0">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0">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0">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0">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0">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0">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0">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0">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0">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19</a:t>
            </a:fld>
            <a:endParaRPr lang="en-US" dirty="0"/>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CN" altLang="zh-CN" sz="3200" dirty="0">
                <a:latin typeface="Calibri" panose="020F0502020204030204" pitchFamily="34" charset="0"/>
                <a:ea typeface="SimHei" panose="02010609060101010101" pitchFamily="49" charset="-122"/>
                <a:cs typeface="Calibri" panose="020F0502020204030204" pitchFamily="34" charset="0"/>
              </a:rPr>
              <a:t>Outline</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10951498" cy="46198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简介</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CISC</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&amp;</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RISC</a:t>
            </a: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285750" indent="-285750">
              <a:lnSpc>
                <a:spcPct val="150000"/>
              </a:lnSpc>
              <a:buFont typeface="Arial" panose="020B0604020202020204" pitchFamily="34" charset="0"/>
              <a:buChar char="•"/>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硬件设计</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组合逻辑电路</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存储器</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时序逻辑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组合逻辑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存储器</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SEQ</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Processor</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指令执行的基本框架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将基本框架映射到硬件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968601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F53F7-14A7-E740-B5E2-36C20736F2B2}"/>
              </a:ext>
            </a:extLst>
          </p:cNvPr>
          <p:cNvSpPr>
            <a:spLocks noGrp="1"/>
          </p:cNvSpPr>
          <p:nvPr>
            <p:ph type="ctrTitle"/>
          </p:nvPr>
        </p:nvSpPr>
        <p:spPr>
          <a:xfrm>
            <a:off x="1524000" y="1119022"/>
            <a:ext cx="9144000" cy="2387600"/>
          </a:xfrm>
        </p:spPr>
        <p:txBody>
          <a:bodyPr>
            <a:normAutofit/>
          </a:bodyPr>
          <a:lstStyle/>
          <a:p>
            <a:r>
              <a:rPr lang="en-US" sz="8000" b="1" dirty="0"/>
              <a:t>Processor Arch I</a:t>
            </a:r>
          </a:p>
        </p:txBody>
      </p:sp>
      <p:sp>
        <p:nvSpPr>
          <p:cNvPr id="3" name="Subtitle 2">
            <a:extLst>
              <a:ext uri="{FF2B5EF4-FFF2-40B4-BE49-F238E27FC236}">
                <a16:creationId xmlns:a16="http://schemas.microsoft.com/office/drawing/2014/main" id="{DA06C44D-EF52-3E45-B5A7-9F0C333C385C}"/>
              </a:ext>
            </a:extLst>
          </p:cNvPr>
          <p:cNvSpPr>
            <a:spLocks noGrp="1"/>
          </p:cNvSpPr>
          <p:nvPr>
            <p:ph type="subTitle" idx="1"/>
          </p:nvPr>
        </p:nvSpPr>
        <p:spPr/>
        <p:txBody>
          <a:bodyPr>
            <a:normAutofit/>
          </a:bodyPr>
          <a:lstStyle/>
          <a:p>
            <a:pPr>
              <a:lnSpc>
                <a:spcPct val="150000"/>
              </a:lnSpc>
            </a:pPr>
            <a:r>
              <a:rPr lang="en-US" sz="2800" dirty="0"/>
              <a:t>Introduction to Computer Systems</a:t>
            </a:r>
          </a:p>
          <a:p>
            <a:pPr>
              <a:lnSpc>
                <a:spcPct val="150000"/>
              </a:lnSpc>
            </a:pPr>
            <a:r>
              <a:rPr lang="en-US" sz="2800" dirty="0"/>
              <a:t>2025 Fall</a:t>
            </a:r>
          </a:p>
        </p:txBody>
      </p:sp>
    </p:spTree>
    <p:extLst>
      <p:ext uri="{BB962C8B-B14F-4D97-AF65-F5344CB8AC3E}">
        <p14:creationId xmlns:p14="http://schemas.microsoft.com/office/powerpoint/2010/main" val="9635392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20</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硬件的组成</a:t>
            </a:r>
          </a:p>
        </p:txBody>
      </p:sp>
      <p:sp>
        <p:nvSpPr>
          <p:cNvPr id="4" name="TextBox 3">
            <a:extLst>
              <a:ext uri="{FF2B5EF4-FFF2-40B4-BE49-F238E27FC236}">
                <a16:creationId xmlns:a16="http://schemas.microsoft.com/office/drawing/2014/main" id="{827487E3-595D-ED49-B6F0-20380CE9C090}"/>
              </a:ext>
            </a:extLst>
          </p:cNvPr>
          <p:cNvSpPr txBox="1"/>
          <p:nvPr/>
        </p:nvSpPr>
        <p:spPr>
          <a:xfrm>
            <a:off x="268438" y="1229074"/>
            <a:ext cx="8265962" cy="378436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组合逻辑电路（</a:t>
            </a:r>
            <a:r>
              <a:rPr kumimoji="1" lang="en-US" altLang="zh-CN" dirty="0">
                <a:latin typeface="Calibri" panose="020F0502020204030204" pitchFamily="34" charset="0"/>
                <a:ea typeface="SimHei" panose="02010609060101010101" pitchFamily="49" charset="-122"/>
                <a:cs typeface="Calibri" panose="020F0502020204030204" pitchFamily="34" charset="0"/>
              </a:rPr>
              <a:t>a.k.a. </a:t>
            </a:r>
            <a:r>
              <a:rPr kumimoji="1" lang="zh-CN" altLang="en-US" dirty="0">
                <a:latin typeface="Calibri" panose="020F0502020204030204" pitchFamily="34" charset="0"/>
                <a:ea typeface="SimHei" panose="02010609060101010101" pitchFamily="49" charset="-122"/>
                <a:cs typeface="Calibri" panose="020F0502020204030204" pitchFamily="34" charset="0"/>
              </a:rPr>
              <a:t>组合逻辑，组合电路）</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输出与输入（几乎）同步</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没有存储功能（无状态）</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位级组合电路、字级组合电路、算术</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逻辑单元（</a:t>
            </a:r>
            <a:r>
              <a:rPr kumimoji="1" lang="en-US" altLang="zh-CN" dirty="0">
                <a:latin typeface="Calibri" panose="020F0502020204030204" pitchFamily="34" charset="0"/>
                <a:ea typeface="SimHei" panose="02010609060101010101" pitchFamily="49" charset="-122"/>
                <a:cs typeface="Calibri" panose="020F0502020204030204" pitchFamily="34" charset="0"/>
              </a:rPr>
              <a:t>ALU</a:t>
            </a:r>
            <a:r>
              <a:rPr kumimoji="1" lang="zh-CN" altLang="en-US" dirty="0">
                <a:latin typeface="Calibri" panose="020F0502020204030204" pitchFamily="34" charset="0"/>
                <a:ea typeface="SimHei" panose="02010609060101010101" pitchFamily="49" charset="-122"/>
                <a:cs typeface="Calibri" panose="020F0502020204030204" pitchFamily="34" charset="0"/>
              </a:rPr>
              <a:t>）</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有存储功能（有状态）</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CN" dirty="0">
                <a:latin typeface="Calibri" panose="020F0502020204030204" pitchFamily="34" charset="0"/>
                <a:ea typeface="SimHei" panose="02010609060101010101" pitchFamily="49" charset="-122"/>
                <a:cs typeface="Calibri" panose="020F0502020204030204" pitchFamily="34" charset="0"/>
              </a:rPr>
              <a:t>时钟寄存器</a:t>
            </a:r>
            <a:r>
              <a:rPr kumimoji="1" lang="zh-CN" altLang="en-US" dirty="0">
                <a:latin typeface="Calibri" panose="020F0502020204030204" pitchFamily="34" charset="0"/>
                <a:ea typeface="SimHei" panose="02010609060101010101" pitchFamily="49" charset="-122"/>
                <a:cs typeface="Calibri" panose="020F0502020204030204" pitchFamily="34" charset="0"/>
              </a:rPr>
              <a:t>、随机访问存储器（</a:t>
            </a:r>
            <a:r>
              <a:rPr kumimoji="1" lang="en-US" altLang="zh-CN" dirty="0">
                <a:latin typeface="Calibri" panose="020F0502020204030204" pitchFamily="34" charset="0"/>
                <a:ea typeface="SimHei" panose="02010609060101010101" pitchFamily="49" charset="-122"/>
                <a:cs typeface="Calibri" panose="020F0502020204030204" pitchFamily="34" charset="0"/>
              </a:rPr>
              <a:t>RAM</a:t>
            </a:r>
            <a:r>
              <a:rPr kumimoji="1" lang="zh-CN" altLang="en-US" dirty="0">
                <a:latin typeface="Calibri" panose="020F0502020204030204" pitchFamily="34" charset="0"/>
                <a:ea typeface="SimHei" panose="02010609060101010101" pitchFamily="49" charset="-122"/>
                <a:cs typeface="Calibri" panose="020F0502020204030204" pitchFamily="34" charset="0"/>
              </a:rPr>
              <a:t>，包括内存和寄存器堆）</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使用组合逻辑电路和存储器即可实现支持</a:t>
            </a:r>
            <a:r>
              <a:rPr kumimoji="1" lang="en-US" altLang="zh-CN" dirty="0">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latin typeface="Calibri" panose="020F0502020204030204" pitchFamily="34" charset="0"/>
                <a:ea typeface="SimHei" panose="02010609060101010101" pitchFamily="49" charset="-122"/>
                <a:cs typeface="Calibri" panose="020F0502020204030204" pitchFamily="34" charset="0"/>
              </a:rPr>
              <a:t>的</a:t>
            </a:r>
            <a:r>
              <a:rPr kumimoji="1" lang="en-US" altLang="zh-CN" dirty="0">
                <a:latin typeface="Calibri" panose="020F0502020204030204" pitchFamily="34" charset="0"/>
                <a:ea typeface="SimHei" panose="02010609060101010101" pitchFamily="49" charset="-122"/>
                <a:cs typeface="Calibri" panose="020F0502020204030204" pitchFamily="34" charset="0"/>
              </a:rPr>
              <a:t>SEQ</a:t>
            </a:r>
            <a:r>
              <a:rPr kumimoji="1" lang="zh-CN" altLang="en-US" dirty="0">
                <a:latin typeface="Calibri" panose="020F0502020204030204" pitchFamily="34" charset="0"/>
                <a:ea typeface="SimHei" panose="02010609060101010101" pitchFamily="49" charset="-122"/>
                <a:cs typeface="Calibri" panose="020F0502020204030204" pitchFamily="34" charset="0"/>
              </a:rPr>
              <a:t>处理器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而组合逻辑电路和部分存储器的基本单元是</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逻辑门</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2603429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21</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逻辑门</a:t>
            </a:r>
          </a:p>
        </p:txBody>
      </p:sp>
      <p:pic>
        <p:nvPicPr>
          <p:cNvPr id="5" name="图片 12">
            <a:extLst>
              <a:ext uri="{FF2B5EF4-FFF2-40B4-BE49-F238E27FC236}">
                <a16:creationId xmlns:a16="http://schemas.microsoft.com/office/drawing/2014/main" id="{DA005C34-5A84-094A-A941-D0983AA743F9}"/>
              </a:ext>
            </a:extLst>
          </p:cNvPr>
          <p:cNvPicPr>
            <a:picLocks noChangeAspect="1"/>
          </p:cNvPicPr>
          <p:nvPr/>
        </p:nvPicPr>
        <p:blipFill rotWithShape="1">
          <a:blip r:embed="rId2"/>
          <a:srcRect t="33658"/>
          <a:stretch/>
        </p:blipFill>
        <p:spPr>
          <a:xfrm>
            <a:off x="2042023" y="1615049"/>
            <a:ext cx="2401241" cy="1114538"/>
          </a:xfrm>
          <a:prstGeom prst="rect">
            <a:avLst/>
          </a:prstGeom>
        </p:spPr>
      </p:pic>
      <p:pic>
        <p:nvPicPr>
          <p:cNvPr id="7" name="图片 13">
            <a:extLst>
              <a:ext uri="{FF2B5EF4-FFF2-40B4-BE49-F238E27FC236}">
                <a16:creationId xmlns:a16="http://schemas.microsoft.com/office/drawing/2014/main" id="{303AEE68-D4CF-9247-B6DB-E81C20D0467B}"/>
              </a:ext>
            </a:extLst>
          </p:cNvPr>
          <p:cNvPicPr>
            <a:picLocks noChangeAspect="1"/>
          </p:cNvPicPr>
          <p:nvPr/>
        </p:nvPicPr>
        <p:blipFill rotWithShape="1">
          <a:blip r:embed="rId3"/>
          <a:srcRect t="27352"/>
          <a:stretch/>
        </p:blipFill>
        <p:spPr>
          <a:xfrm>
            <a:off x="4933776" y="1615049"/>
            <a:ext cx="2347720" cy="1191397"/>
          </a:xfrm>
          <a:prstGeom prst="rect">
            <a:avLst/>
          </a:prstGeom>
        </p:spPr>
      </p:pic>
      <p:pic>
        <p:nvPicPr>
          <p:cNvPr id="9" name="图片 14">
            <a:extLst>
              <a:ext uri="{FF2B5EF4-FFF2-40B4-BE49-F238E27FC236}">
                <a16:creationId xmlns:a16="http://schemas.microsoft.com/office/drawing/2014/main" id="{B1EE3EF1-425D-134A-953F-7628D3AE14FA}"/>
              </a:ext>
            </a:extLst>
          </p:cNvPr>
          <p:cNvPicPr>
            <a:picLocks noChangeAspect="1"/>
          </p:cNvPicPr>
          <p:nvPr/>
        </p:nvPicPr>
        <p:blipFill rotWithShape="1">
          <a:blip r:embed="rId4"/>
          <a:srcRect t="35137"/>
          <a:stretch/>
        </p:blipFill>
        <p:spPr>
          <a:xfrm>
            <a:off x="7772008" y="1647952"/>
            <a:ext cx="2139929" cy="1191397"/>
          </a:xfrm>
          <a:prstGeom prst="rect">
            <a:avLst/>
          </a:prstGeom>
        </p:spPr>
      </p:pic>
      <p:sp>
        <p:nvSpPr>
          <p:cNvPr id="2" name="TextBox 1">
            <a:extLst>
              <a:ext uri="{FF2B5EF4-FFF2-40B4-BE49-F238E27FC236}">
                <a16:creationId xmlns:a16="http://schemas.microsoft.com/office/drawing/2014/main" id="{EA688517-74C2-2845-B531-D230A9B6E362}"/>
              </a:ext>
            </a:extLst>
          </p:cNvPr>
          <p:cNvSpPr txBox="1"/>
          <p:nvPr/>
        </p:nvSpPr>
        <p:spPr>
          <a:xfrm>
            <a:off x="2647965" y="2729587"/>
            <a:ext cx="646331" cy="369332"/>
          </a:xfrm>
          <a:prstGeom prst="rect">
            <a:avLst/>
          </a:prstGeom>
          <a:noFill/>
        </p:spPr>
        <p:txBody>
          <a:bodyPr wrap="none" rtlCol="0">
            <a:spAutoFit/>
          </a:bodyPr>
          <a:lstStyle/>
          <a:p>
            <a:pPr algn="ctr"/>
            <a:r>
              <a:rPr kumimoji="1" lang="zh-CN" altLang="en-US" dirty="0">
                <a:latin typeface="SimHei" panose="02010609060101010101" pitchFamily="49" charset="-122"/>
                <a:ea typeface="SimHei" panose="02010609060101010101" pitchFamily="49" charset="-122"/>
              </a:rPr>
              <a:t>与门</a:t>
            </a:r>
          </a:p>
        </p:txBody>
      </p:sp>
      <p:sp>
        <p:nvSpPr>
          <p:cNvPr id="10" name="TextBox 9">
            <a:extLst>
              <a:ext uri="{FF2B5EF4-FFF2-40B4-BE49-F238E27FC236}">
                <a16:creationId xmlns:a16="http://schemas.microsoft.com/office/drawing/2014/main" id="{5B09B3B2-AD79-5345-B06E-12E1248A622D}"/>
              </a:ext>
            </a:extLst>
          </p:cNvPr>
          <p:cNvSpPr txBox="1"/>
          <p:nvPr/>
        </p:nvSpPr>
        <p:spPr>
          <a:xfrm>
            <a:off x="5636838" y="2729587"/>
            <a:ext cx="646331" cy="369332"/>
          </a:xfrm>
          <a:prstGeom prst="rect">
            <a:avLst/>
          </a:prstGeom>
          <a:noFill/>
        </p:spPr>
        <p:txBody>
          <a:bodyPr wrap="none" rtlCol="0">
            <a:spAutoFit/>
          </a:bodyPr>
          <a:lstStyle/>
          <a:p>
            <a:pPr algn="ctr"/>
            <a:r>
              <a:rPr kumimoji="1" lang="zh-CN" altLang="en-US" dirty="0">
                <a:latin typeface="SimHei" panose="02010609060101010101" pitchFamily="49" charset="-122"/>
                <a:ea typeface="SimHei" panose="02010609060101010101" pitchFamily="49" charset="-122"/>
              </a:rPr>
              <a:t>或门</a:t>
            </a:r>
          </a:p>
        </p:txBody>
      </p:sp>
      <p:sp>
        <p:nvSpPr>
          <p:cNvPr id="12" name="TextBox 11">
            <a:extLst>
              <a:ext uri="{FF2B5EF4-FFF2-40B4-BE49-F238E27FC236}">
                <a16:creationId xmlns:a16="http://schemas.microsoft.com/office/drawing/2014/main" id="{B5AA4A34-AD2F-6648-860A-74B925712F04}"/>
              </a:ext>
            </a:extLst>
          </p:cNvPr>
          <p:cNvSpPr txBox="1"/>
          <p:nvPr/>
        </p:nvSpPr>
        <p:spPr>
          <a:xfrm>
            <a:off x="8579333" y="2729587"/>
            <a:ext cx="646331" cy="369332"/>
          </a:xfrm>
          <a:prstGeom prst="rect">
            <a:avLst/>
          </a:prstGeom>
          <a:noFill/>
        </p:spPr>
        <p:txBody>
          <a:bodyPr wrap="none" rtlCol="0">
            <a:spAutoFit/>
          </a:bodyPr>
          <a:lstStyle/>
          <a:p>
            <a:pPr algn="ctr"/>
            <a:r>
              <a:rPr kumimoji="1" lang="zh-CN" altLang="en-US" dirty="0">
                <a:latin typeface="SimHei" panose="02010609060101010101" pitchFamily="49" charset="-122"/>
                <a:ea typeface="SimHei" panose="02010609060101010101" pitchFamily="49" charset="-122"/>
              </a:rPr>
              <a:t>非门</a:t>
            </a:r>
          </a:p>
        </p:txBody>
      </p:sp>
      <p:pic>
        <p:nvPicPr>
          <p:cNvPr id="13" name="图片 15">
            <a:extLst>
              <a:ext uri="{FF2B5EF4-FFF2-40B4-BE49-F238E27FC236}">
                <a16:creationId xmlns:a16="http://schemas.microsoft.com/office/drawing/2014/main" id="{47815F7C-9C47-DA48-889E-5A7EC1490930}"/>
              </a:ext>
            </a:extLst>
          </p:cNvPr>
          <p:cNvPicPr>
            <a:picLocks noChangeAspect="1"/>
          </p:cNvPicPr>
          <p:nvPr/>
        </p:nvPicPr>
        <p:blipFill>
          <a:blip r:embed="rId5"/>
          <a:stretch>
            <a:fillRect/>
          </a:stretch>
        </p:blipFill>
        <p:spPr>
          <a:xfrm>
            <a:off x="268438" y="3555831"/>
            <a:ext cx="6479209" cy="2297654"/>
          </a:xfrm>
          <a:prstGeom prst="rect">
            <a:avLst/>
          </a:prstGeom>
        </p:spPr>
      </p:pic>
      <p:sp>
        <p:nvSpPr>
          <p:cNvPr id="14" name="TextBox 13">
            <a:extLst>
              <a:ext uri="{FF2B5EF4-FFF2-40B4-BE49-F238E27FC236}">
                <a16:creationId xmlns:a16="http://schemas.microsoft.com/office/drawing/2014/main" id="{154396F2-523E-3E47-A30E-692418F9C287}"/>
              </a:ext>
            </a:extLst>
          </p:cNvPr>
          <p:cNvSpPr txBox="1"/>
          <p:nvPr/>
        </p:nvSpPr>
        <p:spPr>
          <a:xfrm>
            <a:off x="7127767" y="3373649"/>
            <a:ext cx="4642066" cy="253787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一般高电平对应</a:t>
            </a:r>
            <a:r>
              <a:rPr kumimoji="1" lang="en-US" altLang="zh-CN" dirty="0">
                <a:latin typeface="Calibri" panose="020F0502020204030204" pitchFamily="34" charset="0"/>
                <a:ea typeface="SimHei" panose="02010609060101010101" pitchFamily="49" charset="-122"/>
                <a:cs typeface="Calibri" panose="020F0502020204030204" pitchFamily="34" charset="0"/>
              </a:rPr>
              <a:t>1</a:t>
            </a:r>
            <a:r>
              <a:rPr kumimoji="1" lang="zh-CN" altLang="en-US" dirty="0">
                <a:latin typeface="Calibri" panose="020F0502020204030204" pitchFamily="34" charset="0"/>
                <a:ea typeface="SimHei" panose="02010609060101010101" pitchFamily="49" charset="-122"/>
                <a:cs typeface="Calibri" panose="020F0502020204030204" pitchFamily="34" charset="0"/>
              </a:rPr>
              <a:t>，低电平对应</a:t>
            </a:r>
            <a:r>
              <a:rPr kumimoji="1" lang="en-US" altLang="zh-CN" dirty="0">
                <a:latin typeface="Calibri" panose="020F0502020204030204" pitchFamily="34" charset="0"/>
                <a:ea typeface="SimHei" panose="02010609060101010101" pitchFamily="49" charset="-122"/>
                <a:cs typeface="Calibri" panose="020F0502020204030204" pitchFamily="34" charset="0"/>
              </a:rPr>
              <a:t>0</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可以认为输出与输入同步变化</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有微小的延迟</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单个逻辑门没有存储功能，多个可以有</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实现组合逻辑和存储器（不包括</a:t>
            </a:r>
            <a:r>
              <a:rPr kumimoji="1" lang="en-US" altLang="zh-CN" dirty="0">
                <a:latin typeface="Calibri" panose="020F0502020204030204" pitchFamily="34" charset="0"/>
                <a:ea typeface="SimHei" panose="02010609060101010101" pitchFamily="49" charset="-122"/>
                <a:cs typeface="Calibri" panose="020F0502020204030204" pitchFamily="34" charset="0"/>
              </a:rPr>
              <a:t>DRAM</a:t>
            </a:r>
            <a:r>
              <a:rPr kumimoji="1" lang="zh-CN" altLang="en-US" dirty="0">
                <a:latin typeface="Calibri" panose="020F0502020204030204" pitchFamily="34" charset="0"/>
                <a:ea typeface="SimHei" panose="02010609060101010101" pitchFamily="49" charset="-122"/>
                <a:cs typeface="Calibri" panose="020F0502020204030204" pitchFamily="34" charset="0"/>
              </a:rPr>
              <a:t>）的基本单元</a:t>
            </a:r>
          </a:p>
        </p:txBody>
      </p:sp>
    </p:spTree>
    <p:extLst>
      <p:ext uri="{BB962C8B-B14F-4D97-AF65-F5344CB8AC3E}">
        <p14:creationId xmlns:p14="http://schemas.microsoft.com/office/powerpoint/2010/main" val="1698942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22</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组合逻辑</a:t>
            </a:r>
          </a:p>
        </p:txBody>
      </p:sp>
      <p:sp>
        <p:nvSpPr>
          <p:cNvPr id="4" name="TextBox 3">
            <a:extLst>
              <a:ext uri="{FF2B5EF4-FFF2-40B4-BE49-F238E27FC236}">
                <a16:creationId xmlns:a16="http://schemas.microsoft.com/office/drawing/2014/main" id="{828FCD84-E953-F844-AB28-C1B2EFD01377}"/>
              </a:ext>
            </a:extLst>
          </p:cNvPr>
          <p:cNvSpPr txBox="1"/>
          <p:nvPr/>
        </p:nvSpPr>
        <p:spPr>
          <a:xfrm>
            <a:off x="268438" y="1229074"/>
            <a:ext cx="7403022" cy="378436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由很多逻辑门组合而成，实现从输入到输出的布尔函数</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输入的来源</a:t>
            </a:r>
          </a:p>
          <a:p>
            <a:pPr marL="1200150" lvl="2"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系统输入（主输入）</a:t>
            </a:r>
          </a:p>
          <a:p>
            <a:pPr marL="1200150" lvl="2"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某个存储器的输出</a:t>
            </a:r>
          </a:p>
          <a:p>
            <a:pPr marL="1200150" lvl="2"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某个逻辑门的输出</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注意</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逻辑门的输出不能连接在一起：矛盾</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短路</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网络中无回路（无环图）</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没有存储功能（数学意义上的函数，输入到输出的映射）</a:t>
            </a:r>
          </a:p>
        </p:txBody>
      </p:sp>
      <p:pic>
        <p:nvPicPr>
          <p:cNvPr id="5" name="图片 1">
            <a:extLst>
              <a:ext uri="{FF2B5EF4-FFF2-40B4-BE49-F238E27FC236}">
                <a16:creationId xmlns:a16="http://schemas.microsoft.com/office/drawing/2014/main" id="{C3669B9E-A83A-B647-8331-6A1DDDB7F5A3}"/>
              </a:ext>
            </a:extLst>
          </p:cNvPr>
          <p:cNvPicPr>
            <a:picLocks noChangeAspect="1"/>
          </p:cNvPicPr>
          <p:nvPr/>
        </p:nvPicPr>
        <p:blipFill>
          <a:blip r:embed="rId2"/>
          <a:stretch>
            <a:fillRect/>
          </a:stretch>
        </p:blipFill>
        <p:spPr>
          <a:xfrm>
            <a:off x="6096000" y="1686181"/>
            <a:ext cx="5843666" cy="2870154"/>
          </a:xfrm>
          <a:prstGeom prst="rect">
            <a:avLst/>
          </a:prstGeom>
        </p:spPr>
      </p:pic>
    </p:spTree>
    <p:extLst>
      <p:ext uri="{BB962C8B-B14F-4D97-AF65-F5344CB8AC3E}">
        <p14:creationId xmlns:p14="http://schemas.microsoft.com/office/powerpoint/2010/main" val="30834458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23</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7" y="648101"/>
            <a:ext cx="6364591"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描述组合逻辑的工具：</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HCL</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4" name="TextBox 3">
            <a:extLst>
              <a:ext uri="{FF2B5EF4-FFF2-40B4-BE49-F238E27FC236}">
                <a16:creationId xmlns:a16="http://schemas.microsoft.com/office/drawing/2014/main" id="{828FCD84-E953-F844-AB28-C1B2EFD01377}"/>
              </a:ext>
            </a:extLst>
          </p:cNvPr>
          <p:cNvSpPr txBox="1"/>
          <p:nvPr/>
        </p:nvSpPr>
        <p:spPr>
          <a:xfrm>
            <a:off x="268437" y="1246552"/>
            <a:ext cx="6175906" cy="461536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硬件控制语言（</a:t>
            </a:r>
            <a:r>
              <a:rPr kumimoji="1" lang="en-US" altLang="zh-CN" dirty="0">
                <a:latin typeface="Calibri" panose="020F0502020204030204" pitchFamily="34" charset="0"/>
                <a:ea typeface="SimHei" panose="02010609060101010101" pitchFamily="49" charset="-122"/>
                <a:cs typeface="Calibri" panose="020F0502020204030204" pitchFamily="34" charset="0"/>
              </a:rPr>
              <a:t>hardware</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control</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language, HCL</a:t>
            </a:r>
            <a:r>
              <a:rPr kumimoji="1" lang="zh-CN" altLang="en-US" dirty="0">
                <a:latin typeface="Calibri" panose="020F0502020204030204" pitchFamily="34" charset="0"/>
                <a:ea typeface="SimHei" panose="02010609060101010101" pitchFamily="49" charset="-122"/>
                <a:cs typeface="Calibri" panose="020F0502020204030204" pitchFamily="34" charset="0"/>
              </a:rPr>
              <a:t>）</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在这门课程中专门用于描述组合逻辑</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要想描述非组合逻辑硬件，使用硬件描述语言（</a:t>
            </a:r>
            <a:r>
              <a:rPr kumimoji="1" lang="en-US" altLang="zh-CN" dirty="0">
                <a:latin typeface="Calibri" panose="020F0502020204030204" pitchFamily="34" charset="0"/>
                <a:ea typeface="SimHei" panose="02010609060101010101" pitchFamily="49" charset="-122"/>
                <a:cs typeface="Calibri" panose="020F0502020204030204" pitchFamily="34" charset="0"/>
              </a:rPr>
              <a:t>hardware</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description</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language, HDL</a:t>
            </a:r>
            <a:r>
              <a:rPr kumimoji="1" lang="zh-CN" altLang="en-US" dirty="0">
                <a:latin typeface="Calibri" panose="020F0502020204030204" pitchFamily="34" charset="0"/>
                <a:ea typeface="SimHei" panose="02010609060101010101" pitchFamily="49" charset="-122"/>
                <a:cs typeface="Calibri" panose="020F0502020204030204" pitchFamily="34" charset="0"/>
              </a:rPr>
              <a:t>），如</a:t>
            </a:r>
            <a:r>
              <a:rPr kumimoji="1" lang="en-US" altLang="zh-CN" dirty="0">
                <a:latin typeface="Calibri" panose="020F0502020204030204" pitchFamily="34" charset="0"/>
                <a:ea typeface="SimHei" panose="02010609060101010101" pitchFamily="49" charset="-122"/>
                <a:cs typeface="Calibri" panose="020F0502020204030204" pitchFamily="34" charset="0"/>
              </a:rPr>
              <a:t>Verilog</a:t>
            </a:r>
          </a:p>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HCL</a:t>
            </a:r>
            <a:r>
              <a:rPr kumimoji="1" lang="zh-CN" altLang="en-US" dirty="0">
                <a:latin typeface="Calibri" panose="020F0502020204030204" pitchFamily="34" charset="0"/>
                <a:ea typeface="SimHei" panose="02010609060101010101" pitchFamily="49" charset="-122"/>
                <a:cs typeface="Calibri" panose="020F0502020204030204" pitchFamily="34" charset="0"/>
              </a:rPr>
              <a:t>语法和</a:t>
            </a:r>
            <a:r>
              <a:rPr kumimoji="1" lang="en-US" altLang="zh-CN" dirty="0">
                <a:latin typeface="Calibri" panose="020F0502020204030204" pitchFamily="34" charset="0"/>
                <a:ea typeface="SimHei" panose="02010609060101010101" pitchFamily="49" charset="-122"/>
                <a:cs typeface="Calibri" panose="020F0502020204030204" pitchFamily="34" charset="0"/>
              </a:rPr>
              <a:t>C</a:t>
            </a:r>
            <a:r>
              <a:rPr kumimoji="1" lang="zh-CN" altLang="en-US" dirty="0">
                <a:latin typeface="Calibri" panose="020F0502020204030204" pitchFamily="34" charset="0"/>
                <a:ea typeface="SimHei" panose="02010609060101010101" pitchFamily="49" charset="-122"/>
                <a:cs typeface="Calibri" panose="020F0502020204030204" pitchFamily="34" charset="0"/>
              </a:rPr>
              <a:t>类似，但也有不同</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HCL</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不存在短路表达式</a:t>
            </a:r>
            <a:r>
              <a:rPr kumimoji="1" lang="zh-CN" altLang="en-US" dirty="0">
                <a:latin typeface="Calibri" panose="020F0502020204030204" pitchFamily="34" charset="0"/>
                <a:ea typeface="SimHei" panose="02010609060101010101" pitchFamily="49" charset="-122"/>
                <a:cs typeface="Calibri" panose="020F0502020204030204" pitchFamily="34" charset="0"/>
              </a:rPr>
              <a:t>，例如</a:t>
            </a:r>
            <a:r>
              <a:rPr kumimoji="1" lang="zh-CN" altLang="en-US"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dirty="0">
                <a:latin typeface="Courier New" panose="02070309020205020404" pitchFamily="49" charset="0"/>
                <a:ea typeface="SimHei" panose="02010609060101010101" pitchFamily="49" charset="-122"/>
                <a:cs typeface="Courier New" panose="02070309020205020404" pitchFamily="49" charset="0"/>
              </a:rPr>
              <a:t>(a&amp;&amp;!a) &amp;&amp; </a:t>
            </a:r>
            <a:r>
              <a:rPr kumimoji="1" lang="en-US" altLang="zh-CN" dirty="0" err="1">
                <a:latin typeface="Courier New" panose="02070309020205020404" pitchFamily="49" charset="0"/>
                <a:ea typeface="SimHei" panose="02010609060101010101" pitchFamily="49" charset="-122"/>
                <a:cs typeface="Courier New" panose="02070309020205020404" pitchFamily="49" charset="0"/>
              </a:rPr>
              <a:t>func</a:t>
            </a:r>
            <a:r>
              <a:rPr kumimoji="1" lang="en-US" altLang="zh-CN" dirty="0">
                <a:latin typeface="Courier New" panose="02070309020205020404" pitchFamily="49" charset="0"/>
                <a:ea typeface="SimHei" panose="02010609060101010101" pitchFamily="49" charset="-122"/>
                <a:cs typeface="Courier New" panose="02070309020205020404" pitchFamily="49" charset="0"/>
              </a:rPr>
              <a:t>(</a:t>
            </a:r>
            <a:r>
              <a:rPr kumimoji="1" lang="en-US" altLang="zh-CN" dirty="0" err="1">
                <a:latin typeface="Courier New" panose="02070309020205020404" pitchFamily="49" charset="0"/>
                <a:ea typeface="SimHei" panose="02010609060101010101" pitchFamily="49" charset="-122"/>
                <a:cs typeface="Courier New" panose="02070309020205020404" pitchFamily="49" charset="0"/>
              </a:rPr>
              <a:t>b,c</a:t>
            </a:r>
            <a:r>
              <a:rPr kumimoji="1" lang="en-US" altLang="zh-CN" dirty="0">
                <a:latin typeface="Courier New" panose="02070309020205020404" pitchFamily="49" charset="0"/>
                <a:ea typeface="SimHei" panose="02010609060101010101" pitchFamily="49" charset="-122"/>
                <a:cs typeface="Courier New" panose="02070309020205020404" pitchFamily="49" charset="0"/>
              </a:rPr>
              <a:t>)</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按位操作</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字级信号都是</a:t>
            </a:r>
            <a:r>
              <a:rPr kumimoji="1" lang="en-US" altLang="zh-CN" dirty="0">
                <a:solidFill>
                  <a:srgbClr val="FF0000"/>
                </a:solidFill>
                <a:latin typeface="Courier New" panose="02070309020205020404" pitchFamily="49" charset="0"/>
                <a:ea typeface="SimHei" panose="02010609060101010101" pitchFamily="49" charset="-122"/>
                <a:cs typeface="Courier New" panose="02070309020205020404" pitchFamily="49" charset="0"/>
              </a:rPr>
              <a:t>int</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a:t>
            </a:r>
            <a:r>
              <a:rPr kumimoji="1" lang="zh-CN" altLang="en-CN" dirty="0">
                <a:solidFill>
                  <a:srgbClr val="FF0000"/>
                </a:solidFill>
                <a:latin typeface="Calibri" panose="020F0502020204030204" pitchFamily="34" charset="0"/>
                <a:ea typeface="SimHei" panose="02010609060101010101" pitchFamily="49" charset="-122"/>
                <a:cs typeface="Calibri" panose="020F0502020204030204" pitchFamily="34" charset="0"/>
              </a:rPr>
              <a:t>位级信号</a:t>
            </a:r>
            <a:r>
              <a:rPr kumimoji="1" lang="en-US" altLang="zh-CN" dirty="0">
                <a:solidFill>
                  <a:srgbClr val="FF0000"/>
                </a:solidFill>
                <a:latin typeface="Courier New" panose="02070309020205020404" pitchFamily="49" charset="0"/>
                <a:ea typeface="SimHei" panose="02010609060101010101" pitchFamily="49" charset="-122"/>
                <a:cs typeface="Courier New" panose="02070309020205020404" pitchFamily="49" charset="0"/>
              </a:rPr>
              <a:t>bool</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合法的</a:t>
            </a:r>
            <a:r>
              <a:rPr kumimoji="1" lang="en-US" altLang="zh-CN" dirty="0">
                <a:latin typeface="Calibri" panose="020F0502020204030204" pitchFamily="34" charset="0"/>
                <a:ea typeface="SimHei" panose="02010609060101010101" pitchFamily="49" charset="-122"/>
                <a:cs typeface="Calibri" panose="020F0502020204030204" pitchFamily="34" charset="0"/>
              </a:rPr>
              <a:t>HCL</a:t>
            </a:r>
            <a:r>
              <a:rPr kumimoji="1" lang="zh-CN" altLang="en-US" dirty="0">
                <a:latin typeface="Calibri" panose="020F0502020204030204" pitchFamily="34" charset="0"/>
                <a:ea typeface="SimHei" panose="02010609060101010101" pitchFamily="49" charset="-122"/>
                <a:cs typeface="Calibri" panose="020F0502020204030204" pitchFamily="34" charset="0"/>
              </a:rPr>
              <a:t>对应有效的组合逻辑电路，合法的</a:t>
            </a:r>
            <a:r>
              <a:rPr kumimoji="1" lang="en-US" altLang="zh-CN" dirty="0">
                <a:latin typeface="Calibri" panose="020F0502020204030204" pitchFamily="34" charset="0"/>
                <a:ea typeface="SimHei" panose="02010609060101010101" pitchFamily="49" charset="-122"/>
                <a:cs typeface="Calibri" panose="020F0502020204030204" pitchFamily="34" charset="0"/>
              </a:rPr>
              <a:t>HDL</a:t>
            </a:r>
            <a:r>
              <a:rPr kumimoji="1" lang="zh-CN" altLang="en-US" dirty="0">
                <a:latin typeface="Calibri" panose="020F0502020204030204" pitchFamily="34" charset="0"/>
                <a:ea typeface="SimHei" panose="02010609060101010101" pitchFamily="49" charset="-122"/>
                <a:cs typeface="Calibri" panose="020F0502020204030204" pitchFamily="34" charset="0"/>
              </a:rPr>
              <a:t>对应有效的硬件设计</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pic>
        <p:nvPicPr>
          <p:cNvPr id="2" name="d50b13bf4874cd8c0c3967b20205e1ce" descr="d50b13bf4874cd8c0c3967b20205e1ce">
            <a:hlinkClick r:id="" action="ppaction://media"/>
            <a:extLst>
              <a:ext uri="{FF2B5EF4-FFF2-40B4-BE49-F238E27FC236}">
                <a16:creationId xmlns:a16="http://schemas.microsoft.com/office/drawing/2014/main" id="{0ADEF2BE-FBD3-AC47-94F8-9B1EDFF2547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7821508" y="820217"/>
            <a:ext cx="2804644" cy="4949371"/>
          </a:xfrm>
          <a:prstGeom prst="rect">
            <a:avLst/>
          </a:prstGeom>
        </p:spPr>
      </p:pic>
      <p:sp>
        <p:nvSpPr>
          <p:cNvPr id="3" name="TextBox 2">
            <a:extLst>
              <a:ext uri="{FF2B5EF4-FFF2-40B4-BE49-F238E27FC236}">
                <a16:creationId xmlns:a16="http://schemas.microsoft.com/office/drawing/2014/main" id="{B25295CC-70B6-1148-8119-729E895A4D7A}"/>
              </a:ext>
            </a:extLst>
          </p:cNvPr>
          <p:cNvSpPr txBox="1"/>
          <p:nvPr/>
        </p:nvSpPr>
        <p:spPr>
          <a:xfrm>
            <a:off x="7399581" y="4876800"/>
            <a:ext cx="3648498" cy="369332"/>
          </a:xfrm>
          <a:prstGeom prst="rect">
            <a:avLst/>
          </a:prstGeom>
          <a:noFill/>
        </p:spPr>
        <p:txBody>
          <a:bodyPr wrap="none" rtlCol="0">
            <a:spAutoFit/>
          </a:bodyPr>
          <a:lstStyle/>
          <a:p>
            <a:pPr algn="ctr"/>
            <a:r>
              <a:rPr kumimoji="1" lang="zh-CN" altLang="en-US" dirty="0">
                <a:latin typeface="Calibri" panose="020F0502020204030204" pitchFamily="34" charset="0"/>
                <a:ea typeface="SimHei" panose="02010609060101010101" pitchFamily="49" charset="-122"/>
                <a:cs typeface="Calibri" panose="020F0502020204030204" pitchFamily="34" charset="0"/>
              </a:rPr>
              <a:t>在</a:t>
            </a:r>
            <a:r>
              <a:rPr kumimoji="1" lang="en-US" altLang="zh-CN" dirty="0">
                <a:latin typeface="Calibri" panose="020F0502020204030204" pitchFamily="34" charset="0"/>
                <a:ea typeface="SimHei" panose="02010609060101010101" pitchFamily="49" charset="-122"/>
                <a:cs typeface="Calibri" panose="020F0502020204030204" pitchFamily="34" charset="0"/>
              </a:rPr>
              <a:t>FPGA</a:t>
            </a:r>
            <a:r>
              <a:rPr kumimoji="1" lang="zh-CN" altLang="en-US" dirty="0">
                <a:latin typeface="Calibri" panose="020F0502020204030204" pitchFamily="34" charset="0"/>
                <a:ea typeface="SimHei" panose="02010609060101010101" pitchFamily="49" charset="-122"/>
                <a:cs typeface="Calibri" panose="020F0502020204030204" pitchFamily="34" charset="0"/>
              </a:rPr>
              <a:t>上运行用</a:t>
            </a:r>
            <a:r>
              <a:rPr kumimoji="1" lang="en-US" altLang="zh-CN" dirty="0">
                <a:latin typeface="Calibri" panose="020F0502020204030204" pitchFamily="34" charset="0"/>
                <a:ea typeface="SimHei" panose="02010609060101010101" pitchFamily="49" charset="-122"/>
                <a:cs typeface="Calibri" panose="020F0502020204030204" pitchFamily="34" charset="0"/>
              </a:rPr>
              <a:t>Verilog</a:t>
            </a:r>
            <a:r>
              <a:rPr kumimoji="1" lang="zh-CN" altLang="en-US" dirty="0">
                <a:latin typeface="Calibri" panose="020F0502020204030204" pitchFamily="34" charset="0"/>
                <a:ea typeface="SimHei" panose="02010609060101010101" pitchFamily="49" charset="-122"/>
                <a:cs typeface="Calibri" panose="020F0502020204030204" pitchFamily="34" charset="0"/>
              </a:rPr>
              <a:t>编写的秒表</a:t>
            </a:r>
          </a:p>
        </p:txBody>
      </p:sp>
    </p:spTree>
    <p:extLst>
      <p:ext uri="{BB962C8B-B14F-4D97-AF65-F5344CB8AC3E}">
        <p14:creationId xmlns:p14="http://schemas.microsoft.com/office/powerpoint/2010/main" val="1071383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mediacall" presetSubtype="0" fill="hold" nodeType="clickEffect">
                                  <p:stCondLst>
                                    <p:cond delay="0"/>
                                  </p:stCondLst>
                                  <p:childTnLst>
                                    <p:cmd type="call" cmd="playFrom(0.0)">
                                      <p:cBhvr>
                                        <p:cTn id="28" dur="2672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29" fill="hold" display="0">
                  <p:stCondLst>
                    <p:cond delay="indefinite"/>
                  </p:stCondLst>
                </p:cTn>
                <p:tgtEl>
                  <p:spTgt spid="2"/>
                </p:tgtEl>
              </p:cMediaNode>
            </p:video>
            <p:seq concurrent="1" nextAc="seek">
              <p:cTn id="30" restart="whenNotActive" fill="hold" evtFilter="cancelBubble" nodeType="interactiveSeq">
                <p:stCondLst>
                  <p:cond evt="onClick" delay="0">
                    <p:tgtEl>
                      <p:spTgt spid="2"/>
                    </p:tgtEl>
                  </p:cond>
                </p:stCondLst>
                <p:endSync evt="end" delay="0">
                  <p:rtn val="all"/>
                </p:endSync>
                <p:childTnLst>
                  <p:par>
                    <p:cTn id="31" fill="hold">
                      <p:stCondLst>
                        <p:cond delay="indefinite"/>
                      </p:stCondLst>
                      <p:childTnLst>
                        <p:par>
                          <p:cTn id="32" fill="hold">
                            <p:stCondLst>
                              <p:cond delay="0"/>
                            </p:stCondLst>
                            <p:childTnLst>
                              <p:par>
                                <p:cTn id="33" presetID="2" presetClass="mediacall" presetSubtype="0" fill="hold" nodeType="clickEffect">
                                  <p:stCondLst>
                                    <p:cond delay="0"/>
                                  </p:stCondLst>
                                  <p:childTnLst>
                                    <p:cmd type="call" cmd="togglePause">
                                      <p:cBhvr>
                                        <p:cTn id="34"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24</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1</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a:t>
            </a:r>
            <a:r>
              <a:rPr kumimoji="1" lang="zh-CN" altLang="en-CN" sz="3200" dirty="0">
                <a:latin typeface="Calibri" panose="020F0502020204030204" pitchFamily="34" charset="0"/>
                <a:ea typeface="SimHei" panose="02010609060101010101" pitchFamily="49" charset="-122"/>
                <a:cs typeface="Calibri" panose="020F0502020204030204" pitchFamily="34" charset="0"/>
              </a:rPr>
              <a:t>位级相等</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（研讨题</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9.2.2</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a:t>
            </a:r>
          </a:p>
        </p:txBody>
      </p:sp>
      <p:pic>
        <p:nvPicPr>
          <p:cNvPr id="7" name="图片 1">
            <a:extLst>
              <a:ext uri="{FF2B5EF4-FFF2-40B4-BE49-F238E27FC236}">
                <a16:creationId xmlns:a16="http://schemas.microsoft.com/office/drawing/2014/main" id="{D055CB41-DF58-6448-81C2-CF8FCF61F620}"/>
              </a:ext>
            </a:extLst>
          </p:cNvPr>
          <p:cNvPicPr>
            <a:picLocks noChangeAspect="1"/>
          </p:cNvPicPr>
          <p:nvPr/>
        </p:nvPicPr>
        <p:blipFill>
          <a:blip r:embed="rId2"/>
          <a:stretch>
            <a:fillRect/>
          </a:stretch>
        </p:blipFill>
        <p:spPr>
          <a:xfrm>
            <a:off x="1730237" y="2184506"/>
            <a:ext cx="8731526" cy="2488987"/>
          </a:xfrm>
          <a:prstGeom prst="rect">
            <a:avLst/>
          </a:prstGeom>
        </p:spPr>
      </p:pic>
    </p:spTree>
    <p:extLst>
      <p:ext uri="{BB962C8B-B14F-4D97-AF65-F5344CB8AC3E}">
        <p14:creationId xmlns:p14="http://schemas.microsoft.com/office/powerpoint/2010/main" val="35941718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25</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2</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字级相等（研讨题</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9.2.2</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a:t>
            </a:r>
          </a:p>
        </p:txBody>
      </p:sp>
      <p:pic>
        <p:nvPicPr>
          <p:cNvPr id="8" name="Picture 7">
            <a:extLst>
              <a:ext uri="{FF2B5EF4-FFF2-40B4-BE49-F238E27FC236}">
                <a16:creationId xmlns:a16="http://schemas.microsoft.com/office/drawing/2014/main" id="{53566BD7-FFD2-DC49-A171-F1386629F64D}"/>
              </a:ext>
            </a:extLst>
          </p:cNvPr>
          <p:cNvPicPr>
            <a:picLocks noChangeAspect="1"/>
          </p:cNvPicPr>
          <p:nvPr/>
        </p:nvPicPr>
        <p:blipFill rotWithShape="1">
          <a:blip r:embed="rId2"/>
          <a:srcRect r="2108" b="2042"/>
          <a:stretch/>
        </p:blipFill>
        <p:spPr>
          <a:xfrm>
            <a:off x="1540131" y="1401443"/>
            <a:ext cx="8763000" cy="4960804"/>
          </a:xfrm>
          <a:prstGeom prst="rect">
            <a:avLst/>
          </a:prstGeom>
        </p:spPr>
      </p:pic>
    </p:spTree>
    <p:extLst>
      <p:ext uri="{BB962C8B-B14F-4D97-AF65-F5344CB8AC3E}">
        <p14:creationId xmlns:p14="http://schemas.microsoft.com/office/powerpoint/2010/main" val="25571233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26</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7" y="648101"/>
            <a:ext cx="6627037"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3</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位级多路复用器（研讨题</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9.2.3</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a:t>
            </a:r>
          </a:p>
        </p:txBody>
      </p:sp>
      <p:pic>
        <p:nvPicPr>
          <p:cNvPr id="5" name="图片 1">
            <a:extLst>
              <a:ext uri="{FF2B5EF4-FFF2-40B4-BE49-F238E27FC236}">
                <a16:creationId xmlns:a16="http://schemas.microsoft.com/office/drawing/2014/main" id="{5B212B3C-0DB4-FF40-A689-7F531D8DE9D5}"/>
              </a:ext>
            </a:extLst>
          </p:cNvPr>
          <p:cNvPicPr>
            <a:picLocks noChangeAspect="1"/>
          </p:cNvPicPr>
          <p:nvPr/>
        </p:nvPicPr>
        <p:blipFill>
          <a:blip r:embed="rId2"/>
          <a:stretch>
            <a:fillRect/>
          </a:stretch>
        </p:blipFill>
        <p:spPr>
          <a:xfrm>
            <a:off x="1450835" y="1960669"/>
            <a:ext cx="9290329" cy="2936661"/>
          </a:xfrm>
          <a:prstGeom prst="rect">
            <a:avLst/>
          </a:prstGeom>
        </p:spPr>
      </p:pic>
    </p:spTree>
    <p:extLst>
      <p:ext uri="{BB962C8B-B14F-4D97-AF65-F5344CB8AC3E}">
        <p14:creationId xmlns:p14="http://schemas.microsoft.com/office/powerpoint/2010/main" val="10542778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27</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7" y="648101"/>
            <a:ext cx="9700021"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字级多路复用器（研讨题</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9.2.4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a:t>
            </a:r>
          </a:p>
        </p:txBody>
      </p:sp>
      <p:pic>
        <p:nvPicPr>
          <p:cNvPr id="2" name="Picture 1">
            <a:extLst>
              <a:ext uri="{FF2B5EF4-FFF2-40B4-BE49-F238E27FC236}">
                <a16:creationId xmlns:a16="http://schemas.microsoft.com/office/drawing/2014/main" id="{808F1959-5A8D-0A45-8DEA-A3761A268C0D}"/>
              </a:ext>
            </a:extLst>
          </p:cNvPr>
          <p:cNvPicPr>
            <a:picLocks noChangeAspect="1"/>
          </p:cNvPicPr>
          <p:nvPr/>
        </p:nvPicPr>
        <p:blipFill rotWithShape="1">
          <a:blip r:embed="rId2"/>
          <a:srcRect t="-1" r="402" b="791"/>
          <a:stretch/>
        </p:blipFill>
        <p:spPr>
          <a:xfrm>
            <a:off x="413540" y="1313285"/>
            <a:ext cx="7177431" cy="5319744"/>
          </a:xfrm>
          <a:prstGeom prst="rect">
            <a:avLst/>
          </a:prstGeom>
        </p:spPr>
      </p:pic>
      <p:sp>
        <p:nvSpPr>
          <p:cNvPr id="10" name="文本框 5">
            <a:extLst>
              <a:ext uri="{FF2B5EF4-FFF2-40B4-BE49-F238E27FC236}">
                <a16:creationId xmlns:a16="http://schemas.microsoft.com/office/drawing/2014/main" id="{DF385BC6-7CAE-5D4A-8AAA-C0C66FA5E8F9}"/>
              </a:ext>
            </a:extLst>
          </p:cNvPr>
          <p:cNvSpPr txBox="1"/>
          <p:nvPr/>
        </p:nvSpPr>
        <p:spPr>
          <a:xfrm>
            <a:off x="7915665" y="1802900"/>
            <a:ext cx="2274982" cy="400110"/>
          </a:xfrm>
          <a:prstGeom prst="rect">
            <a:avLst/>
          </a:prstGeom>
          <a:noFill/>
        </p:spPr>
        <p:txBody>
          <a:bodyPr wrap="none" rtlCol="0">
            <a:spAutoFit/>
          </a:bodyPr>
          <a:lstStyle/>
          <a:p>
            <a:pPr marL="342900" indent="-342900">
              <a:buFont typeface="Arial" panose="020B0604020202020204" pitchFamily="34" charset="0"/>
              <a:buChar char="•"/>
            </a:pPr>
            <a:r>
              <a:rPr kumimoji="1" lang="en-US" altLang="zh-CN" sz="2000" dirty="0">
                <a:latin typeface="Calibri" panose="020F0502020204030204" pitchFamily="34" charset="0"/>
                <a:ea typeface="SimHei" panose="02010609060101010101" pitchFamily="49" charset="-122"/>
                <a:cs typeface="Calibri" panose="020F0502020204030204" pitchFamily="34" charset="0"/>
              </a:rPr>
              <a:t>HCL</a:t>
            </a:r>
            <a:r>
              <a:rPr kumimoji="1" lang="zh-CN" altLang="en-US" sz="2000" dirty="0">
                <a:latin typeface="Calibri" panose="020F0502020204030204" pitchFamily="34" charset="0"/>
                <a:ea typeface="SimHei" panose="02010609060101010101" pitchFamily="49" charset="-122"/>
                <a:cs typeface="Calibri" panose="020F0502020204030204" pitchFamily="34" charset="0"/>
              </a:rPr>
              <a:t> </a:t>
            </a:r>
            <a:r>
              <a:rPr kumimoji="1" lang="zh-CN" altLang="en-US" sz="2000" dirty="0">
                <a:solidFill>
                  <a:srgbClr val="FF0000"/>
                </a:solidFill>
                <a:latin typeface="Calibri" panose="020F0502020204030204" pitchFamily="34" charset="0"/>
                <a:ea typeface="SimHei" panose="02010609060101010101" pitchFamily="49" charset="-122"/>
                <a:cs typeface="Calibri" panose="020F0502020204030204" pitchFamily="34" charset="0"/>
              </a:rPr>
              <a:t>情况表达式</a:t>
            </a:r>
          </a:p>
        </p:txBody>
      </p:sp>
      <p:sp>
        <p:nvSpPr>
          <p:cNvPr id="12" name="文本框 13">
            <a:extLst>
              <a:ext uri="{FF2B5EF4-FFF2-40B4-BE49-F238E27FC236}">
                <a16:creationId xmlns:a16="http://schemas.microsoft.com/office/drawing/2014/main" id="{2A57E1BA-C4C2-1C4D-A7A7-ED72F06BC721}"/>
              </a:ext>
            </a:extLst>
          </p:cNvPr>
          <p:cNvSpPr txBox="1"/>
          <p:nvPr/>
        </p:nvSpPr>
        <p:spPr>
          <a:xfrm>
            <a:off x="8264010" y="2172232"/>
            <a:ext cx="3694244" cy="3738524"/>
          </a:xfrm>
          <a:prstGeom prst="rect">
            <a:avLst/>
          </a:prstGeom>
          <a:noFill/>
        </p:spPr>
        <p:txBody>
          <a:bodyPr wrap="square">
            <a:spAutoFit/>
          </a:bodyPr>
          <a:lstStyle/>
          <a:p>
            <a:pPr>
              <a:lnSpc>
                <a:spcPct val="150000"/>
              </a:lnSpc>
            </a:pPr>
            <a:r>
              <a:rPr lang="en-GB" altLang="zh-CN" sz="2000" dirty="0">
                <a:latin typeface="Courier New" panose="02070309020205020404" pitchFamily="49" charset="0"/>
                <a:ea typeface="SimHei" panose="02010609060101010101" pitchFamily="49" charset="-122"/>
                <a:cs typeface="Courier New" panose="02070309020205020404" pitchFamily="49" charset="0"/>
              </a:rPr>
              <a:t>word out = [</a:t>
            </a:r>
          </a:p>
          <a:p>
            <a:pPr>
              <a:lnSpc>
                <a:spcPct val="150000"/>
              </a:lnSpc>
            </a:pPr>
            <a:r>
              <a:rPr lang="en-GB" altLang="zh-CN" sz="2000" dirty="0">
                <a:latin typeface="Courier New" panose="02070309020205020404" pitchFamily="49" charset="0"/>
                <a:ea typeface="SimHei" panose="02010609060101010101" pitchFamily="49" charset="-122"/>
                <a:cs typeface="Courier New" panose="02070309020205020404" pitchFamily="49" charset="0"/>
              </a:rPr>
              <a:t>	select</a:t>
            </a:r>
            <a:r>
              <a:rPr lang="en-GB" altLang="zh-CN" sz="2000" baseline="-25000" dirty="0">
                <a:latin typeface="Courier New" panose="02070309020205020404" pitchFamily="49" charset="0"/>
                <a:ea typeface="SimHei" panose="02010609060101010101" pitchFamily="49" charset="-122"/>
                <a:cs typeface="Courier New" panose="02070309020205020404" pitchFamily="49" charset="0"/>
              </a:rPr>
              <a:t>1</a:t>
            </a:r>
            <a:r>
              <a:rPr lang="en-GB" altLang="zh-CN" sz="2000" dirty="0">
                <a:latin typeface="Courier New" panose="02070309020205020404" pitchFamily="49" charset="0"/>
                <a:ea typeface="SimHei" panose="02010609060101010101" pitchFamily="49" charset="-122"/>
                <a:cs typeface="Courier New" panose="02070309020205020404" pitchFamily="49" charset="0"/>
              </a:rPr>
              <a:t> : expr</a:t>
            </a:r>
            <a:r>
              <a:rPr lang="en-GB" altLang="zh-CN" sz="2000" baseline="-25000" dirty="0">
                <a:latin typeface="Courier New" panose="02070309020205020404" pitchFamily="49" charset="0"/>
                <a:ea typeface="SimHei" panose="02010609060101010101" pitchFamily="49" charset="-122"/>
                <a:cs typeface="Courier New" panose="02070309020205020404" pitchFamily="49" charset="0"/>
              </a:rPr>
              <a:t>1</a:t>
            </a:r>
            <a:r>
              <a:rPr lang="en-US" altLang="zh-CN" sz="2000" dirty="0">
                <a:latin typeface="Courier New" panose="02070309020205020404" pitchFamily="49" charset="0"/>
                <a:ea typeface="SimHei" panose="02010609060101010101" pitchFamily="49" charset="-122"/>
                <a:cs typeface="Courier New" panose="02070309020205020404" pitchFamily="49" charset="0"/>
              </a:rPr>
              <a:t>;</a:t>
            </a:r>
            <a:endParaRPr lang="en-GB" altLang="zh-CN" sz="2000" dirty="0">
              <a:latin typeface="Courier New" panose="02070309020205020404" pitchFamily="49" charset="0"/>
              <a:ea typeface="SimHei" panose="02010609060101010101" pitchFamily="49" charset="-122"/>
              <a:cs typeface="Courier New" panose="02070309020205020404" pitchFamily="49" charset="0"/>
            </a:endParaRPr>
          </a:p>
          <a:p>
            <a:pPr>
              <a:lnSpc>
                <a:spcPct val="150000"/>
              </a:lnSpc>
            </a:pPr>
            <a:r>
              <a:rPr lang="en-GB" altLang="zh-CN" sz="2000" dirty="0">
                <a:latin typeface="Courier New" panose="02070309020205020404" pitchFamily="49" charset="0"/>
                <a:ea typeface="SimHei" panose="02010609060101010101" pitchFamily="49" charset="-122"/>
                <a:cs typeface="Courier New" panose="02070309020205020404" pitchFamily="49" charset="0"/>
              </a:rPr>
              <a:t>	select</a:t>
            </a:r>
            <a:r>
              <a:rPr lang="en-GB" altLang="zh-CN" sz="2000" baseline="-25000" dirty="0">
                <a:latin typeface="Courier New" panose="02070309020205020404" pitchFamily="49" charset="0"/>
                <a:ea typeface="SimHei" panose="02010609060101010101" pitchFamily="49" charset="-122"/>
                <a:cs typeface="Courier New" panose="02070309020205020404" pitchFamily="49" charset="0"/>
              </a:rPr>
              <a:t>2</a:t>
            </a:r>
            <a:r>
              <a:rPr lang="en-GB" altLang="zh-CN" sz="2000" dirty="0">
                <a:latin typeface="Courier New" panose="02070309020205020404" pitchFamily="49" charset="0"/>
                <a:ea typeface="SimHei" panose="02010609060101010101" pitchFamily="49" charset="-122"/>
                <a:cs typeface="Courier New" panose="02070309020205020404" pitchFamily="49" charset="0"/>
              </a:rPr>
              <a:t> : expr</a:t>
            </a:r>
            <a:r>
              <a:rPr lang="en-GB" altLang="zh-CN" sz="2000" baseline="-25000" dirty="0">
                <a:latin typeface="Courier New" panose="02070309020205020404" pitchFamily="49" charset="0"/>
                <a:ea typeface="SimHei" panose="02010609060101010101" pitchFamily="49" charset="-122"/>
                <a:cs typeface="Courier New" panose="02070309020205020404" pitchFamily="49" charset="0"/>
              </a:rPr>
              <a:t>2</a:t>
            </a:r>
            <a:r>
              <a:rPr lang="en-GB" altLang="zh-CN" sz="2000" dirty="0">
                <a:latin typeface="Courier New" panose="02070309020205020404" pitchFamily="49" charset="0"/>
                <a:ea typeface="SimHei" panose="02010609060101010101" pitchFamily="49" charset="-122"/>
                <a:cs typeface="Courier New" panose="02070309020205020404" pitchFamily="49" charset="0"/>
              </a:rPr>
              <a:t>;</a:t>
            </a:r>
          </a:p>
          <a:p>
            <a:pPr>
              <a:lnSpc>
                <a:spcPct val="150000"/>
              </a:lnSpc>
            </a:pPr>
            <a:r>
              <a:rPr lang="en-GB" altLang="zh-CN" sz="2000" dirty="0">
                <a:latin typeface="Courier New" panose="02070309020205020404" pitchFamily="49" charset="0"/>
                <a:ea typeface="SimHei" panose="02010609060101010101" pitchFamily="49" charset="-122"/>
                <a:cs typeface="Courier New" panose="02070309020205020404" pitchFamily="49" charset="0"/>
              </a:rPr>
              <a:t>	</a:t>
            </a:r>
            <a:r>
              <a:rPr lang="en-US" altLang="zh-CN" sz="2000" dirty="0">
                <a:latin typeface="Courier New" panose="02070309020205020404" pitchFamily="49" charset="0"/>
                <a:ea typeface="SimHei" panose="02010609060101010101" pitchFamily="49" charset="-122"/>
                <a:cs typeface="Courier New" panose="02070309020205020404" pitchFamily="49" charset="0"/>
              </a:rPr>
              <a:t>···</a:t>
            </a:r>
            <a:endParaRPr lang="en-GB" altLang="zh-CN" sz="2000" dirty="0">
              <a:latin typeface="Courier New" panose="02070309020205020404" pitchFamily="49" charset="0"/>
              <a:ea typeface="SimHei" panose="02010609060101010101" pitchFamily="49" charset="-122"/>
              <a:cs typeface="Courier New" panose="02070309020205020404" pitchFamily="49" charset="0"/>
            </a:endParaRPr>
          </a:p>
          <a:p>
            <a:pPr>
              <a:lnSpc>
                <a:spcPct val="150000"/>
              </a:lnSpc>
            </a:pPr>
            <a:r>
              <a:rPr lang="en-GB" altLang="zh-CN" sz="2000" dirty="0">
                <a:latin typeface="Courier New" panose="02070309020205020404" pitchFamily="49" charset="0"/>
                <a:ea typeface="SimHei" panose="02010609060101010101" pitchFamily="49" charset="-122"/>
                <a:cs typeface="Courier New" panose="02070309020205020404" pitchFamily="49" charset="0"/>
              </a:rPr>
              <a:t>	</a:t>
            </a:r>
            <a:r>
              <a:rPr lang="en-GB" altLang="zh-CN" sz="2000" dirty="0" err="1">
                <a:latin typeface="Courier New" panose="02070309020205020404" pitchFamily="49" charset="0"/>
                <a:ea typeface="SimHei" panose="02010609060101010101" pitchFamily="49" charset="-122"/>
                <a:cs typeface="Courier New" panose="02070309020205020404" pitchFamily="49" charset="0"/>
              </a:rPr>
              <a:t>select</a:t>
            </a:r>
            <a:r>
              <a:rPr lang="en-GB" altLang="zh-CN" sz="2000" baseline="-25000" dirty="0" err="1">
                <a:latin typeface="Courier New" panose="02070309020205020404" pitchFamily="49" charset="0"/>
                <a:ea typeface="SimHei" panose="02010609060101010101" pitchFamily="49" charset="-122"/>
                <a:cs typeface="Courier New" panose="02070309020205020404" pitchFamily="49" charset="0"/>
              </a:rPr>
              <a:t>k</a:t>
            </a:r>
            <a:r>
              <a:rPr lang="en-GB" altLang="zh-CN" sz="2000" dirty="0">
                <a:latin typeface="Courier New" panose="02070309020205020404" pitchFamily="49" charset="0"/>
                <a:ea typeface="SimHei" panose="02010609060101010101" pitchFamily="49" charset="-122"/>
                <a:cs typeface="Courier New" panose="02070309020205020404" pitchFamily="49" charset="0"/>
              </a:rPr>
              <a:t> : </a:t>
            </a:r>
            <a:r>
              <a:rPr lang="en-GB" altLang="zh-CN" sz="2000" dirty="0" err="1">
                <a:latin typeface="Courier New" panose="02070309020205020404" pitchFamily="49" charset="0"/>
                <a:ea typeface="SimHei" panose="02010609060101010101" pitchFamily="49" charset="-122"/>
                <a:cs typeface="Courier New" panose="02070309020205020404" pitchFamily="49" charset="0"/>
              </a:rPr>
              <a:t>expr</a:t>
            </a:r>
            <a:r>
              <a:rPr lang="en-GB" altLang="zh-CN" sz="2000" baseline="-25000" dirty="0" err="1">
                <a:latin typeface="Courier New" panose="02070309020205020404" pitchFamily="49" charset="0"/>
                <a:ea typeface="SimHei" panose="02010609060101010101" pitchFamily="49" charset="-122"/>
                <a:cs typeface="Courier New" panose="02070309020205020404" pitchFamily="49" charset="0"/>
              </a:rPr>
              <a:t>k</a:t>
            </a:r>
            <a:r>
              <a:rPr lang="en-GB" altLang="zh-CN" sz="2000" dirty="0">
                <a:latin typeface="Courier New" panose="02070309020205020404" pitchFamily="49" charset="0"/>
                <a:ea typeface="SimHei" panose="02010609060101010101" pitchFamily="49" charset="-122"/>
                <a:cs typeface="Courier New" panose="02070309020205020404" pitchFamily="49" charset="0"/>
              </a:rPr>
              <a:t>;</a:t>
            </a:r>
          </a:p>
          <a:p>
            <a:pPr>
              <a:lnSpc>
                <a:spcPct val="150000"/>
              </a:lnSpc>
            </a:pPr>
            <a:r>
              <a:rPr lang="en-GB" altLang="zh-CN" sz="2000" dirty="0">
                <a:latin typeface="Courier New" panose="02070309020205020404" pitchFamily="49" charset="0"/>
                <a:ea typeface="SimHei" panose="02010609060101010101" pitchFamily="49" charset="-122"/>
                <a:cs typeface="Courier New" panose="02070309020205020404" pitchFamily="49" charset="0"/>
              </a:rPr>
              <a:t>]</a:t>
            </a:r>
            <a:r>
              <a:rPr lang="en-US" altLang="zh-CN" sz="2000" dirty="0">
                <a:latin typeface="Courier New" panose="02070309020205020404" pitchFamily="49" charset="0"/>
                <a:ea typeface="SimHei" panose="02010609060101010101" pitchFamily="49" charset="-122"/>
                <a:cs typeface="Courier New" panose="02070309020205020404" pitchFamily="49" charset="0"/>
              </a:rPr>
              <a:t>;</a:t>
            </a:r>
            <a:endParaRPr lang="en-GB" altLang="zh-CN" sz="2000" dirty="0">
              <a:latin typeface="Courier New" panose="02070309020205020404" pitchFamily="49" charset="0"/>
              <a:ea typeface="SimHei" panose="02010609060101010101" pitchFamily="49" charset="-122"/>
              <a:cs typeface="Courier New" panose="02070309020205020404" pitchFamily="49" charset="0"/>
            </a:endParaRPr>
          </a:p>
          <a:p>
            <a:pPr>
              <a:lnSpc>
                <a:spcPct val="150000"/>
              </a:lnSpc>
            </a:pPr>
            <a:r>
              <a:rPr lang="zh-CN" altLang="en-GB" sz="2000" dirty="0">
                <a:solidFill>
                  <a:srgbClr val="FF0000"/>
                </a:solidFill>
                <a:latin typeface="Calibri" panose="020F0502020204030204" pitchFamily="34" charset="0"/>
                <a:ea typeface="SimHei" panose="02010609060101010101" pitchFamily="49" charset="-122"/>
                <a:cs typeface="Calibri" panose="020F0502020204030204" pitchFamily="34" charset="0"/>
              </a:rPr>
              <a:t>顺序</a:t>
            </a:r>
            <a:r>
              <a:rPr lang="zh-CN" altLang="en-US" sz="2000" dirty="0">
                <a:solidFill>
                  <a:srgbClr val="FF0000"/>
                </a:solidFill>
                <a:latin typeface="Calibri" panose="020F0502020204030204" pitchFamily="34" charset="0"/>
                <a:ea typeface="SimHei" panose="02010609060101010101" pitchFamily="49" charset="-122"/>
                <a:cs typeface="Calibri" panose="020F0502020204030204" pitchFamily="34" charset="0"/>
              </a:rPr>
              <a:t>求值，选择第一个求值为</a:t>
            </a:r>
            <a:r>
              <a:rPr lang="en-US" altLang="zh-CN" sz="2000" dirty="0">
                <a:solidFill>
                  <a:srgbClr val="FF0000"/>
                </a:solidFill>
                <a:latin typeface="Calibri" panose="020F0502020204030204" pitchFamily="34" charset="0"/>
                <a:ea typeface="SimHei" panose="02010609060101010101" pitchFamily="49" charset="-122"/>
                <a:cs typeface="Calibri" panose="020F0502020204030204" pitchFamily="34" charset="0"/>
              </a:rPr>
              <a:t>1</a:t>
            </a:r>
            <a:r>
              <a:rPr lang="zh-CN" altLang="en-US" sz="2000" dirty="0">
                <a:solidFill>
                  <a:srgbClr val="FF0000"/>
                </a:solidFill>
                <a:latin typeface="Calibri" panose="020F0502020204030204" pitchFamily="34" charset="0"/>
                <a:ea typeface="SimHei" panose="02010609060101010101" pitchFamily="49" charset="-122"/>
                <a:cs typeface="Calibri" panose="020F0502020204030204" pitchFamily="34" charset="0"/>
              </a:rPr>
              <a:t>的情况</a:t>
            </a:r>
            <a:endParaRPr lang="en-US" altLang="zh-CN" sz="2000" dirty="0">
              <a:solidFill>
                <a:srgbClr val="FF0000"/>
              </a:solidFill>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416078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28</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5</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min(A, B, C)</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pic>
        <p:nvPicPr>
          <p:cNvPr id="4" name="Picture 3">
            <a:extLst>
              <a:ext uri="{FF2B5EF4-FFF2-40B4-BE49-F238E27FC236}">
                <a16:creationId xmlns:a16="http://schemas.microsoft.com/office/drawing/2014/main" id="{56B8EBDE-8B69-D64A-AE06-A893F0324819}"/>
              </a:ext>
            </a:extLst>
          </p:cNvPr>
          <p:cNvPicPr>
            <a:picLocks noChangeAspect="1"/>
          </p:cNvPicPr>
          <p:nvPr/>
        </p:nvPicPr>
        <p:blipFill rotWithShape="1">
          <a:blip r:embed="rId2"/>
          <a:srcRect r="2111" b="3922"/>
          <a:stretch/>
        </p:blipFill>
        <p:spPr>
          <a:xfrm>
            <a:off x="2096664" y="1956706"/>
            <a:ext cx="7446736" cy="2110921"/>
          </a:xfrm>
          <a:prstGeom prst="rect">
            <a:avLst/>
          </a:prstGeom>
        </p:spPr>
      </p:pic>
      <p:sp>
        <p:nvSpPr>
          <p:cNvPr id="5" name="TextBox 4">
            <a:extLst>
              <a:ext uri="{FF2B5EF4-FFF2-40B4-BE49-F238E27FC236}">
                <a16:creationId xmlns:a16="http://schemas.microsoft.com/office/drawing/2014/main" id="{703BAAB7-C8D6-D84F-9D0F-F96FD0650916}"/>
              </a:ext>
            </a:extLst>
          </p:cNvPr>
          <p:cNvSpPr txBox="1"/>
          <p:nvPr/>
        </p:nvSpPr>
        <p:spPr>
          <a:xfrm>
            <a:off x="6691086" y="4152830"/>
            <a:ext cx="1800493" cy="369332"/>
          </a:xfrm>
          <a:prstGeom prst="rect">
            <a:avLst/>
          </a:prstGeom>
          <a:noFill/>
        </p:spPr>
        <p:txBody>
          <a:bodyPr wrap="none" rtlCol="0">
            <a:spAutoFit/>
          </a:bodyPr>
          <a:lstStyle/>
          <a:p>
            <a:r>
              <a:rPr kumimoji="1" lang="zh-CN" altLang="en-US" dirty="0">
                <a:solidFill>
                  <a:schemeClr val="accent1"/>
                </a:solidFill>
                <a:latin typeface="SimHei" panose="02010609060101010101" pitchFamily="49" charset="-122"/>
                <a:ea typeface="SimHei" panose="02010609060101010101" pitchFamily="49" charset="-122"/>
              </a:rPr>
              <a:t>是否可以化简？</a:t>
            </a:r>
          </a:p>
        </p:txBody>
      </p:sp>
    </p:spTree>
    <p:extLst>
      <p:ext uri="{BB962C8B-B14F-4D97-AF65-F5344CB8AC3E}">
        <p14:creationId xmlns:p14="http://schemas.microsoft.com/office/powerpoint/2010/main" val="1304072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29</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6</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四路复用器</a:t>
            </a:r>
          </a:p>
        </p:txBody>
      </p:sp>
      <p:pic>
        <p:nvPicPr>
          <p:cNvPr id="2" name="Picture 1">
            <a:extLst>
              <a:ext uri="{FF2B5EF4-FFF2-40B4-BE49-F238E27FC236}">
                <a16:creationId xmlns:a16="http://schemas.microsoft.com/office/drawing/2014/main" id="{DDF4BF8B-6B3C-0346-A61B-C2CC0E9607D5}"/>
              </a:ext>
            </a:extLst>
          </p:cNvPr>
          <p:cNvPicPr>
            <a:picLocks noChangeAspect="1"/>
          </p:cNvPicPr>
          <p:nvPr/>
        </p:nvPicPr>
        <p:blipFill rotWithShape="1">
          <a:blip r:embed="rId2"/>
          <a:srcRect r="891" b="1133"/>
          <a:stretch/>
        </p:blipFill>
        <p:spPr>
          <a:xfrm>
            <a:off x="2641857" y="1846943"/>
            <a:ext cx="6356350" cy="3164114"/>
          </a:xfrm>
          <a:prstGeom prst="rect">
            <a:avLst/>
          </a:prstGeom>
        </p:spPr>
      </p:pic>
    </p:spTree>
    <p:extLst>
      <p:ext uri="{BB962C8B-B14F-4D97-AF65-F5344CB8AC3E}">
        <p14:creationId xmlns:p14="http://schemas.microsoft.com/office/powerpoint/2010/main" val="1894783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3</a:t>
            </a:fld>
            <a:endParaRPr lang="en-US" dirty="0"/>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CN" altLang="zh-CN" sz="3200" dirty="0">
                <a:latin typeface="Calibri" panose="020F0502020204030204" pitchFamily="34" charset="0"/>
                <a:ea typeface="SimHei" panose="02010609060101010101" pitchFamily="49" charset="-122"/>
                <a:cs typeface="Calibri" panose="020F0502020204030204" pitchFamily="34" charset="0"/>
              </a:rPr>
              <a:t>Outline</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10951498" cy="46198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简介</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CISC</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&amp;</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RISC</a:t>
            </a: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硬件设计</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组合逻辑电路</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时序逻辑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组合逻辑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SEQ</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Processor</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指令执行的基本框架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将基本框架映射到硬件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40170139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30</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6</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四路复用器</a:t>
            </a:r>
          </a:p>
        </p:txBody>
      </p:sp>
      <p:pic>
        <p:nvPicPr>
          <p:cNvPr id="5" name="图片 1">
            <a:extLst>
              <a:ext uri="{FF2B5EF4-FFF2-40B4-BE49-F238E27FC236}">
                <a16:creationId xmlns:a16="http://schemas.microsoft.com/office/drawing/2014/main" id="{8047E918-ECE6-4C44-9B06-74A41B6544A0}"/>
              </a:ext>
            </a:extLst>
          </p:cNvPr>
          <p:cNvPicPr>
            <a:picLocks noChangeAspect="1"/>
          </p:cNvPicPr>
          <p:nvPr/>
        </p:nvPicPr>
        <p:blipFill>
          <a:blip r:embed="rId2"/>
          <a:stretch>
            <a:fillRect/>
          </a:stretch>
        </p:blipFill>
        <p:spPr>
          <a:xfrm>
            <a:off x="268438" y="1523589"/>
            <a:ext cx="4874858" cy="2823850"/>
          </a:xfrm>
          <a:prstGeom prst="rect">
            <a:avLst/>
          </a:prstGeom>
        </p:spPr>
      </p:pic>
      <p:sp>
        <p:nvSpPr>
          <p:cNvPr id="7" name="文本框 14">
            <a:extLst>
              <a:ext uri="{FF2B5EF4-FFF2-40B4-BE49-F238E27FC236}">
                <a16:creationId xmlns:a16="http://schemas.microsoft.com/office/drawing/2014/main" id="{9FC9FAC6-7B5F-C746-8A92-6B0CB3895E0D}"/>
              </a:ext>
            </a:extLst>
          </p:cNvPr>
          <p:cNvSpPr txBox="1"/>
          <p:nvPr/>
        </p:nvSpPr>
        <p:spPr>
          <a:xfrm>
            <a:off x="5820032" y="1523589"/>
            <a:ext cx="6117534" cy="2823850"/>
          </a:xfrm>
          <a:prstGeom prst="rect">
            <a:avLst/>
          </a:prstGeom>
          <a:noFill/>
        </p:spPr>
        <p:txBody>
          <a:bodyPr wrap="square">
            <a:spAutoFit/>
          </a:bodyPr>
          <a:lstStyle/>
          <a:p>
            <a:pPr>
              <a:lnSpc>
                <a:spcPct val="150000"/>
              </a:lnSpc>
            </a:pPr>
            <a:r>
              <a:rPr lang="en-US" altLang="zh-CN" sz="2000" dirty="0">
                <a:latin typeface="Courier New" panose="02070309020205020404" pitchFamily="49" charset="0"/>
                <a:cs typeface="Courier New" panose="02070309020205020404" pitchFamily="49" charset="0"/>
              </a:rPr>
              <a:t>word</a:t>
            </a:r>
            <a:r>
              <a:rPr lang="en-GB" altLang="zh-CN" sz="2000" dirty="0">
                <a:latin typeface="Courier New" panose="02070309020205020404" pitchFamily="49" charset="0"/>
                <a:cs typeface="Courier New" panose="02070309020205020404" pitchFamily="49" charset="0"/>
              </a:rPr>
              <a:t> </a:t>
            </a:r>
            <a:r>
              <a:rPr lang="en-US" altLang="zh-CN" sz="2000" dirty="0">
                <a:latin typeface="Courier New" panose="02070309020205020404" pitchFamily="49" charset="0"/>
                <a:cs typeface="Courier New" panose="02070309020205020404" pitchFamily="49" charset="0"/>
              </a:rPr>
              <a:t>Out4=[</a:t>
            </a:r>
          </a:p>
          <a:p>
            <a:pPr>
              <a:lnSpc>
                <a:spcPct val="150000"/>
              </a:lnSpc>
            </a:pPr>
            <a:r>
              <a:rPr lang="en-US" altLang="zh-CN" sz="2000" dirty="0">
                <a:latin typeface="Courier New" panose="02070309020205020404" pitchFamily="49" charset="0"/>
                <a:cs typeface="Courier New" panose="02070309020205020404" pitchFamily="49" charset="0"/>
              </a:rPr>
              <a:t>	code == 1 : B;</a:t>
            </a:r>
          </a:p>
          <a:p>
            <a:pPr>
              <a:lnSpc>
                <a:spcPct val="150000"/>
              </a:lnSpc>
            </a:pPr>
            <a:r>
              <a:rPr lang="en-US" altLang="zh-CN" sz="2000" dirty="0">
                <a:latin typeface="Courier New" panose="02070309020205020404" pitchFamily="49" charset="0"/>
                <a:cs typeface="Courier New" panose="02070309020205020404" pitchFamily="49" charset="0"/>
              </a:rPr>
              <a:t>	code == 2 : C;</a:t>
            </a:r>
          </a:p>
          <a:p>
            <a:pPr>
              <a:lnSpc>
                <a:spcPct val="150000"/>
              </a:lnSpc>
            </a:pPr>
            <a:r>
              <a:rPr lang="en-US" altLang="zh-CN" sz="2000" dirty="0">
                <a:latin typeface="Courier New" panose="02070309020205020404" pitchFamily="49" charset="0"/>
                <a:cs typeface="Courier New" panose="02070309020205020404" pitchFamily="49" charset="0"/>
              </a:rPr>
              <a:t>	code == 3 : D;</a:t>
            </a:r>
          </a:p>
          <a:p>
            <a:pPr>
              <a:lnSpc>
                <a:spcPct val="150000"/>
              </a:lnSpc>
            </a:pPr>
            <a:r>
              <a:rPr lang="en-US" altLang="zh-CN" sz="2000" dirty="0">
                <a:latin typeface="Courier New" panose="02070309020205020404" pitchFamily="49" charset="0"/>
                <a:cs typeface="Courier New" panose="02070309020205020404" pitchFamily="49" charset="0"/>
              </a:rPr>
              <a:t>	1</a:t>
            </a:r>
            <a:r>
              <a:rPr lang="zh-CN" altLang="en-US" sz="2000" dirty="0">
                <a:latin typeface="Courier New" panose="02070309020205020404" pitchFamily="49" charset="0"/>
                <a:cs typeface="Courier New" panose="02070309020205020404" pitchFamily="49" charset="0"/>
              </a:rPr>
              <a:t> </a:t>
            </a:r>
            <a:r>
              <a:rPr lang="en-US" altLang="zh-CN" sz="2000" dirty="0">
                <a:latin typeface="Courier New" panose="02070309020205020404" pitchFamily="49" charset="0"/>
                <a:cs typeface="Courier New" panose="02070309020205020404" pitchFamily="49" charset="0"/>
              </a:rPr>
              <a:t>:</a:t>
            </a:r>
            <a:r>
              <a:rPr lang="zh-CN" altLang="en-US" sz="2000" dirty="0">
                <a:latin typeface="Courier New" panose="02070309020205020404" pitchFamily="49" charset="0"/>
                <a:cs typeface="Courier New" panose="02070309020205020404" pitchFamily="49" charset="0"/>
              </a:rPr>
              <a:t> </a:t>
            </a:r>
            <a:r>
              <a:rPr lang="en-US" altLang="zh-CN" sz="2000" dirty="0">
                <a:latin typeface="Courier New" panose="02070309020205020404" pitchFamily="49" charset="0"/>
                <a:cs typeface="Courier New" panose="02070309020205020404" pitchFamily="49" charset="0"/>
              </a:rPr>
              <a:t>A;</a:t>
            </a:r>
          </a:p>
          <a:p>
            <a:pPr>
              <a:lnSpc>
                <a:spcPct val="150000"/>
              </a:lnSpc>
            </a:pPr>
            <a:r>
              <a:rPr lang="en-US" altLang="zh-CN" sz="2000" dirty="0">
                <a:latin typeface="Courier New" panose="02070309020205020404" pitchFamily="49" charset="0"/>
                <a:cs typeface="Courier New" panose="02070309020205020404" pitchFamily="49" charset="0"/>
              </a:rPr>
              <a:t>];</a:t>
            </a:r>
          </a:p>
        </p:txBody>
      </p:sp>
      <p:sp>
        <p:nvSpPr>
          <p:cNvPr id="8" name="文本框 5">
            <a:extLst>
              <a:ext uri="{FF2B5EF4-FFF2-40B4-BE49-F238E27FC236}">
                <a16:creationId xmlns:a16="http://schemas.microsoft.com/office/drawing/2014/main" id="{0B84042A-2D3F-7D48-9799-43C3DE799017}"/>
              </a:ext>
            </a:extLst>
          </p:cNvPr>
          <p:cNvSpPr txBox="1"/>
          <p:nvPr/>
        </p:nvSpPr>
        <p:spPr>
          <a:xfrm>
            <a:off x="385818" y="4422145"/>
            <a:ext cx="2018501" cy="400110"/>
          </a:xfrm>
          <a:prstGeom prst="rect">
            <a:avLst/>
          </a:prstGeom>
          <a:noFill/>
        </p:spPr>
        <p:txBody>
          <a:bodyPr wrap="none" rtlCol="0">
            <a:spAutoFit/>
          </a:bodyPr>
          <a:lstStyle/>
          <a:p>
            <a:pPr marL="342900" indent="-342900">
              <a:buFont typeface="Arial" panose="020B0604020202020204" pitchFamily="34" charset="0"/>
              <a:buChar char="•"/>
            </a:pPr>
            <a:r>
              <a:rPr kumimoji="1" lang="en-US" altLang="zh-CN" sz="2000" dirty="0">
                <a:latin typeface="Calibri" panose="020F0502020204030204" pitchFamily="34" charset="0"/>
                <a:ea typeface="SimHei" panose="02010609060101010101" pitchFamily="49" charset="-122"/>
                <a:cs typeface="Calibri" panose="020F0502020204030204" pitchFamily="34" charset="0"/>
              </a:rPr>
              <a:t>HCL</a:t>
            </a:r>
            <a:r>
              <a:rPr kumimoji="1" lang="zh-CN" altLang="en-US" sz="2000" dirty="0">
                <a:latin typeface="Calibri" panose="020F0502020204030204" pitchFamily="34" charset="0"/>
                <a:ea typeface="SimHei" panose="02010609060101010101" pitchFamily="49" charset="-122"/>
                <a:cs typeface="Calibri" panose="020F0502020204030204" pitchFamily="34" charset="0"/>
              </a:rPr>
              <a:t> </a:t>
            </a:r>
            <a:r>
              <a:rPr kumimoji="1" lang="zh-CN" altLang="en-US" sz="2000" dirty="0">
                <a:solidFill>
                  <a:srgbClr val="FF0000"/>
                </a:solidFill>
                <a:latin typeface="Calibri" panose="020F0502020204030204" pitchFamily="34" charset="0"/>
                <a:ea typeface="SimHei" panose="02010609060101010101" pitchFamily="49" charset="-122"/>
                <a:cs typeface="Calibri" panose="020F0502020204030204" pitchFamily="34" charset="0"/>
              </a:rPr>
              <a:t>集合关系</a:t>
            </a:r>
          </a:p>
        </p:txBody>
      </p:sp>
      <p:sp>
        <p:nvSpPr>
          <p:cNvPr id="9" name="文本框 13">
            <a:extLst>
              <a:ext uri="{FF2B5EF4-FFF2-40B4-BE49-F238E27FC236}">
                <a16:creationId xmlns:a16="http://schemas.microsoft.com/office/drawing/2014/main" id="{108E6024-DEBD-224B-A8E5-31DF6937094A}"/>
              </a:ext>
            </a:extLst>
          </p:cNvPr>
          <p:cNvSpPr txBox="1"/>
          <p:nvPr/>
        </p:nvSpPr>
        <p:spPr>
          <a:xfrm>
            <a:off x="734161" y="4822255"/>
            <a:ext cx="6443682" cy="1438855"/>
          </a:xfrm>
          <a:prstGeom prst="rect">
            <a:avLst/>
          </a:prstGeom>
          <a:noFill/>
        </p:spPr>
        <p:txBody>
          <a:bodyPr wrap="square">
            <a:spAutoFit/>
          </a:bodyPr>
          <a:lstStyle/>
          <a:p>
            <a:pPr>
              <a:lnSpc>
                <a:spcPct val="150000"/>
              </a:lnSpc>
            </a:pPr>
            <a:r>
              <a:rPr lang="en-GB" altLang="zh-CN" sz="2000" dirty="0">
                <a:latin typeface="Courier New" panose="02070309020205020404" pitchFamily="49" charset="0"/>
                <a:cs typeface="Courier New" panose="02070309020205020404" pitchFamily="49" charset="0"/>
              </a:rPr>
              <a:t>bool s = code in { item1, item2, ... };</a:t>
            </a:r>
          </a:p>
          <a:p>
            <a:pPr>
              <a:lnSpc>
                <a:spcPct val="150000"/>
              </a:lnSpc>
            </a:pPr>
            <a:r>
              <a:rPr lang="en-GB" altLang="zh-CN" sz="2000" dirty="0">
                <a:latin typeface="Courier New" panose="02070309020205020404" pitchFamily="49" charset="0"/>
                <a:cs typeface="Courier New" panose="02070309020205020404" pitchFamily="49" charset="0"/>
              </a:rPr>
              <a:t>bool s1 = code in {2,3};</a:t>
            </a:r>
          </a:p>
          <a:p>
            <a:pPr>
              <a:lnSpc>
                <a:spcPct val="150000"/>
              </a:lnSpc>
            </a:pPr>
            <a:r>
              <a:rPr lang="en-GB" altLang="zh-CN" sz="2000" dirty="0">
                <a:latin typeface="Courier New" panose="02070309020205020404" pitchFamily="49" charset="0"/>
                <a:cs typeface="Courier New" panose="02070309020205020404" pitchFamily="49" charset="0"/>
              </a:rPr>
              <a:t>bool s0 = code in {1,3};</a:t>
            </a:r>
          </a:p>
        </p:txBody>
      </p:sp>
    </p:spTree>
    <p:extLst>
      <p:ext uri="{BB962C8B-B14F-4D97-AF65-F5344CB8AC3E}">
        <p14:creationId xmlns:p14="http://schemas.microsoft.com/office/powerpoint/2010/main" val="236629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31</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7391536"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7</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算术逻辑单元</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ALU</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pic>
        <p:nvPicPr>
          <p:cNvPr id="3" name="Picture 2">
            <a:extLst>
              <a:ext uri="{FF2B5EF4-FFF2-40B4-BE49-F238E27FC236}">
                <a16:creationId xmlns:a16="http://schemas.microsoft.com/office/drawing/2014/main" id="{2CF09EBD-5595-A240-AF10-026B8D12BA32}"/>
              </a:ext>
            </a:extLst>
          </p:cNvPr>
          <p:cNvPicPr>
            <a:picLocks noChangeAspect="1"/>
          </p:cNvPicPr>
          <p:nvPr/>
        </p:nvPicPr>
        <p:blipFill rotWithShape="1">
          <a:blip r:embed="rId2"/>
          <a:srcRect l="1" r="321" b="4997"/>
          <a:stretch/>
        </p:blipFill>
        <p:spPr>
          <a:xfrm>
            <a:off x="329746" y="2023382"/>
            <a:ext cx="11532507" cy="2811236"/>
          </a:xfrm>
          <a:prstGeom prst="rect">
            <a:avLst/>
          </a:prstGeom>
        </p:spPr>
      </p:pic>
      <p:sp>
        <p:nvSpPr>
          <p:cNvPr id="4" name="Rectangle 3">
            <a:extLst>
              <a:ext uri="{FF2B5EF4-FFF2-40B4-BE49-F238E27FC236}">
                <a16:creationId xmlns:a16="http://schemas.microsoft.com/office/drawing/2014/main" id="{90D4AA27-C7FF-5E43-B13E-7640887A1F09}"/>
              </a:ext>
            </a:extLst>
          </p:cNvPr>
          <p:cNvSpPr/>
          <p:nvPr/>
        </p:nvSpPr>
        <p:spPr>
          <a:xfrm>
            <a:off x="1146629" y="2023382"/>
            <a:ext cx="9347200" cy="444047"/>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TextBox 4">
            <a:extLst>
              <a:ext uri="{FF2B5EF4-FFF2-40B4-BE49-F238E27FC236}">
                <a16:creationId xmlns:a16="http://schemas.microsoft.com/office/drawing/2014/main" id="{2E0A8EC4-B2C6-9143-8DD7-03E62DF8231D}"/>
              </a:ext>
            </a:extLst>
          </p:cNvPr>
          <p:cNvSpPr txBox="1"/>
          <p:nvPr/>
        </p:nvSpPr>
        <p:spPr>
          <a:xfrm>
            <a:off x="10538661" y="2066924"/>
            <a:ext cx="1013419" cy="369332"/>
          </a:xfrm>
          <a:prstGeom prst="rect">
            <a:avLst/>
          </a:prstGeom>
          <a:noFill/>
        </p:spPr>
        <p:txBody>
          <a:bodyPr wrap="none" rtlCol="0">
            <a:spAutoFit/>
          </a:bodyPr>
          <a:lstStyle/>
          <a:p>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对应</a:t>
            </a:r>
            <a:r>
              <a:rPr kumimoji="1" lang="en-US" altLang="zh-CN" dirty="0" err="1">
                <a:solidFill>
                  <a:schemeClr val="accent1"/>
                </a:solidFill>
                <a:latin typeface="Calibri" panose="020F0502020204030204" pitchFamily="34" charset="0"/>
                <a:ea typeface="SimHei" panose="02010609060101010101" pitchFamily="49" charset="-122"/>
                <a:cs typeface="Calibri" panose="020F0502020204030204" pitchFamily="34" charset="0"/>
              </a:rPr>
              <a:t>ifun</a:t>
            </a:r>
            <a:endPar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p:txBody>
      </p:sp>
      <p:sp>
        <p:nvSpPr>
          <p:cNvPr id="8" name="TextBox 7">
            <a:extLst>
              <a:ext uri="{FF2B5EF4-FFF2-40B4-BE49-F238E27FC236}">
                <a16:creationId xmlns:a16="http://schemas.microsoft.com/office/drawing/2014/main" id="{B26975DA-4D37-9347-B99E-660BBAACC68F}"/>
              </a:ext>
            </a:extLst>
          </p:cNvPr>
          <p:cNvSpPr txBox="1"/>
          <p:nvPr/>
        </p:nvSpPr>
        <p:spPr>
          <a:xfrm>
            <a:off x="268438" y="5255792"/>
            <a:ext cx="7911012" cy="369332"/>
          </a:xfrm>
          <a:prstGeom prst="rect">
            <a:avLst/>
          </a:prstGeom>
          <a:noFill/>
        </p:spPr>
        <p:txBody>
          <a:bodyPr wrap="none" rtlCol="0">
            <a:spAutoFit/>
          </a:bodyPr>
          <a:lstStyle/>
          <a:p>
            <a:r>
              <a:rPr kumimoji="1" lang="zh-CN" altLang="en-US" dirty="0">
                <a:latin typeface="Calibri" panose="020F0502020204030204" pitchFamily="34" charset="0"/>
                <a:ea typeface="SimHei" panose="02010609060101010101" pitchFamily="49" charset="-122"/>
                <a:cs typeface="Calibri" panose="020F0502020204030204" pitchFamily="34" charset="0"/>
              </a:rPr>
              <a:t>研讨题</a:t>
            </a:r>
            <a:r>
              <a:rPr kumimoji="1" lang="en-US" altLang="zh-CN" dirty="0">
                <a:latin typeface="Calibri" panose="020F0502020204030204" pitchFamily="34" charset="0"/>
                <a:ea typeface="SimHei" panose="02010609060101010101" pitchFamily="49" charset="-122"/>
                <a:cs typeface="Calibri" panose="020F0502020204030204" pitchFamily="34" charset="0"/>
              </a:rPr>
              <a:t>9.2.5</a:t>
            </a:r>
            <a:r>
              <a:rPr kumimoji="1" lang="zh-CN" altLang="en-US" dirty="0">
                <a:latin typeface="Calibri" panose="020F0502020204030204" pitchFamily="34" charset="0"/>
                <a:ea typeface="SimHei" panose="02010609060101010101" pitchFamily="49" charset="-122"/>
                <a:cs typeface="Calibri" panose="020F0502020204030204" pitchFamily="34" charset="0"/>
              </a:rPr>
              <a:t>：以 </a:t>
            </a:r>
            <a:r>
              <a:rPr kumimoji="1" lang="en-US" altLang="zh-CN" dirty="0">
                <a:latin typeface="Calibri" panose="020F0502020204030204" pitchFamily="34" charset="0"/>
                <a:ea typeface="SimHei" panose="02010609060101010101" pitchFamily="49" charset="-122"/>
                <a:cs typeface="Calibri" panose="020F0502020204030204" pitchFamily="34" charset="0"/>
              </a:rPr>
              <a:t>X&amp;Y </a:t>
            </a:r>
            <a:r>
              <a:rPr kumimoji="1" lang="zh-CN" altLang="en-US" dirty="0">
                <a:latin typeface="Calibri" panose="020F0502020204030204" pitchFamily="34" charset="0"/>
                <a:ea typeface="SimHei" panose="02010609060101010101" pitchFamily="49" charset="-122"/>
                <a:cs typeface="Calibri" panose="020F0502020204030204" pitchFamily="34" charset="0"/>
              </a:rPr>
              <a:t>功能为例， 分析 </a:t>
            </a:r>
            <a:r>
              <a:rPr kumimoji="1" lang="en-US" altLang="zh-CN" dirty="0">
                <a:latin typeface="Calibri" panose="020F0502020204030204" pitchFamily="34" charset="0"/>
                <a:ea typeface="SimHei" panose="02010609060101010101" pitchFamily="49" charset="-122"/>
                <a:cs typeface="Calibri" panose="020F0502020204030204" pitchFamily="34" charset="0"/>
              </a:rPr>
              <a:t>ALU </a:t>
            </a:r>
            <a:r>
              <a:rPr kumimoji="1" lang="zh-CN" altLang="en-US" dirty="0">
                <a:latin typeface="Calibri" panose="020F0502020204030204" pitchFamily="34" charset="0"/>
                <a:ea typeface="SimHei" panose="02010609060101010101" pitchFamily="49" charset="-122"/>
                <a:cs typeface="Calibri" panose="020F0502020204030204" pitchFamily="34" charset="0"/>
              </a:rPr>
              <a:t>的内部用到了哪些前面提到的组件</a:t>
            </a:r>
          </a:p>
        </p:txBody>
      </p:sp>
    </p:spTree>
    <p:extLst>
      <p:ext uri="{BB962C8B-B14F-4D97-AF65-F5344CB8AC3E}">
        <p14:creationId xmlns:p14="http://schemas.microsoft.com/office/powerpoint/2010/main" val="427524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9C910E-5B8D-B14C-8C8B-F1B844901CE9}"/>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32</a:t>
            </a:fld>
            <a:endParaRPr lang="en-US"/>
          </a:p>
        </p:txBody>
      </p:sp>
      <p:pic>
        <p:nvPicPr>
          <p:cNvPr id="3" name="Picture 15">
            <a:extLst>
              <a:ext uri="{FF2B5EF4-FFF2-40B4-BE49-F238E27FC236}">
                <a16:creationId xmlns:a16="http://schemas.microsoft.com/office/drawing/2014/main" id="{85EBFE1B-71DD-8C43-BE26-75EF3C9CB4B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437898" y="1692166"/>
            <a:ext cx="7211850" cy="3851693"/>
          </a:xfrm>
          <a:prstGeom prst="rect">
            <a:avLst/>
          </a:prstGeom>
          <a:noFill/>
          <a:ln>
            <a:noFill/>
          </a:ln>
        </p:spPr>
      </p:pic>
      <p:sp>
        <p:nvSpPr>
          <p:cNvPr id="4" name="TextBox 4">
            <a:extLst>
              <a:ext uri="{FF2B5EF4-FFF2-40B4-BE49-F238E27FC236}">
                <a16:creationId xmlns:a16="http://schemas.microsoft.com/office/drawing/2014/main" id="{925BDE2B-A33D-2A4A-A3E2-B8E319DA83CC}"/>
              </a:ext>
            </a:extLst>
          </p:cNvPr>
          <p:cNvSpPr txBox="1"/>
          <p:nvPr/>
        </p:nvSpPr>
        <p:spPr>
          <a:xfrm>
            <a:off x="1002844" y="2027202"/>
            <a:ext cx="647700" cy="461665"/>
          </a:xfrm>
          <a:prstGeom prst="rect">
            <a:avLst/>
          </a:prstGeom>
          <a:noFill/>
        </p:spPr>
        <p:txBody>
          <a:bodyPr wrap="square" rtlCol="0">
            <a:spAutoFit/>
          </a:bodyPr>
          <a:lstStyle/>
          <a:p>
            <a:r>
              <a:rPr lang="en-US" altLang="zh-CN" sz="2400" dirty="0"/>
              <a:t>a</a:t>
            </a:r>
            <a:endParaRPr lang="zh-CN" altLang="en-US" dirty="0"/>
          </a:p>
        </p:txBody>
      </p:sp>
      <p:sp>
        <p:nvSpPr>
          <p:cNvPr id="5" name="TextBox 16">
            <a:extLst>
              <a:ext uri="{FF2B5EF4-FFF2-40B4-BE49-F238E27FC236}">
                <a16:creationId xmlns:a16="http://schemas.microsoft.com/office/drawing/2014/main" id="{4F791BA5-6567-E142-A40C-4EBCEBB66C57}"/>
              </a:ext>
            </a:extLst>
          </p:cNvPr>
          <p:cNvSpPr txBox="1"/>
          <p:nvPr/>
        </p:nvSpPr>
        <p:spPr>
          <a:xfrm>
            <a:off x="1013666" y="4715585"/>
            <a:ext cx="647700" cy="461665"/>
          </a:xfrm>
          <a:prstGeom prst="rect">
            <a:avLst/>
          </a:prstGeom>
          <a:noFill/>
        </p:spPr>
        <p:txBody>
          <a:bodyPr wrap="square" rtlCol="0">
            <a:spAutoFit/>
          </a:bodyPr>
          <a:lstStyle/>
          <a:p>
            <a:r>
              <a:rPr lang="en-US" altLang="zh-CN" sz="2400" dirty="0"/>
              <a:t>b</a:t>
            </a:r>
            <a:endParaRPr lang="zh-CN" altLang="en-US" dirty="0"/>
          </a:p>
        </p:txBody>
      </p:sp>
      <p:sp>
        <p:nvSpPr>
          <p:cNvPr id="6" name="TextBox 17">
            <a:extLst>
              <a:ext uri="{FF2B5EF4-FFF2-40B4-BE49-F238E27FC236}">
                <a16:creationId xmlns:a16="http://schemas.microsoft.com/office/drawing/2014/main" id="{29ED7AB8-A8C4-8B46-B537-6FC38839E0EA}"/>
              </a:ext>
            </a:extLst>
          </p:cNvPr>
          <p:cNvSpPr txBox="1"/>
          <p:nvPr/>
        </p:nvSpPr>
        <p:spPr>
          <a:xfrm>
            <a:off x="3525219" y="1796369"/>
            <a:ext cx="647700" cy="461665"/>
          </a:xfrm>
          <a:prstGeom prst="rect">
            <a:avLst/>
          </a:prstGeom>
          <a:noFill/>
        </p:spPr>
        <p:txBody>
          <a:bodyPr wrap="square" rtlCol="0">
            <a:spAutoFit/>
          </a:bodyPr>
          <a:lstStyle/>
          <a:p>
            <a:r>
              <a:rPr lang="en-US" altLang="zh-CN" sz="2400" dirty="0">
                <a:solidFill>
                  <a:srgbClr val="FF0000"/>
                </a:solidFill>
              </a:rPr>
              <a:t>!a</a:t>
            </a:r>
            <a:endParaRPr lang="zh-CN" altLang="en-US" dirty="0">
              <a:solidFill>
                <a:srgbClr val="FF0000"/>
              </a:solidFill>
            </a:endParaRPr>
          </a:p>
        </p:txBody>
      </p:sp>
      <p:sp>
        <p:nvSpPr>
          <p:cNvPr id="7" name="TextBox 18">
            <a:extLst>
              <a:ext uri="{FF2B5EF4-FFF2-40B4-BE49-F238E27FC236}">
                <a16:creationId xmlns:a16="http://schemas.microsoft.com/office/drawing/2014/main" id="{681592C8-532A-9048-A71C-465322857D36}"/>
              </a:ext>
            </a:extLst>
          </p:cNvPr>
          <p:cNvSpPr txBox="1"/>
          <p:nvPr/>
        </p:nvSpPr>
        <p:spPr>
          <a:xfrm>
            <a:off x="3502476" y="5008715"/>
            <a:ext cx="647700" cy="461665"/>
          </a:xfrm>
          <a:prstGeom prst="rect">
            <a:avLst/>
          </a:prstGeom>
          <a:noFill/>
        </p:spPr>
        <p:txBody>
          <a:bodyPr wrap="square" rtlCol="0">
            <a:spAutoFit/>
          </a:bodyPr>
          <a:lstStyle/>
          <a:p>
            <a:r>
              <a:rPr lang="en-US" altLang="zh-CN" sz="2400" dirty="0">
                <a:solidFill>
                  <a:srgbClr val="FF0000"/>
                </a:solidFill>
              </a:rPr>
              <a:t>!b</a:t>
            </a:r>
            <a:endParaRPr lang="zh-CN" altLang="en-US" dirty="0">
              <a:solidFill>
                <a:srgbClr val="FF0000"/>
              </a:solidFill>
            </a:endParaRPr>
          </a:p>
        </p:txBody>
      </p:sp>
      <p:sp>
        <p:nvSpPr>
          <p:cNvPr id="8" name="TextBox 19">
            <a:extLst>
              <a:ext uri="{FF2B5EF4-FFF2-40B4-BE49-F238E27FC236}">
                <a16:creationId xmlns:a16="http://schemas.microsoft.com/office/drawing/2014/main" id="{192C99C1-25D9-6643-BC40-FA41B3BC692B}"/>
              </a:ext>
            </a:extLst>
          </p:cNvPr>
          <p:cNvSpPr txBox="1"/>
          <p:nvPr/>
        </p:nvSpPr>
        <p:spPr>
          <a:xfrm>
            <a:off x="5580377" y="2001299"/>
            <a:ext cx="1566545" cy="460375"/>
          </a:xfrm>
          <a:prstGeom prst="rect">
            <a:avLst/>
          </a:prstGeom>
          <a:noFill/>
        </p:spPr>
        <p:txBody>
          <a:bodyPr wrap="square" rtlCol="0">
            <a:spAutoFit/>
          </a:bodyPr>
          <a:lstStyle/>
          <a:p>
            <a:r>
              <a:rPr lang="en-US" altLang="zh-CN" sz="2400" dirty="0">
                <a:solidFill>
                  <a:srgbClr val="FF0000"/>
                </a:solidFill>
              </a:rPr>
              <a:t>!a &amp;&amp; b</a:t>
            </a:r>
            <a:endParaRPr lang="zh-CN" altLang="en-US" dirty="0">
              <a:solidFill>
                <a:srgbClr val="FF0000"/>
              </a:solidFill>
            </a:endParaRPr>
          </a:p>
        </p:txBody>
      </p:sp>
      <p:sp>
        <p:nvSpPr>
          <p:cNvPr id="9" name="TextBox 20">
            <a:extLst>
              <a:ext uri="{FF2B5EF4-FFF2-40B4-BE49-F238E27FC236}">
                <a16:creationId xmlns:a16="http://schemas.microsoft.com/office/drawing/2014/main" id="{DA4D2217-CB5A-5D4A-B96A-16EF36BE3ED6}"/>
              </a:ext>
            </a:extLst>
          </p:cNvPr>
          <p:cNvSpPr txBox="1"/>
          <p:nvPr/>
        </p:nvSpPr>
        <p:spPr>
          <a:xfrm>
            <a:off x="5509257" y="5010564"/>
            <a:ext cx="1566545" cy="460375"/>
          </a:xfrm>
          <a:prstGeom prst="rect">
            <a:avLst/>
          </a:prstGeom>
          <a:noFill/>
        </p:spPr>
        <p:txBody>
          <a:bodyPr wrap="square" rtlCol="0">
            <a:spAutoFit/>
          </a:bodyPr>
          <a:lstStyle/>
          <a:p>
            <a:r>
              <a:rPr lang="en-US" altLang="zh-CN" sz="2400" dirty="0">
                <a:solidFill>
                  <a:srgbClr val="FF0000"/>
                </a:solidFill>
              </a:rPr>
              <a:t>!b &amp;&amp; a</a:t>
            </a:r>
            <a:endParaRPr lang="zh-CN" altLang="en-US" dirty="0">
              <a:solidFill>
                <a:srgbClr val="FF0000"/>
              </a:solidFill>
            </a:endParaRPr>
          </a:p>
        </p:txBody>
      </p:sp>
      <p:sp>
        <p:nvSpPr>
          <p:cNvPr id="10" name="TextBox 21">
            <a:extLst>
              <a:ext uri="{FF2B5EF4-FFF2-40B4-BE49-F238E27FC236}">
                <a16:creationId xmlns:a16="http://schemas.microsoft.com/office/drawing/2014/main" id="{E885308B-E0F2-9242-BA0F-4F96D20209D4}"/>
              </a:ext>
            </a:extLst>
          </p:cNvPr>
          <p:cNvSpPr txBox="1"/>
          <p:nvPr/>
        </p:nvSpPr>
        <p:spPr>
          <a:xfrm>
            <a:off x="7585458" y="3896935"/>
            <a:ext cx="2940081" cy="461665"/>
          </a:xfrm>
          <a:prstGeom prst="rect">
            <a:avLst/>
          </a:prstGeom>
          <a:noFill/>
        </p:spPr>
        <p:txBody>
          <a:bodyPr wrap="square" rtlCol="0">
            <a:spAutoFit/>
          </a:bodyPr>
          <a:lstStyle/>
          <a:p>
            <a:r>
              <a:rPr lang="en-US" altLang="zh-CN" sz="2400" dirty="0">
                <a:solidFill>
                  <a:srgbClr val="FF0000"/>
                </a:solidFill>
              </a:rPr>
              <a:t>(!a &amp;&amp; b) || (!b &amp;&amp; a)</a:t>
            </a:r>
            <a:endParaRPr lang="zh-CN" altLang="en-US" dirty="0">
              <a:solidFill>
                <a:srgbClr val="FF0000"/>
              </a:solidFill>
            </a:endParaRPr>
          </a:p>
        </p:txBody>
      </p:sp>
      <p:sp>
        <p:nvSpPr>
          <p:cNvPr id="11" name="TextBox 17">
            <a:extLst>
              <a:ext uri="{FF2B5EF4-FFF2-40B4-BE49-F238E27FC236}">
                <a16:creationId xmlns:a16="http://schemas.microsoft.com/office/drawing/2014/main" id="{800AEE31-C768-9047-8A2F-8FCFBA674A4D}"/>
              </a:ext>
            </a:extLst>
          </p:cNvPr>
          <p:cNvSpPr txBox="1"/>
          <p:nvPr/>
        </p:nvSpPr>
        <p:spPr>
          <a:xfrm>
            <a:off x="3540128" y="3928084"/>
            <a:ext cx="647700" cy="461665"/>
          </a:xfrm>
          <a:prstGeom prst="rect">
            <a:avLst/>
          </a:prstGeom>
          <a:noFill/>
        </p:spPr>
        <p:txBody>
          <a:bodyPr wrap="square" rtlCol="0">
            <a:spAutoFit/>
          </a:bodyPr>
          <a:lstStyle/>
          <a:p>
            <a:r>
              <a:rPr lang="en-US" altLang="zh-CN" sz="2400" dirty="0">
                <a:solidFill>
                  <a:srgbClr val="FF0000"/>
                </a:solidFill>
              </a:rPr>
              <a:t>a</a:t>
            </a:r>
            <a:endParaRPr lang="zh-CN" altLang="en-US" dirty="0">
              <a:solidFill>
                <a:srgbClr val="FF0000"/>
              </a:solidFill>
            </a:endParaRPr>
          </a:p>
        </p:txBody>
      </p:sp>
      <p:sp>
        <p:nvSpPr>
          <p:cNvPr id="12" name="TextBox 17">
            <a:extLst>
              <a:ext uri="{FF2B5EF4-FFF2-40B4-BE49-F238E27FC236}">
                <a16:creationId xmlns:a16="http://schemas.microsoft.com/office/drawing/2014/main" id="{602EAA4A-E2EC-CC4E-B49D-4EBFA70DCAE4}"/>
              </a:ext>
            </a:extLst>
          </p:cNvPr>
          <p:cNvSpPr txBox="1"/>
          <p:nvPr/>
        </p:nvSpPr>
        <p:spPr>
          <a:xfrm>
            <a:off x="3660630" y="2699083"/>
            <a:ext cx="647700" cy="461665"/>
          </a:xfrm>
          <a:prstGeom prst="rect">
            <a:avLst/>
          </a:prstGeom>
          <a:noFill/>
        </p:spPr>
        <p:txBody>
          <a:bodyPr wrap="square" rtlCol="0">
            <a:spAutoFit/>
          </a:bodyPr>
          <a:lstStyle/>
          <a:p>
            <a:r>
              <a:rPr lang="en-US" altLang="zh-CN" sz="2400" dirty="0">
                <a:solidFill>
                  <a:srgbClr val="FF0000"/>
                </a:solidFill>
              </a:rPr>
              <a:t>b</a:t>
            </a:r>
            <a:endParaRPr lang="zh-CN" altLang="en-US" dirty="0">
              <a:solidFill>
                <a:srgbClr val="FF0000"/>
              </a:solidFill>
            </a:endParaRPr>
          </a:p>
        </p:txBody>
      </p:sp>
      <p:sp>
        <p:nvSpPr>
          <p:cNvPr id="13" name="TextBox 12">
            <a:extLst>
              <a:ext uri="{FF2B5EF4-FFF2-40B4-BE49-F238E27FC236}">
                <a16:creationId xmlns:a16="http://schemas.microsoft.com/office/drawing/2014/main" id="{2EBE7D92-4867-7C48-A6AF-60A7C4BFC976}"/>
              </a:ext>
            </a:extLst>
          </p:cNvPr>
          <p:cNvSpPr txBox="1"/>
          <p:nvPr/>
        </p:nvSpPr>
        <p:spPr>
          <a:xfrm>
            <a:off x="268438" y="648101"/>
            <a:ext cx="5551594" cy="584775"/>
          </a:xfrm>
          <a:prstGeom prst="rect">
            <a:avLst/>
          </a:prstGeom>
          <a:noFill/>
        </p:spPr>
        <p:txBody>
          <a:bodyPr wrap="square" rtlCol="0">
            <a:spAutoFit/>
          </a:bodyPr>
          <a:lstStyle/>
          <a:p>
            <a:r>
              <a:rPr kumimoji="1" lang="zh-CN" altLang="en-CN" sz="3200" dirty="0">
                <a:latin typeface="Calibri" panose="020F0502020204030204" pitchFamily="34" charset="0"/>
                <a:ea typeface="SimHei" panose="02010609060101010101" pitchFamily="49" charset="-122"/>
                <a:cs typeface="Calibri" panose="020F0502020204030204" pitchFamily="34" charset="0"/>
              </a:rPr>
              <a:t>练习</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149162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33</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存储器</a:t>
            </a:r>
          </a:p>
        </p:txBody>
      </p:sp>
      <p:sp>
        <p:nvSpPr>
          <p:cNvPr id="4" name="TextBox 3">
            <a:extLst>
              <a:ext uri="{FF2B5EF4-FFF2-40B4-BE49-F238E27FC236}">
                <a16:creationId xmlns:a16="http://schemas.microsoft.com/office/drawing/2014/main" id="{867E7A47-FEC5-9742-BF1D-E3896EAFA6A9}"/>
              </a:ext>
            </a:extLst>
          </p:cNvPr>
          <p:cNvSpPr txBox="1"/>
          <p:nvPr/>
        </p:nvSpPr>
        <p:spPr>
          <a:xfrm>
            <a:off x="268438" y="1229074"/>
            <a:ext cx="7403022" cy="295786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有存储功能（有状态）</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对于</a:t>
            </a:r>
            <a:r>
              <a:rPr kumimoji="1" lang="en-US" altLang="zh-CN" dirty="0">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latin typeface="Calibri" panose="020F0502020204030204" pitchFamily="34" charset="0"/>
                <a:ea typeface="SimHei" panose="02010609060101010101" pitchFamily="49" charset="-122"/>
                <a:cs typeface="Calibri" panose="020F0502020204030204" pitchFamily="34" charset="0"/>
              </a:rPr>
              <a:t>，这里的状态即为程序员可见状态</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寄存器堆、程序计数器、条件码、数据内存</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改变状态（</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e.g., </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写</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寄存器</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数据内存）受</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周期性的时钟信号</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控制</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为什么需要时钟信号？同步整个系统的运作</a:t>
            </a:r>
            <a:endParaRPr kumimoji="1" lang="en-US" altLang="zh-CN"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CPU</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时钟信号的产生：石英晶体振荡器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锁相环</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时钟信号的周期被称为时钟周期，其倒数为时钟频率</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1482071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34</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1</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时钟寄存器</a:t>
            </a:r>
          </a:p>
        </p:txBody>
      </p:sp>
      <p:sp>
        <p:nvSpPr>
          <p:cNvPr id="5" name="TextBox 4">
            <a:extLst>
              <a:ext uri="{FF2B5EF4-FFF2-40B4-BE49-F238E27FC236}">
                <a16:creationId xmlns:a16="http://schemas.microsoft.com/office/drawing/2014/main" id="{B861F5D4-0843-EE46-B504-2A1574F2A124}"/>
              </a:ext>
            </a:extLst>
          </p:cNvPr>
          <p:cNvSpPr txBox="1"/>
          <p:nvPr/>
        </p:nvSpPr>
        <p:spPr>
          <a:xfrm>
            <a:off x="268438" y="1229074"/>
            <a:ext cx="7403022" cy="4204356"/>
          </a:xfrm>
          <a:prstGeom prst="rect">
            <a:avLst/>
          </a:prstGeom>
          <a:noFill/>
        </p:spPr>
        <p:txBody>
          <a:bodyPr wrap="square" rtlCol="0">
            <a:spAutoFit/>
          </a:bodyPr>
          <a:lstStyle/>
          <a:p>
            <a:pPr>
              <a:lnSpc>
                <a:spcPct val="150000"/>
              </a:lnSpc>
            </a:pP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状态的改变</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只由时钟信号决定</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程序计数器、条件码、程序状态</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都用时钟寄存器实现</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每个时钟周期必须要完成</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1</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条指令的执行</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因为下个周期开始时程序计数器就变了</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p:txBody>
      </p:sp>
      <p:pic>
        <p:nvPicPr>
          <p:cNvPr id="8" name="图片 5">
            <a:extLst>
              <a:ext uri="{FF2B5EF4-FFF2-40B4-BE49-F238E27FC236}">
                <a16:creationId xmlns:a16="http://schemas.microsoft.com/office/drawing/2014/main" id="{9A64CF98-8F07-CB41-8EBC-A41F9BD1F1B6}"/>
              </a:ext>
            </a:extLst>
          </p:cNvPr>
          <p:cNvPicPr>
            <a:picLocks noChangeAspect="1"/>
          </p:cNvPicPr>
          <p:nvPr/>
        </p:nvPicPr>
        <p:blipFill>
          <a:blip r:embed="rId2"/>
          <a:stretch>
            <a:fillRect/>
          </a:stretch>
        </p:blipFill>
        <p:spPr>
          <a:xfrm>
            <a:off x="1595806" y="1229074"/>
            <a:ext cx="8448451" cy="2382629"/>
          </a:xfrm>
          <a:prstGeom prst="rect">
            <a:avLst/>
          </a:prstGeom>
        </p:spPr>
      </p:pic>
    </p:spTree>
    <p:extLst>
      <p:ext uri="{BB962C8B-B14F-4D97-AF65-F5344CB8AC3E}">
        <p14:creationId xmlns:p14="http://schemas.microsoft.com/office/powerpoint/2010/main" val="1310592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35</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2</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寄存器堆</a:t>
            </a:r>
          </a:p>
        </p:txBody>
      </p:sp>
      <p:pic>
        <p:nvPicPr>
          <p:cNvPr id="4" name="图片 1">
            <a:extLst>
              <a:ext uri="{FF2B5EF4-FFF2-40B4-BE49-F238E27FC236}">
                <a16:creationId xmlns:a16="http://schemas.microsoft.com/office/drawing/2014/main" id="{14ACA6CB-A8B5-E341-9E39-2CEDA8496805}"/>
              </a:ext>
            </a:extLst>
          </p:cNvPr>
          <p:cNvPicPr>
            <a:picLocks noChangeAspect="1"/>
          </p:cNvPicPr>
          <p:nvPr/>
        </p:nvPicPr>
        <p:blipFill>
          <a:blip r:embed="rId2"/>
          <a:stretch>
            <a:fillRect/>
          </a:stretch>
        </p:blipFill>
        <p:spPr>
          <a:xfrm>
            <a:off x="268438" y="1537814"/>
            <a:ext cx="4337783" cy="2094704"/>
          </a:xfrm>
          <a:prstGeom prst="rect">
            <a:avLst/>
          </a:prstGeom>
        </p:spPr>
      </p:pic>
      <p:pic>
        <p:nvPicPr>
          <p:cNvPr id="5" name="Picture 4">
            <a:extLst>
              <a:ext uri="{FF2B5EF4-FFF2-40B4-BE49-F238E27FC236}">
                <a16:creationId xmlns:a16="http://schemas.microsoft.com/office/drawing/2014/main" id="{B77CB12A-4468-E641-8061-455F2B6721A2}"/>
              </a:ext>
            </a:extLst>
          </p:cNvPr>
          <p:cNvPicPr>
            <a:picLocks noChangeAspect="1"/>
          </p:cNvPicPr>
          <p:nvPr/>
        </p:nvPicPr>
        <p:blipFill>
          <a:blip r:embed="rId3"/>
          <a:stretch>
            <a:fillRect/>
          </a:stretch>
        </p:blipFill>
        <p:spPr>
          <a:xfrm>
            <a:off x="5256415" y="1717369"/>
            <a:ext cx="6804956" cy="2094704"/>
          </a:xfrm>
          <a:prstGeom prst="rect">
            <a:avLst/>
          </a:prstGeom>
        </p:spPr>
      </p:pic>
      <p:sp>
        <p:nvSpPr>
          <p:cNvPr id="7" name="TextBox 6">
            <a:extLst>
              <a:ext uri="{FF2B5EF4-FFF2-40B4-BE49-F238E27FC236}">
                <a16:creationId xmlns:a16="http://schemas.microsoft.com/office/drawing/2014/main" id="{BB4E138C-5145-FA45-B880-9B39C8F41604}"/>
              </a:ext>
            </a:extLst>
          </p:cNvPr>
          <p:cNvSpPr txBox="1"/>
          <p:nvPr/>
        </p:nvSpPr>
        <p:spPr>
          <a:xfrm>
            <a:off x="354453" y="3743896"/>
            <a:ext cx="7995068" cy="253787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两个</a:t>
            </a:r>
            <a:r>
              <a:rPr kumimoji="1" lang="zh-CN" altLang="en-CN" dirty="0">
                <a:solidFill>
                  <a:prstClr val="black"/>
                </a:solidFill>
                <a:latin typeface="Calibri" panose="020F0502020204030204" pitchFamily="34" charset="0"/>
                <a:ea typeface="SimHei" panose="02010609060101010101" pitchFamily="49" charset="-122"/>
                <a:cs typeface="Calibri" panose="020F0502020204030204" pitchFamily="34" charset="0"/>
              </a:rPr>
              <a:t>读端口</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、一个写端口</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状态的改变（写寄存器）由</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时钟信号和写端口上是否有输入</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决定</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时钟上升沿且写端口有输入则改变状态</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读</a:t>
            </a:r>
            <a:r>
              <a:rPr kumimoji="1" lang="zh-CN" altLang="en-US" sz="1800" i="0" u="none" strike="noStrike" kern="1200" cap="none" spc="0" normalizeH="0" baseline="0" noProof="0" dirty="0">
                <a:ln>
                  <a:noFill/>
                </a:ln>
                <a:solidFill>
                  <a:srgbClr val="FF0000"/>
                </a:solidFill>
                <a:effectLst/>
                <a:uLnTx/>
                <a:uFillTx/>
                <a:latin typeface="Calibri" panose="020F0502020204030204" pitchFamily="34" charset="0"/>
                <a:ea typeface="SimHei" panose="02010609060101010101" pitchFamily="49" charset="-122"/>
                <a:cs typeface="Calibri" panose="020F0502020204030204" pitchFamily="34" charset="0"/>
              </a:rPr>
              <a:t>寄存器时视为组合逻辑</a:t>
            </a:r>
            <a:endParaRPr kumimoji="1" lang="en-US" altLang="zh-CN" sz="1800" i="0" u="none" strike="noStrike" kern="1200" cap="none" spc="0" normalizeH="0" baseline="0" noProof="0" dirty="0">
              <a:ln>
                <a:noFill/>
              </a:ln>
              <a:solidFill>
                <a:srgbClr val="FF0000"/>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在</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中</a:t>
            </a:r>
            <a:r>
              <a:rPr kumimoji="1" lang="en-US" altLang="zh-CN" dirty="0" err="1">
                <a:solidFill>
                  <a:schemeClr val="accent1"/>
                </a:solidFill>
                <a:latin typeface="Calibri" panose="020F0502020204030204" pitchFamily="34" charset="0"/>
                <a:ea typeface="SimHei" panose="02010609060101010101" pitchFamily="49" charset="-122"/>
                <a:cs typeface="Calibri" panose="020F0502020204030204" pitchFamily="34" charset="0"/>
              </a:rPr>
              <a:t>srcA</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err="1">
                <a:solidFill>
                  <a:schemeClr val="accent1"/>
                </a:solidFill>
                <a:latin typeface="Calibri" panose="020F0502020204030204" pitchFamily="34" charset="0"/>
                <a:ea typeface="SimHei" panose="02010609060101010101" pitchFamily="49" charset="-122"/>
                <a:cs typeface="Calibri" panose="020F0502020204030204" pitchFamily="34" charset="0"/>
              </a:rPr>
              <a:t>srcB</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err="1">
                <a:solidFill>
                  <a:schemeClr val="accent1"/>
                </a:solidFill>
                <a:latin typeface="Calibri" panose="020F0502020204030204" pitchFamily="34" charset="0"/>
                <a:ea typeface="SimHei" panose="02010609060101010101" pitchFamily="49" charset="-122"/>
                <a:cs typeface="Calibri" panose="020F0502020204030204" pitchFamily="34" charset="0"/>
              </a:rPr>
              <a:t>dstW</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应该是什么？</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zh-CN" altLang="en-US" sz="1800"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研讨题</a:t>
            </a:r>
            <a:r>
              <a:rPr kumimoji="1" lang="en-US" altLang="zh-CN" sz="1800"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9.2.7</a:t>
            </a:r>
            <a:r>
              <a:rPr kumimoji="1" lang="zh-CN" altLang="en-US" sz="1800"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：在右上方图的过程中持续读</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该寄存器，会观察到什么现象？</a:t>
            </a:r>
            <a:endParaRPr kumimoji="1" lang="en-US" altLang="zh-CN" sz="1800"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3690842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36</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3</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数据内存</a:t>
            </a:r>
          </a:p>
        </p:txBody>
      </p:sp>
      <p:pic>
        <p:nvPicPr>
          <p:cNvPr id="4" name="Picture 3">
            <a:extLst>
              <a:ext uri="{FF2B5EF4-FFF2-40B4-BE49-F238E27FC236}">
                <a16:creationId xmlns:a16="http://schemas.microsoft.com/office/drawing/2014/main" id="{FE10EE84-F6A2-3B49-9311-AB0726F7E68B}"/>
              </a:ext>
            </a:extLst>
          </p:cNvPr>
          <p:cNvPicPr>
            <a:picLocks noChangeAspect="1"/>
          </p:cNvPicPr>
          <p:nvPr/>
        </p:nvPicPr>
        <p:blipFill>
          <a:blip r:embed="rId2"/>
          <a:stretch>
            <a:fillRect/>
          </a:stretch>
        </p:blipFill>
        <p:spPr>
          <a:xfrm>
            <a:off x="3832925" y="1232876"/>
            <a:ext cx="3974213" cy="2886443"/>
          </a:xfrm>
          <a:prstGeom prst="rect">
            <a:avLst/>
          </a:prstGeom>
        </p:spPr>
      </p:pic>
      <p:sp>
        <p:nvSpPr>
          <p:cNvPr id="5" name="TextBox 4">
            <a:extLst>
              <a:ext uri="{FF2B5EF4-FFF2-40B4-BE49-F238E27FC236}">
                <a16:creationId xmlns:a16="http://schemas.microsoft.com/office/drawing/2014/main" id="{B3E65872-0BB4-EE4F-81C7-72A8A38DB084}"/>
              </a:ext>
            </a:extLst>
          </p:cNvPr>
          <p:cNvSpPr txBox="1"/>
          <p:nvPr/>
        </p:nvSpPr>
        <p:spPr>
          <a:xfrm>
            <a:off x="404116" y="4119319"/>
            <a:ext cx="7403022" cy="87588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sz="1800"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rPr>
              <a:t>和寄存器堆类似，</a:t>
            </a:r>
            <a:r>
              <a:rPr kumimoji="1" lang="zh-CN" altLang="en-US" sz="1800" b="0" i="0" u="none" strike="noStrike" kern="1200" cap="none" spc="0" normalizeH="0" baseline="0" noProof="0" dirty="0">
                <a:ln>
                  <a:noFill/>
                </a:ln>
                <a:solidFill>
                  <a:srgbClr val="FF0000"/>
                </a:solidFill>
                <a:effectLst/>
                <a:uLnTx/>
                <a:uFillTx/>
                <a:latin typeface="Calibri" panose="020F0502020204030204" pitchFamily="34" charset="0"/>
                <a:ea typeface="SimHei" panose="02010609060101010101" pitchFamily="49" charset="-122"/>
                <a:cs typeface="Calibri" panose="020F0502020204030204" pitchFamily="34" charset="0"/>
              </a:rPr>
              <a:t>读时作为组合逻辑，写时受时钟控制</a:t>
            </a:r>
            <a:endParaRPr kumimoji="1" lang="en-US" altLang="zh-CN" sz="1800" b="0" i="0" u="none" strike="noStrike" kern="1200" cap="none" spc="0" normalizeH="0" baseline="0" noProof="0" dirty="0">
              <a:ln>
                <a:noFill/>
              </a:ln>
              <a:solidFill>
                <a:srgbClr val="FF0000"/>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en-US" altLang="zh-CN" sz="1800" b="0" i="0" u="none" strike="noStrike" kern="1200" cap="none" spc="0" normalizeH="0" baseline="0" noProof="0" dirty="0">
                <a:ln>
                  <a:noFill/>
                </a:ln>
                <a:effectLst/>
                <a:uLnTx/>
                <a:uFillTx/>
                <a:latin typeface="Calibri" panose="020F0502020204030204" pitchFamily="34" charset="0"/>
                <a:ea typeface="SimHei" panose="02010609060101010101" pitchFamily="49" charset="-122"/>
                <a:cs typeface="Calibri" panose="020F0502020204030204" pitchFamily="34" charset="0"/>
              </a:rPr>
              <a:t>error</a:t>
            </a:r>
            <a:r>
              <a:rPr kumimoji="1" lang="zh-CN" altLang="en-US" sz="1800" b="0" i="0" u="none" strike="noStrike" kern="1200" cap="none" spc="0" normalizeH="0" baseline="0" noProof="0" dirty="0">
                <a:ln>
                  <a:noFill/>
                </a:ln>
                <a:effectLst/>
                <a:uLnTx/>
                <a:uFillTx/>
                <a:latin typeface="Calibri" panose="020F0502020204030204" pitchFamily="34" charset="0"/>
                <a:ea typeface="SimHei" panose="02010609060101010101" pitchFamily="49" charset="-122"/>
                <a:cs typeface="Calibri" panose="020F0502020204030204" pitchFamily="34" charset="0"/>
              </a:rPr>
              <a:t>信号由组合逻辑产生</a:t>
            </a:r>
          </a:p>
        </p:txBody>
      </p:sp>
    </p:spTree>
    <p:extLst>
      <p:ext uri="{BB962C8B-B14F-4D97-AF65-F5344CB8AC3E}">
        <p14:creationId xmlns:p14="http://schemas.microsoft.com/office/powerpoint/2010/main" val="162582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37</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指令内存</a:t>
            </a:r>
          </a:p>
        </p:txBody>
      </p:sp>
      <p:pic>
        <p:nvPicPr>
          <p:cNvPr id="3" name="Picture 2">
            <a:extLst>
              <a:ext uri="{FF2B5EF4-FFF2-40B4-BE49-F238E27FC236}">
                <a16:creationId xmlns:a16="http://schemas.microsoft.com/office/drawing/2014/main" id="{6081B40D-A2CF-8347-9712-78D7FD9F3277}"/>
              </a:ext>
            </a:extLst>
          </p:cNvPr>
          <p:cNvPicPr>
            <a:picLocks noChangeAspect="1"/>
          </p:cNvPicPr>
          <p:nvPr/>
        </p:nvPicPr>
        <p:blipFill rotWithShape="1">
          <a:blip r:embed="rId2"/>
          <a:srcRect r="1059" b="2889"/>
          <a:stretch/>
        </p:blipFill>
        <p:spPr>
          <a:xfrm>
            <a:off x="3149857" y="1415475"/>
            <a:ext cx="5340350" cy="2774950"/>
          </a:xfrm>
          <a:prstGeom prst="rect">
            <a:avLst/>
          </a:prstGeom>
        </p:spPr>
      </p:pic>
      <p:sp>
        <p:nvSpPr>
          <p:cNvPr id="7" name="TextBox 6">
            <a:extLst>
              <a:ext uri="{FF2B5EF4-FFF2-40B4-BE49-F238E27FC236}">
                <a16:creationId xmlns:a16="http://schemas.microsoft.com/office/drawing/2014/main" id="{7C9152E6-8A6E-AE49-84E1-9A05F84A21B3}"/>
              </a:ext>
            </a:extLst>
          </p:cNvPr>
          <p:cNvSpPr txBox="1"/>
          <p:nvPr/>
        </p:nvSpPr>
        <p:spPr>
          <a:xfrm>
            <a:off x="404116" y="4004366"/>
            <a:ext cx="6969141" cy="253787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sz="1800"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rPr>
              <a:t>Y86-64</a:t>
            </a:r>
            <a:r>
              <a:rPr kumimoji="1" lang="zh-CN" altLang="en-US" sz="1800"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rPr>
              <a:t>区分了数据内存和指令内存</a:t>
            </a:r>
            <a:endParaRPr kumimoji="1" lang="en-US" altLang="zh-CN" sz="1800"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指令内存只存放指令，</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对于用户程序来讲是只读的</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程序（进程）</a:t>
            </a:r>
            <a:r>
              <a:rPr kumimoji="1" lang="zh-CN" altLang="en-US"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的指令是由操作系统内核加载进指令内存的</a:t>
            </a:r>
            <a:endParaRPr kumimoji="1" lang="en-US" altLang="zh-CN"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rPr>
              <a:t>因此虽然是存储器，但</a:t>
            </a:r>
            <a:r>
              <a:rPr kumimoji="1" lang="zh-CN" altLang="en-US" b="0" i="0" u="none" strike="noStrike" kern="1200" cap="none" spc="0" normalizeH="0" baseline="0" noProof="0" dirty="0">
                <a:ln>
                  <a:noFill/>
                </a:ln>
                <a:solidFill>
                  <a:srgbClr val="FF0000"/>
                </a:solidFill>
                <a:effectLst/>
                <a:uLnTx/>
                <a:uFillTx/>
                <a:latin typeface="Calibri" panose="020F0502020204030204" pitchFamily="34" charset="0"/>
                <a:ea typeface="SimHei" panose="02010609060101010101" pitchFamily="49" charset="-122"/>
                <a:cs typeface="Calibri" panose="020F0502020204030204" pitchFamily="34" charset="0"/>
              </a:rPr>
              <a:t>完全可看作组合逻辑</a:t>
            </a:r>
            <a:endParaRPr kumimoji="1" lang="en-US" altLang="zh-CN" b="0" i="0" u="none" strike="noStrike" kern="1200" cap="none" spc="0" normalizeH="0" baseline="0" noProof="0" dirty="0">
              <a:ln>
                <a:noFill/>
              </a:ln>
              <a:solidFill>
                <a:srgbClr val="FF0000"/>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现代计算机中，数据内存和指令内存往往统一由虚拟内存系统实现和管理</a:t>
            </a:r>
            <a:endParaRPr kumimoji="1" lang="en-US" altLang="zh-CN" sz="1800"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3663116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38</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7" y="648101"/>
            <a:ext cx="6872243"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总结：组合逻辑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存储器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时序逻辑</a:t>
            </a:r>
          </a:p>
        </p:txBody>
      </p:sp>
      <p:sp>
        <p:nvSpPr>
          <p:cNvPr id="4" name="TextBox 3">
            <a:extLst>
              <a:ext uri="{FF2B5EF4-FFF2-40B4-BE49-F238E27FC236}">
                <a16:creationId xmlns:a16="http://schemas.microsoft.com/office/drawing/2014/main" id="{BEDB6321-B5E0-D14F-9186-03B9C66746C6}"/>
              </a:ext>
            </a:extLst>
          </p:cNvPr>
          <p:cNvSpPr txBox="1"/>
          <p:nvPr/>
        </p:nvSpPr>
        <p:spPr>
          <a:xfrm>
            <a:off x="268437" y="1232876"/>
            <a:ext cx="6725487" cy="170687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存储器和组合逻辑的关系</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部分存储器（</a:t>
            </a:r>
            <a:r>
              <a:rPr kumimoji="1" lang="en-US" altLang="zh-CN" dirty="0">
                <a:latin typeface="Calibri" panose="020F0502020204030204" pitchFamily="34" charset="0"/>
                <a:ea typeface="SimHei" panose="02010609060101010101" pitchFamily="49" charset="-122"/>
                <a:cs typeface="Calibri" panose="020F0502020204030204" pitchFamily="34" charset="0"/>
              </a:rPr>
              <a:t>e.g., SRAM</a:t>
            </a:r>
            <a:r>
              <a:rPr kumimoji="1" lang="zh-CN" altLang="en-US" dirty="0">
                <a:latin typeface="Calibri" panose="020F0502020204030204" pitchFamily="34" charset="0"/>
                <a:ea typeface="SimHei" panose="02010609060101010101" pitchFamily="49" charset="-122"/>
                <a:cs typeface="Calibri" panose="020F0502020204030204" pitchFamily="34" charset="0"/>
              </a:rPr>
              <a:t>）</a:t>
            </a:r>
            <a:r>
              <a:rPr kumimoji="1" lang="zh-CN" altLang="en-CN" dirty="0">
                <a:latin typeface="Calibri" panose="020F0502020204030204" pitchFamily="34" charset="0"/>
                <a:ea typeface="SimHei" panose="02010609060101010101" pitchFamily="49" charset="-122"/>
                <a:cs typeface="Calibri" panose="020F0502020204030204" pitchFamily="34" charset="0"/>
              </a:rPr>
              <a:t>可以</a:t>
            </a:r>
            <a:r>
              <a:rPr kumimoji="1" lang="zh-CN" altLang="en-US" dirty="0">
                <a:latin typeface="Calibri" panose="020F0502020204030204" pitchFamily="34" charset="0"/>
                <a:ea typeface="SimHei" panose="02010609060101010101" pitchFamily="49" charset="-122"/>
                <a:cs typeface="Calibri" panose="020F0502020204030204" pitchFamily="34" charset="0"/>
              </a:rPr>
              <a:t>用组合逻辑实现</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读存储器可将其看作组合逻辑</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写存储器时要考虑时序</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sp>
        <p:nvSpPr>
          <p:cNvPr id="5" name="Oval 4">
            <a:extLst>
              <a:ext uri="{FF2B5EF4-FFF2-40B4-BE49-F238E27FC236}">
                <a16:creationId xmlns:a16="http://schemas.microsoft.com/office/drawing/2014/main" id="{D979277C-0092-054E-B38C-64CD64D4C71D}"/>
              </a:ext>
            </a:extLst>
          </p:cNvPr>
          <p:cNvSpPr/>
          <p:nvPr/>
        </p:nvSpPr>
        <p:spPr>
          <a:xfrm>
            <a:off x="2646858" y="3435919"/>
            <a:ext cx="1062681" cy="1062681"/>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状态</a:t>
            </a:r>
            <a:r>
              <a:rPr kumimoji="1" lang="en-US" altLang="zh-CN" dirty="0">
                <a:solidFill>
                  <a:schemeClr val="tx1"/>
                </a:solidFill>
              </a:rPr>
              <a:t>0</a:t>
            </a:r>
            <a:endParaRPr kumimoji="1" lang="zh-CN" altLang="en-US" dirty="0">
              <a:solidFill>
                <a:schemeClr val="tx1"/>
              </a:solidFill>
            </a:endParaRPr>
          </a:p>
        </p:txBody>
      </p:sp>
      <p:sp>
        <p:nvSpPr>
          <p:cNvPr id="7" name="Oval 6">
            <a:extLst>
              <a:ext uri="{FF2B5EF4-FFF2-40B4-BE49-F238E27FC236}">
                <a16:creationId xmlns:a16="http://schemas.microsoft.com/office/drawing/2014/main" id="{EA14EB60-9B44-1B47-B2A2-6ED26BFAE449}"/>
              </a:ext>
            </a:extLst>
          </p:cNvPr>
          <p:cNvSpPr/>
          <p:nvPr/>
        </p:nvSpPr>
        <p:spPr>
          <a:xfrm>
            <a:off x="5014919" y="3435919"/>
            <a:ext cx="1062681" cy="1062681"/>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状态</a:t>
            </a:r>
            <a:r>
              <a:rPr kumimoji="1" lang="en-US" altLang="zh-CN" dirty="0">
                <a:solidFill>
                  <a:schemeClr val="tx1"/>
                </a:solidFill>
              </a:rPr>
              <a:t>1</a:t>
            </a:r>
            <a:endParaRPr kumimoji="1" lang="zh-CN" altLang="en-US" dirty="0">
              <a:solidFill>
                <a:schemeClr val="tx1"/>
              </a:solidFill>
            </a:endParaRPr>
          </a:p>
        </p:txBody>
      </p:sp>
      <p:cxnSp>
        <p:nvCxnSpPr>
          <p:cNvPr id="8" name="Straight Arrow Connector 7">
            <a:extLst>
              <a:ext uri="{FF2B5EF4-FFF2-40B4-BE49-F238E27FC236}">
                <a16:creationId xmlns:a16="http://schemas.microsoft.com/office/drawing/2014/main" id="{5C52F3CF-19E7-104B-824F-7F04E9AFFF58}"/>
              </a:ext>
            </a:extLst>
          </p:cNvPr>
          <p:cNvCxnSpPr>
            <a:stCxn id="5" idx="6"/>
            <a:endCxn id="7" idx="2"/>
          </p:cNvCxnSpPr>
          <p:nvPr/>
        </p:nvCxnSpPr>
        <p:spPr>
          <a:xfrm>
            <a:off x="3709539" y="3967260"/>
            <a:ext cx="130538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AB94135-CDD4-DA40-AE40-7491F4BFF666}"/>
              </a:ext>
            </a:extLst>
          </p:cNvPr>
          <p:cNvSpPr txBox="1"/>
          <p:nvPr/>
        </p:nvSpPr>
        <p:spPr>
          <a:xfrm>
            <a:off x="3980553" y="3591009"/>
            <a:ext cx="763351" cy="369332"/>
          </a:xfrm>
          <a:prstGeom prst="rect">
            <a:avLst/>
          </a:prstGeom>
          <a:noFill/>
        </p:spPr>
        <p:txBody>
          <a:bodyPr wrap="none" rtlCol="0">
            <a:spAutoFit/>
          </a:bodyPr>
          <a:lstStyle/>
          <a:p>
            <a:r>
              <a:rPr kumimoji="1" lang="zh-CN" altLang="en-US" dirty="0"/>
              <a:t>指令</a:t>
            </a:r>
            <a:r>
              <a:rPr kumimoji="1" lang="en-US" altLang="zh-CN" dirty="0"/>
              <a:t>1</a:t>
            </a:r>
            <a:endParaRPr kumimoji="1" lang="zh-CN" altLang="en-US" dirty="0"/>
          </a:p>
        </p:txBody>
      </p:sp>
      <p:cxnSp>
        <p:nvCxnSpPr>
          <p:cNvPr id="10" name="Straight Arrow Connector 9">
            <a:extLst>
              <a:ext uri="{FF2B5EF4-FFF2-40B4-BE49-F238E27FC236}">
                <a16:creationId xmlns:a16="http://schemas.microsoft.com/office/drawing/2014/main" id="{6FF6F2A3-E638-F643-81DA-DCABE356E332}"/>
              </a:ext>
            </a:extLst>
          </p:cNvPr>
          <p:cNvCxnSpPr>
            <a:cxnSpLocks/>
          </p:cNvCxnSpPr>
          <p:nvPr/>
        </p:nvCxnSpPr>
        <p:spPr>
          <a:xfrm>
            <a:off x="6077600" y="3967260"/>
            <a:ext cx="133409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24DA54A-6D66-C14E-9653-562B930676A7}"/>
              </a:ext>
            </a:extLst>
          </p:cNvPr>
          <p:cNvSpPr txBox="1"/>
          <p:nvPr/>
        </p:nvSpPr>
        <p:spPr>
          <a:xfrm>
            <a:off x="6377330" y="3591009"/>
            <a:ext cx="763351" cy="369332"/>
          </a:xfrm>
          <a:prstGeom prst="rect">
            <a:avLst/>
          </a:prstGeom>
          <a:noFill/>
        </p:spPr>
        <p:txBody>
          <a:bodyPr wrap="none" rtlCol="0">
            <a:spAutoFit/>
          </a:bodyPr>
          <a:lstStyle/>
          <a:p>
            <a:r>
              <a:rPr kumimoji="1" lang="zh-CN" altLang="en-US" dirty="0"/>
              <a:t>指令</a:t>
            </a:r>
            <a:r>
              <a:rPr kumimoji="1" lang="en-US" altLang="zh-CN" dirty="0"/>
              <a:t>2</a:t>
            </a:r>
            <a:endParaRPr kumimoji="1" lang="zh-CN" altLang="en-US" dirty="0"/>
          </a:p>
        </p:txBody>
      </p:sp>
      <p:sp>
        <p:nvSpPr>
          <p:cNvPr id="13" name="Oval 12">
            <a:extLst>
              <a:ext uri="{FF2B5EF4-FFF2-40B4-BE49-F238E27FC236}">
                <a16:creationId xmlns:a16="http://schemas.microsoft.com/office/drawing/2014/main" id="{BE32E034-5043-4443-853A-D29F95E6D959}"/>
              </a:ext>
            </a:extLst>
          </p:cNvPr>
          <p:cNvSpPr/>
          <p:nvPr/>
        </p:nvSpPr>
        <p:spPr>
          <a:xfrm>
            <a:off x="7418150" y="3429000"/>
            <a:ext cx="1062681" cy="1062681"/>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状态</a:t>
            </a:r>
            <a:r>
              <a:rPr kumimoji="1" lang="en-US" altLang="zh-CN" dirty="0">
                <a:solidFill>
                  <a:schemeClr val="tx1"/>
                </a:solidFill>
              </a:rPr>
              <a:t>2</a:t>
            </a:r>
            <a:endParaRPr kumimoji="1" lang="zh-CN" altLang="en-US" dirty="0">
              <a:solidFill>
                <a:schemeClr val="tx1"/>
              </a:solidFill>
            </a:endParaRPr>
          </a:p>
        </p:txBody>
      </p:sp>
      <p:cxnSp>
        <p:nvCxnSpPr>
          <p:cNvPr id="14" name="Straight Arrow Connector 13">
            <a:extLst>
              <a:ext uri="{FF2B5EF4-FFF2-40B4-BE49-F238E27FC236}">
                <a16:creationId xmlns:a16="http://schemas.microsoft.com/office/drawing/2014/main" id="{4E675506-292B-7A43-AF0F-DFD05785C058}"/>
              </a:ext>
            </a:extLst>
          </p:cNvPr>
          <p:cNvCxnSpPr>
            <a:cxnSpLocks/>
          </p:cNvCxnSpPr>
          <p:nvPr/>
        </p:nvCxnSpPr>
        <p:spPr>
          <a:xfrm>
            <a:off x="8486100" y="3974179"/>
            <a:ext cx="133409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ECC2FD9-C070-AA43-8845-FCA7E01923B2}"/>
              </a:ext>
            </a:extLst>
          </p:cNvPr>
          <p:cNvSpPr txBox="1"/>
          <p:nvPr/>
        </p:nvSpPr>
        <p:spPr>
          <a:xfrm>
            <a:off x="8785830" y="3597928"/>
            <a:ext cx="763351" cy="369332"/>
          </a:xfrm>
          <a:prstGeom prst="rect">
            <a:avLst/>
          </a:prstGeom>
          <a:noFill/>
        </p:spPr>
        <p:txBody>
          <a:bodyPr wrap="none" rtlCol="0">
            <a:spAutoFit/>
          </a:bodyPr>
          <a:lstStyle/>
          <a:p>
            <a:r>
              <a:rPr kumimoji="1" lang="zh-CN" altLang="en-US" dirty="0"/>
              <a:t>指令</a:t>
            </a:r>
            <a:r>
              <a:rPr kumimoji="1" lang="en-US" altLang="zh-CN" dirty="0"/>
              <a:t>3</a:t>
            </a:r>
            <a:endParaRPr kumimoji="1" lang="zh-CN" altLang="en-US" dirty="0"/>
          </a:p>
        </p:txBody>
      </p:sp>
      <p:sp>
        <p:nvSpPr>
          <p:cNvPr id="16" name="TextBox 15">
            <a:extLst>
              <a:ext uri="{FF2B5EF4-FFF2-40B4-BE49-F238E27FC236}">
                <a16:creationId xmlns:a16="http://schemas.microsoft.com/office/drawing/2014/main" id="{C5BF2091-C92D-9440-962F-29EEB6D407FE}"/>
              </a:ext>
            </a:extLst>
          </p:cNvPr>
          <p:cNvSpPr txBox="1"/>
          <p:nvPr/>
        </p:nvSpPr>
        <p:spPr>
          <a:xfrm>
            <a:off x="9953513" y="3775675"/>
            <a:ext cx="343364" cy="369332"/>
          </a:xfrm>
          <a:prstGeom prst="rect">
            <a:avLst/>
          </a:prstGeom>
          <a:noFill/>
        </p:spPr>
        <p:txBody>
          <a:bodyPr wrap="none" rtlCol="0">
            <a:spAutoFit/>
          </a:bodyPr>
          <a:lstStyle/>
          <a:p>
            <a:r>
              <a:rPr kumimoji="1" lang="en-US" altLang="zh-CN" dirty="0"/>
              <a:t>…</a:t>
            </a:r>
            <a:endParaRPr kumimoji="1" lang="zh-CN" altLang="en-US" dirty="0"/>
          </a:p>
        </p:txBody>
      </p:sp>
      <p:cxnSp>
        <p:nvCxnSpPr>
          <p:cNvPr id="17" name="Straight Arrow Connector 16">
            <a:extLst>
              <a:ext uri="{FF2B5EF4-FFF2-40B4-BE49-F238E27FC236}">
                <a16:creationId xmlns:a16="http://schemas.microsoft.com/office/drawing/2014/main" id="{ABEF4EDE-944D-B14F-8BFF-1488FA112295}"/>
              </a:ext>
            </a:extLst>
          </p:cNvPr>
          <p:cNvCxnSpPr/>
          <p:nvPr/>
        </p:nvCxnSpPr>
        <p:spPr>
          <a:xfrm>
            <a:off x="1312169" y="3967260"/>
            <a:ext cx="130538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4FD54BE4-05FA-7F44-89DF-E449EA900947}"/>
              </a:ext>
            </a:extLst>
          </p:cNvPr>
          <p:cNvSpPr txBox="1"/>
          <p:nvPr/>
        </p:nvSpPr>
        <p:spPr>
          <a:xfrm>
            <a:off x="1583183" y="3591009"/>
            <a:ext cx="613694" cy="369332"/>
          </a:xfrm>
          <a:prstGeom prst="rect">
            <a:avLst/>
          </a:prstGeom>
          <a:noFill/>
        </p:spPr>
        <p:txBody>
          <a:bodyPr wrap="none" rtlCol="0">
            <a:spAutoFit/>
          </a:bodyPr>
          <a:lstStyle/>
          <a:p>
            <a:r>
              <a:rPr kumimoji="1" lang="en-US" altLang="zh-CN" dirty="0"/>
              <a:t>start</a:t>
            </a:r>
            <a:endParaRPr kumimoji="1" lang="zh-CN" altLang="en-US" dirty="0"/>
          </a:p>
        </p:txBody>
      </p:sp>
      <p:pic>
        <p:nvPicPr>
          <p:cNvPr id="19" name="图片 5">
            <a:extLst>
              <a:ext uri="{FF2B5EF4-FFF2-40B4-BE49-F238E27FC236}">
                <a16:creationId xmlns:a16="http://schemas.microsoft.com/office/drawing/2014/main" id="{5D5DAF1C-C90A-284F-B609-7A5CAE61956E}"/>
              </a:ext>
            </a:extLst>
          </p:cNvPr>
          <p:cNvPicPr>
            <a:picLocks noChangeAspect="1"/>
          </p:cNvPicPr>
          <p:nvPr/>
        </p:nvPicPr>
        <p:blipFill rotWithShape="1">
          <a:blip r:embed="rId2"/>
          <a:srcRect l="46888" t="26747" r="40534" b="14503"/>
          <a:stretch/>
        </p:blipFill>
        <p:spPr>
          <a:xfrm>
            <a:off x="4376546" y="4662396"/>
            <a:ext cx="1062681" cy="1399790"/>
          </a:xfrm>
          <a:prstGeom prst="rect">
            <a:avLst/>
          </a:prstGeom>
        </p:spPr>
      </p:pic>
      <p:cxnSp>
        <p:nvCxnSpPr>
          <p:cNvPr id="20" name="Straight Arrow Connector 19">
            <a:extLst>
              <a:ext uri="{FF2B5EF4-FFF2-40B4-BE49-F238E27FC236}">
                <a16:creationId xmlns:a16="http://schemas.microsoft.com/office/drawing/2014/main" id="{7A8C6DA7-A073-D740-98B1-C09ED5E715C7}"/>
              </a:ext>
            </a:extLst>
          </p:cNvPr>
          <p:cNvCxnSpPr>
            <a:cxnSpLocks/>
            <a:stCxn id="19" idx="0"/>
          </p:cNvCxnSpPr>
          <p:nvPr/>
        </p:nvCxnSpPr>
        <p:spPr>
          <a:xfrm flipV="1">
            <a:off x="4907887" y="4145007"/>
            <a:ext cx="0" cy="5173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1" name="图片 5">
            <a:extLst>
              <a:ext uri="{FF2B5EF4-FFF2-40B4-BE49-F238E27FC236}">
                <a16:creationId xmlns:a16="http://schemas.microsoft.com/office/drawing/2014/main" id="{89491568-D0DB-CC44-8CCE-FD5DD7258499}"/>
              </a:ext>
            </a:extLst>
          </p:cNvPr>
          <p:cNvPicPr>
            <a:picLocks noChangeAspect="1"/>
          </p:cNvPicPr>
          <p:nvPr/>
        </p:nvPicPr>
        <p:blipFill rotWithShape="1">
          <a:blip r:embed="rId2"/>
          <a:srcRect l="46888" t="26747" r="40534" b="14503"/>
          <a:stretch/>
        </p:blipFill>
        <p:spPr>
          <a:xfrm>
            <a:off x="6880355" y="4662396"/>
            <a:ext cx="1062681" cy="1399790"/>
          </a:xfrm>
          <a:prstGeom prst="rect">
            <a:avLst/>
          </a:prstGeom>
        </p:spPr>
      </p:pic>
      <p:cxnSp>
        <p:nvCxnSpPr>
          <p:cNvPr id="22" name="Straight Arrow Connector 21">
            <a:extLst>
              <a:ext uri="{FF2B5EF4-FFF2-40B4-BE49-F238E27FC236}">
                <a16:creationId xmlns:a16="http://schemas.microsoft.com/office/drawing/2014/main" id="{5F5E970B-9122-0441-A167-8FBB9EA1C88A}"/>
              </a:ext>
            </a:extLst>
          </p:cNvPr>
          <p:cNvCxnSpPr>
            <a:cxnSpLocks/>
            <a:stCxn id="21" idx="0"/>
          </p:cNvCxnSpPr>
          <p:nvPr/>
        </p:nvCxnSpPr>
        <p:spPr>
          <a:xfrm flipV="1">
            <a:off x="7411696" y="4145007"/>
            <a:ext cx="0" cy="5173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5" name="图片 5">
            <a:extLst>
              <a:ext uri="{FF2B5EF4-FFF2-40B4-BE49-F238E27FC236}">
                <a16:creationId xmlns:a16="http://schemas.microsoft.com/office/drawing/2014/main" id="{A994D06E-522C-3647-8338-35DE710CD5C9}"/>
              </a:ext>
            </a:extLst>
          </p:cNvPr>
          <p:cNvPicPr>
            <a:picLocks noChangeAspect="1"/>
          </p:cNvPicPr>
          <p:nvPr/>
        </p:nvPicPr>
        <p:blipFill rotWithShape="1">
          <a:blip r:embed="rId2"/>
          <a:srcRect l="46888" t="26747" r="40534" b="14503"/>
          <a:stretch/>
        </p:blipFill>
        <p:spPr>
          <a:xfrm>
            <a:off x="9234196" y="4653528"/>
            <a:ext cx="1062681" cy="1399790"/>
          </a:xfrm>
          <a:prstGeom prst="rect">
            <a:avLst/>
          </a:prstGeom>
        </p:spPr>
      </p:pic>
      <p:cxnSp>
        <p:nvCxnSpPr>
          <p:cNvPr id="26" name="Straight Arrow Connector 25">
            <a:extLst>
              <a:ext uri="{FF2B5EF4-FFF2-40B4-BE49-F238E27FC236}">
                <a16:creationId xmlns:a16="http://schemas.microsoft.com/office/drawing/2014/main" id="{B380CA4F-5828-0E43-9558-2117498CA544}"/>
              </a:ext>
            </a:extLst>
          </p:cNvPr>
          <p:cNvCxnSpPr>
            <a:cxnSpLocks/>
            <a:stCxn id="25" idx="0"/>
          </p:cNvCxnSpPr>
          <p:nvPr/>
        </p:nvCxnSpPr>
        <p:spPr>
          <a:xfrm flipV="1">
            <a:off x="9765537" y="4136139"/>
            <a:ext cx="0" cy="5173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5974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7" grpId="0" animBg="1"/>
      <p:bldP spid="9" grpId="0"/>
      <p:bldP spid="12" grpId="0"/>
      <p:bldP spid="13" grpId="0" animBg="1"/>
      <p:bldP spid="15" grpId="0"/>
      <p:bldP spid="16" grpId="0"/>
      <p:bldP spid="1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39</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练习（研讨题</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9.2.6</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a:t>
            </a:r>
          </a:p>
        </p:txBody>
      </p:sp>
      <p:sp>
        <p:nvSpPr>
          <p:cNvPr id="5" name="TextBox 4">
            <a:extLst>
              <a:ext uri="{FF2B5EF4-FFF2-40B4-BE49-F238E27FC236}">
                <a16:creationId xmlns:a16="http://schemas.microsoft.com/office/drawing/2014/main" id="{9ACE9421-D729-5B40-B7A0-0468A03608FD}"/>
              </a:ext>
            </a:extLst>
          </p:cNvPr>
          <p:cNvSpPr txBox="1"/>
          <p:nvPr/>
        </p:nvSpPr>
        <p:spPr>
          <a:xfrm>
            <a:off x="861605" y="6025233"/>
            <a:ext cx="3533340" cy="369332"/>
          </a:xfrm>
          <a:prstGeom prst="rect">
            <a:avLst/>
          </a:prstGeom>
          <a:noFill/>
        </p:spPr>
        <p:txBody>
          <a:bodyPr wrap="none" rtlCol="0">
            <a:spAutoFit/>
          </a:bodyPr>
          <a:lstStyle/>
          <a:p>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初始时</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Out</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0</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，问</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Out</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如何变化？</a:t>
            </a:r>
          </a:p>
        </p:txBody>
      </p:sp>
      <p:pic>
        <p:nvPicPr>
          <p:cNvPr id="6" name="图片 16">
            <a:extLst>
              <a:ext uri="{FF2B5EF4-FFF2-40B4-BE49-F238E27FC236}">
                <a16:creationId xmlns:a16="http://schemas.microsoft.com/office/drawing/2014/main" id="{76E13201-1798-3640-857F-2CCCD01DAFA5}"/>
              </a:ext>
            </a:extLst>
          </p:cNvPr>
          <p:cNvPicPr>
            <a:picLocks noChangeAspect="1"/>
          </p:cNvPicPr>
          <p:nvPr/>
        </p:nvPicPr>
        <p:blipFill rotWithShape="1">
          <a:blip r:embed="rId2"/>
          <a:srcRect b="12199"/>
          <a:stretch/>
        </p:blipFill>
        <p:spPr>
          <a:xfrm>
            <a:off x="268439" y="1232877"/>
            <a:ext cx="7095748" cy="4710723"/>
          </a:xfrm>
          <a:prstGeom prst="rect">
            <a:avLst/>
          </a:prstGeom>
        </p:spPr>
      </p:pic>
    </p:spTree>
    <p:extLst>
      <p:ext uri="{BB962C8B-B14F-4D97-AF65-F5344CB8AC3E}">
        <p14:creationId xmlns:p14="http://schemas.microsoft.com/office/powerpoint/2010/main" val="3605522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a:t>
            </a:fld>
            <a:endParaRPr lang="en-US" dirty="0"/>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CN" altLang="zh-CN" sz="3200" dirty="0">
                <a:latin typeface="Calibri" panose="020F0502020204030204" pitchFamily="34" charset="0"/>
                <a:ea typeface="SimHei" panose="02010609060101010101" pitchFamily="49" charset="-122"/>
                <a:cs typeface="Calibri" panose="020F0502020204030204" pitchFamily="34" charset="0"/>
              </a:rPr>
              <a:t>Outline</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10951498" cy="46198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ISA</a:t>
            </a: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简介</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CISC</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&amp;</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RISC</a:t>
            </a: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硬件设计</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组合逻辑电路</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时序逻辑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组合逻辑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SEQ</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Processor</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指令执行的基本框架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将基本框架映射到硬件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19189036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40</a:t>
            </a:fld>
            <a:endParaRPr lang="en-US"/>
          </a:p>
        </p:txBody>
      </p:sp>
      <p:pic>
        <p:nvPicPr>
          <p:cNvPr id="3" name="图片 16">
            <a:extLst>
              <a:ext uri="{FF2B5EF4-FFF2-40B4-BE49-F238E27FC236}">
                <a16:creationId xmlns:a16="http://schemas.microsoft.com/office/drawing/2014/main" id="{58777D2C-CFD5-7849-98FD-26F4E2EF8356}"/>
              </a:ext>
            </a:extLst>
          </p:cNvPr>
          <p:cNvPicPr>
            <a:picLocks noChangeAspect="1"/>
          </p:cNvPicPr>
          <p:nvPr/>
        </p:nvPicPr>
        <p:blipFill rotWithShape="1">
          <a:blip r:embed="rId2"/>
          <a:srcRect t="1" b="-32"/>
          <a:stretch/>
        </p:blipFill>
        <p:spPr>
          <a:xfrm>
            <a:off x="268439" y="1232877"/>
            <a:ext cx="7095748" cy="5366924"/>
          </a:xfrm>
          <a:prstGeom prst="rect">
            <a:avLst/>
          </a:prstGeom>
        </p:spPr>
      </p:pic>
      <p:sp>
        <p:nvSpPr>
          <p:cNvPr id="6" name="TextBox 5">
            <a:extLst>
              <a:ext uri="{FF2B5EF4-FFF2-40B4-BE49-F238E27FC236}">
                <a16:creationId xmlns:a16="http://schemas.microsoft.com/office/drawing/2014/main" id="{D903C5B1-A6C6-BC49-95FE-F3E47AB318EA}"/>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练习（研讨题</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9.2.6</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a:t>
            </a:r>
          </a:p>
        </p:txBody>
      </p:sp>
    </p:spTree>
    <p:extLst>
      <p:ext uri="{BB962C8B-B14F-4D97-AF65-F5344CB8AC3E}">
        <p14:creationId xmlns:p14="http://schemas.microsoft.com/office/powerpoint/2010/main" val="4053498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41</a:t>
            </a:fld>
            <a:endParaRPr lang="en-US" dirty="0"/>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CN" altLang="zh-CN" sz="3200" dirty="0">
                <a:latin typeface="Calibri" panose="020F0502020204030204" pitchFamily="34" charset="0"/>
                <a:ea typeface="SimHei" panose="02010609060101010101" pitchFamily="49" charset="-122"/>
                <a:cs typeface="Calibri" panose="020F0502020204030204" pitchFamily="34" charset="0"/>
              </a:rPr>
              <a:t>Outline</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10951498" cy="503086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简介</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CISC</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&amp;</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RISC</a:t>
            </a: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硬件设计</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组合逻辑电路</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时序逻辑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组合逻辑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SEQ</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Processor</a:t>
            </a: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指令执行的基本原则</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指令执行的基本框架</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将基本框架映射到硬件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36191867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42</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Y86-64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指令执行的基本原则</a:t>
            </a:r>
          </a:p>
        </p:txBody>
      </p:sp>
      <p:sp>
        <p:nvSpPr>
          <p:cNvPr id="6" name="Rectangle 5">
            <a:extLst>
              <a:ext uri="{FF2B5EF4-FFF2-40B4-BE49-F238E27FC236}">
                <a16:creationId xmlns:a16="http://schemas.microsoft.com/office/drawing/2014/main" id="{C308CD4F-AE2F-2849-BE7D-283EFC2050F9}"/>
              </a:ext>
            </a:extLst>
          </p:cNvPr>
          <p:cNvSpPr/>
          <p:nvPr/>
        </p:nvSpPr>
        <p:spPr>
          <a:xfrm>
            <a:off x="470263" y="1243826"/>
            <a:ext cx="9737030" cy="461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000" dirty="0">
                <a:solidFill>
                  <a:sysClr val="windowText" lastClr="000000"/>
                </a:solidFill>
                <a:latin typeface="KaiTi" panose="02010609060101010101" pitchFamily="49" charset="-122"/>
                <a:ea typeface="KaiTi" panose="02010609060101010101" pitchFamily="49" charset="-122"/>
              </a:rPr>
              <a:t>从不回读：处理器从来不需要为了完成一条指令的执行而去读由该指令更新了的状态</a:t>
            </a:r>
          </a:p>
        </p:txBody>
      </p:sp>
      <p:sp>
        <p:nvSpPr>
          <p:cNvPr id="7" name="Rectangle 6">
            <a:extLst>
              <a:ext uri="{FF2B5EF4-FFF2-40B4-BE49-F238E27FC236}">
                <a16:creationId xmlns:a16="http://schemas.microsoft.com/office/drawing/2014/main" id="{F8139540-F767-F54B-BA36-EBABEE2DCBC3}"/>
              </a:ext>
            </a:extLst>
          </p:cNvPr>
          <p:cNvSpPr/>
          <p:nvPr/>
        </p:nvSpPr>
        <p:spPr>
          <a:xfrm>
            <a:off x="409304" y="1243826"/>
            <a:ext cx="60960" cy="461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8" name="Oval 7">
            <a:extLst>
              <a:ext uri="{FF2B5EF4-FFF2-40B4-BE49-F238E27FC236}">
                <a16:creationId xmlns:a16="http://schemas.microsoft.com/office/drawing/2014/main" id="{7BC6E7DC-970B-8443-BE96-D63D96507CAE}"/>
              </a:ext>
            </a:extLst>
          </p:cNvPr>
          <p:cNvSpPr/>
          <p:nvPr/>
        </p:nvSpPr>
        <p:spPr>
          <a:xfrm>
            <a:off x="2511947" y="1951891"/>
            <a:ext cx="1062681" cy="1062681"/>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状态</a:t>
            </a:r>
            <a:r>
              <a:rPr kumimoji="1" lang="en-US" altLang="zh-CN" dirty="0">
                <a:solidFill>
                  <a:schemeClr val="tx1"/>
                </a:solidFill>
              </a:rPr>
              <a:t>0</a:t>
            </a:r>
            <a:endParaRPr kumimoji="1" lang="zh-CN" altLang="en-US" dirty="0">
              <a:solidFill>
                <a:schemeClr val="tx1"/>
              </a:solidFill>
            </a:endParaRPr>
          </a:p>
        </p:txBody>
      </p:sp>
      <p:sp>
        <p:nvSpPr>
          <p:cNvPr id="9" name="Oval 8">
            <a:extLst>
              <a:ext uri="{FF2B5EF4-FFF2-40B4-BE49-F238E27FC236}">
                <a16:creationId xmlns:a16="http://schemas.microsoft.com/office/drawing/2014/main" id="{DE07FF47-DEB7-6747-8443-7FEC9A9B9172}"/>
              </a:ext>
            </a:extLst>
          </p:cNvPr>
          <p:cNvSpPr/>
          <p:nvPr/>
        </p:nvSpPr>
        <p:spPr>
          <a:xfrm>
            <a:off x="4880008" y="1951891"/>
            <a:ext cx="1062681" cy="1062681"/>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状态</a:t>
            </a:r>
            <a:r>
              <a:rPr kumimoji="1" lang="en-US" altLang="zh-CN" dirty="0">
                <a:solidFill>
                  <a:schemeClr val="tx1"/>
                </a:solidFill>
              </a:rPr>
              <a:t>1</a:t>
            </a:r>
            <a:endParaRPr kumimoji="1" lang="zh-CN" altLang="en-US" dirty="0">
              <a:solidFill>
                <a:schemeClr val="tx1"/>
              </a:solidFill>
            </a:endParaRPr>
          </a:p>
        </p:txBody>
      </p:sp>
      <p:cxnSp>
        <p:nvCxnSpPr>
          <p:cNvPr id="10" name="Straight Arrow Connector 9">
            <a:extLst>
              <a:ext uri="{FF2B5EF4-FFF2-40B4-BE49-F238E27FC236}">
                <a16:creationId xmlns:a16="http://schemas.microsoft.com/office/drawing/2014/main" id="{440CDF94-0E9B-A54B-826B-6B9EA4E18BF7}"/>
              </a:ext>
            </a:extLst>
          </p:cNvPr>
          <p:cNvCxnSpPr>
            <a:stCxn id="8" idx="6"/>
            <a:endCxn id="9" idx="2"/>
          </p:cNvCxnSpPr>
          <p:nvPr/>
        </p:nvCxnSpPr>
        <p:spPr>
          <a:xfrm>
            <a:off x="3574628" y="2483232"/>
            <a:ext cx="130538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6701F54-739C-CB43-A122-3BF1E6AE045B}"/>
              </a:ext>
            </a:extLst>
          </p:cNvPr>
          <p:cNvSpPr txBox="1"/>
          <p:nvPr/>
        </p:nvSpPr>
        <p:spPr>
          <a:xfrm>
            <a:off x="3845642" y="2106981"/>
            <a:ext cx="763351" cy="369332"/>
          </a:xfrm>
          <a:prstGeom prst="rect">
            <a:avLst/>
          </a:prstGeom>
          <a:noFill/>
        </p:spPr>
        <p:txBody>
          <a:bodyPr wrap="none" rtlCol="0">
            <a:spAutoFit/>
          </a:bodyPr>
          <a:lstStyle/>
          <a:p>
            <a:r>
              <a:rPr kumimoji="1" lang="zh-CN" altLang="en-US" dirty="0"/>
              <a:t>指令</a:t>
            </a:r>
            <a:r>
              <a:rPr kumimoji="1" lang="en-US" altLang="zh-CN" dirty="0"/>
              <a:t>1</a:t>
            </a:r>
            <a:endParaRPr kumimoji="1" lang="zh-CN" altLang="en-US" dirty="0"/>
          </a:p>
        </p:txBody>
      </p:sp>
      <p:cxnSp>
        <p:nvCxnSpPr>
          <p:cNvPr id="12" name="Straight Arrow Connector 11">
            <a:extLst>
              <a:ext uri="{FF2B5EF4-FFF2-40B4-BE49-F238E27FC236}">
                <a16:creationId xmlns:a16="http://schemas.microsoft.com/office/drawing/2014/main" id="{6391513B-9715-FF43-86BD-685F3DDCF7E6}"/>
              </a:ext>
            </a:extLst>
          </p:cNvPr>
          <p:cNvCxnSpPr>
            <a:cxnSpLocks/>
          </p:cNvCxnSpPr>
          <p:nvPr/>
        </p:nvCxnSpPr>
        <p:spPr>
          <a:xfrm>
            <a:off x="5942689" y="2483232"/>
            <a:ext cx="133409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9AF6C88F-D6C5-2441-ACA9-2E10CA90E2DB}"/>
              </a:ext>
            </a:extLst>
          </p:cNvPr>
          <p:cNvSpPr txBox="1"/>
          <p:nvPr/>
        </p:nvSpPr>
        <p:spPr>
          <a:xfrm>
            <a:off x="6242419" y="2106981"/>
            <a:ext cx="763351" cy="369332"/>
          </a:xfrm>
          <a:prstGeom prst="rect">
            <a:avLst/>
          </a:prstGeom>
          <a:noFill/>
        </p:spPr>
        <p:txBody>
          <a:bodyPr wrap="none" rtlCol="0">
            <a:spAutoFit/>
          </a:bodyPr>
          <a:lstStyle/>
          <a:p>
            <a:r>
              <a:rPr kumimoji="1" lang="zh-CN" altLang="en-US" dirty="0"/>
              <a:t>指令</a:t>
            </a:r>
            <a:r>
              <a:rPr kumimoji="1" lang="en-US" altLang="zh-CN" dirty="0"/>
              <a:t>2</a:t>
            </a:r>
            <a:endParaRPr kumimoji="1" lang="zh-CN" altLang="en-US" dirty="0"/>
          </a:p>
        </p:txBody>
      </p:sp>
      <p:sp>
        <p:nvSpPr>
          <p:cNvPr id="14" name="Oval 13">
            <a:extLst>
              <a:ext uri="{FF2B5EF4-FFF2-40B4-BE49-F238E27FC236}">
                <a16:creationId xmlns:a16="http://schemas.microsoft.com/office/drawing/2014/main" id="{452DB7D4-2886-2B48-A005-E1DFF4069C47}"/>
              </a:ext>
            </a:extLst>
          </p:cNvPr>
          <p:cNvSpPr/>
          <p:nvPr/>
        </p:nvSpPr>
        <p:spPr>
          <a:xfrm>
            <a:off x="7283239" y="1944972"/>
            <a:ext cx="1062681" cy="1062681"/>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状态</a:t>
            </a:r>
            <a:r>
              <a:rPr kumimoji="1" lang="en-US" altLang="zh-CN" dirty="0">
                <a:solidFill>
                  <a:schemeClr val="tx1"/>
                </a:solidFill>
              </a:rPr>
              <a:t>2</a:t>
            </a:r>
            <a:endParaRPr kumimoji="1" lang="zh-CN" altLang="en-US" dirty="0">
              <a:solidFill>
                <a:schemeClr val="tx1"/>
              </a:solidFill>
            </a:endParaRPr>
          </a:p>
        </p:txBody>
      </p:sp>
      <p:cxnSp>
        <p:nvCxnSpPr>
          <p:cNvPr id="15" name="Straight Arrow Connector 14">
            <a:extLst>
              <a:ext uri="{FF2B5EF4-FFF2-40B4-BE49-F238E27FC236}">
                <a16:creationId xmlns:a16="http://schemas.microsoft.com/office/drawing/2014/main" id="{FC2B0C9D-26B9-FC43-BB4C-030C225D2799}"/>
              </a:ext>
            </a:extLst>
          </p:cNvPr>
          <p:cNvCxnSpPr>
            <a:cxnSpLocks/>
          </p:cNvCxnSpPr>
          <p:nvPr/>
        </p:nvCxnSpPr>
        <p:spPr>
          <a:xfrm>
            <a:off x="8351189" y="2490151"/>
            <a:ext cx="133409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7E51DCB2-0DCC-7C40-87F0-EDE02D4DD6A4}"/>
              </a:ext>
            </a:extLst>
          </p:cNvPr>
          <p:cNvSpPr txBox="1"/>
          <p:nvPr/>
        </p:nvSpPr>
        <p:spPr>
          <a:xfrm>
            <a:off x="8650919" y="2113900"/>
            <a:ext cx="763351" cy="369332"/>
          </a:xfrm>
          <a:prstGeom prst="rect">
            <a:avLst/>
          </a:prstGeom>
          <a:noFill/>
        </p:spPr>
        <p:txBody>
          <a:bodyPr wrap="none" rtlCol="0">
            <a:spAutoFit/>
          </a:bodyPr>
          <a:lstStyle/>
          <a:p>
            <a:r>
              <a:rPr kumimoji="1" lang="zh-CN" altLang="en-US" dirty="0"/>
              <a:t>指令</a:t>
            </a:r>
            <a:r>
              <a:rPr kumimoji="1" lang="en-US" altLang="zh-CN" dirty="0"/>
              <a:t>3</a:t>
            </a:r>
            <a:endParaRPr kumimoji="1" lang="zh-CN" altLang="en-US" dirty="0"/>
          </a:p>
        </p:txBody>
      </p:sp>
      <p:sp>
        <p:nvSpPr>
          <p:cNvPr id="17" name="TextBox 16">
            <a:extLst>
              <a:ext uri="{FF2B5EF4-FFF2-40B4-BE49-F238E27FC236}">
                <a16:creationId xmlns:a16="http://schemas.microsoft.com/office/drawing/2014/main" id="{EA214CE2-3BE4-2A4C-A31A-BAE7EF1A81E6}"/>
              </a:ext>
            </a:extLst>
          </p:cNvPr>
          <p:cNvSpPr txBox="1"/>
          <p:nvPr/>
        </p:nvSpPr>
        <p:spPr>
          <a:xfrm>
            <a:off x="9818602" y="2291647"/>
            <a:ext cx="343364" cy="369332"/>
          </a:xfrm>
          <a:prstGeom prst="rect">
            <a:avLst/>
          </a:prstGeom>
          <a:noFill/>
        </p:spPr>
        <p:txBody>
          <a:bodyPr wrap="none" rtlCol="0">
            <a:spAutoFit/>
          </a:bodyPr>
          <a:lstStyle/>
          <a:p>
            <a:r>
              <a:rPr kumimoji="1" lang="en-US" altLang="zh-CN" dirty="0"/>
              <a:t>…</a:t>
            </a:r>
            <a:endParaRPr kumimoji="1" lang="zh-CN" altLang="en-US" dirty="0"/>
          </a:p>
        </p:txBody>
      </p:sp>
      <p:cxnSp>
        <p:nvCxnSpPr>
          <p:cNvPr id="19" name="Straight Arrow Connector 18">
            <a:extLst>
              <a:ext uri="{FF2B5EF4-FFF2-40B4-BE49-F238E27FC236}">
                <a16:creationId xmlns:a16="http://schemas.microsoft.com/office/drawing/2014/main" id="{A389C623-0D68-2F4E-A32C-2AC1253D4450}"/>
              </a:ext>
            </a:extLst>
          </p:cNvPr>
          <p:cNvCxnSpPr/>
          <p:nvPr/>
        </p:nvCxnSpPr>
        <p:spPr>
          <a:xfrm>
            <a:off x="1177258" y="2483232"/>
            <a:ext cx="130538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2BDB7AB-FE54-5A41-8F2B-D4FDB0745CC8}"/>
              </a:ext>
            </a:extLst>
          </p:cNvPr>
          <p:cNvSpPr txBox="1"/>
          <p:nvPr/>
        </p:nvSpPr>
        <p:spPr>
          <a:xfrm>
            <a:off x="1448272" y="2106981"/>
            <a:ext cx="613694" cy="369332"/>
          </a:xfrm>
          <a:prstGeom prst="rect">
            <a:avLst/>
          </a:prstGeom>
          <a:noFill/>
        </p:spPr>
        <p:txBody>
          <a:bodyPr wrap="none" rtlCol="0">
            <a:spAutoFit/>
          </a:bodyPr>
          <a:lstStyle/>
          <a:p>
            <a:r>
              <a:rPr kumimoji="1" lang="en-US" altLang="zh-CN" dirty="0"/>
              <a:t>start</a:t>
            </a:r>
            <a:endParaRPr kumimoji="1" lang="zh-CN" altLang="en-US" dirty="0"/>
          </a:p>
        </p:txBody>
      </p:sp>
      <p:pic>
        <p:nvPicPr>
          <p:cNvPr id="21" name="图片 5">
            <a:extLst>
              <a:ext uri="{FF2B5EF4-FFF2-40B4-BE49-F238E27FC236}">
                <a16:creationId xmlns:a16="http://schemas.microsoft.com/office/drawing/2014/main" id="{ABE57F7F-0200-9848-A155-584E8D35723B}"/>
              </a:ext>
            </a:extLst>
          </p:cNvPr>
          <p:cNvPicPr>
            <a:picLocks noChangeAspect="1"/>
          </p:cNvPicPr>
          <p:nvPr/>
        </p:nvPicPr>
        <p:blipFill rotWithShape="1">
          <a:blip r:embed="rId2"/>
          <a:srcRect l="46888" t="26747" r="40534" b="14503"/>
          <a:stretch/>
        </p:blipFill>
        <p:spPr>
          <a:xfrm>
            <a:off x="4241635" y="3178368"/>
            <a:ext cx="1062681" cy="1399790"/>
          </a:xfrm>
          <a:prstGeom prst="rect">
            <a:avLst/>
          </a:prstGeom>
        </p:spPr>
      </p:pic>
      <p:cxnSp>
        <p:nvCxnSpPr>
          <p:cNvPr id="22" name="Straight Arrow Connector 21">
            <a:extLst>
              <a:ext uri="{FF2B5EF4-FFF2-40B4-BE49-F238E27FC236}">
                <a16:creationId xmlns:a16="http://schemas.microsoft.com/office/drawing/2014/main" id="{8EF52AA9-A0E4-6741-B3C6-D8563C7D20FE}"/>
              </a:ext>
            </a:extLst>
          </p:cNvPr>
          <p:cNvCxnSpPr>
            <a:cxnSpLocks/>
            <a:stCxn id="21" idx="0"/>
          </p:cNvCxnSpPr>
          <p:nvPr/>
        </p:nvCxnSpPr>
        <p:spPr>
          <a:xfrm flipV="1">
            <a:off x="4772976" y="2660979"/>
            <a:ext cx="0" cy="5173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3" name="图片 5">
            <a:extLst>
              <a:ext uri="{FF2B5EF4-FFF2-40B4-BE49-F238E27FC236}">
                <a16:creationId xmlns:a16="http://schemas.microsoft.com/office/drawing/2014/main" id="{26D0906A-F4F4-4942-9EE0-E31DA0975BAD}"/>
              </a:ext>
            </a:extLst>
          </p:cNvPr>
          <p:cNvPicPr>
            <a:picLocks noChangeAspect="1"/>
          </p:cNvPicPr>
          <p:nvPr/>
        </p:nvPicPr>
        <p:blipFill rotWithShape="1">
          <a:blip r:embed="rId2"/>
          <a:srcRect l="46888" t="26747" r="40534" b="14503"/>
          <a:stretch/>
        </p:blipFill>
        <p:spPr>
          <a:xfrm>
            <a:off x="6745444" y="3178368"/>
            <a:ext cx="1062681" cy="1399790"/>
          </a:xfrm>
          <a:prstGeom prst="rect">
            <a:avLst/>
          </a:prstGeom>
        </p:spPr>
      </p:pic>
      <p:cxnSp>
        <p:nvCxnSpPr>
          <p:cNvPr id="24" name="Straight Arrow Connector 23">
            <a:extLst>
              <a:ext uri="{FF2B5EF4-FFF2-40B4-BE49-F238E27FC236}">
                <a16:creationId xmlns:a16="http://schemas.microsoft.com/office/drawing/2014/main" id="{4B60209E-3876-FD47-8385-743152A388CD}"/>
              </a:ext>
            </a:extLst>
          </p:cNvPr>
          <p:cNvCxnSpPr>
            <a:cxnSpLocks/>
            <a:stCxn id="23" idx="0"/>
          </p:cNvCxnSpPr>
          <p:nvPr/>
        </p:nvCxnSpPr>
        <p:spPr>
          <a:xfrm flipV="1">
            <a:off x="7276785" y="2660979"/>
            <a:ext cx="0" cy="5173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5" name="图片 5">
            <a:extLst>
              <a:ext uri="{FF2B5EF4-FFF2-40B4-BE49-F238E27FC236}">
                <a16:creationId xmlns:a16="http://schemas.microsoft.com/office/drawing/2014/main" id="{B1967844-DFD7-244F-909C-0D6C35ACF0B6}"/>
              </a:ext>
            </a:extLst>
          </p:cNvPr>
          <p:cNvPicPr>
            <a:picLocks noChangeAspect="1"/>
          </p:cNvPicPr>
          <p:nvPr/>
        </p:nvPicPr>
        <p:blipFill rotWithShape="1">
          <a:blip r:embed="rId2"/>
          <a:srcRect l="46888" t="26747" r="40534" b="14503"/>
          <a:stretch/>
        </p:blipFill>
        <p:spPr>
          <a:xfrm>
            <a:off x="9099285" y="3169500"/>
            <a:ext cx="1062681" cy="1399790"/>
          </a:xfrm>
          <a:prstGeom prst="rect">
            <a:avLst/>
          </a:prstGeom>
        </p:spPr>
      </p:pic>
      <p:cxnSp>
        <p:nvCxnSpPr>
          <p:cNvPr id="26" name="Straight Arrow Connector 25">
            <a:extLst>
              <a:ext uri="{FF2B5EF4-FFF2-40B4-BE49-F238E27FC236}">
                <a16:creationId xmlns:a16="http://schemas.microsoft.com/office/drawing/2014/main" id="{D4E5EE9D-7143-4245-933B-B4B698508021}"/>
              </a:ext>
            </a:extLst>
          </p:cNvPr>
          <p:cNvCxnSpPr>
            <a:cxnSpLocks/>
            <a:stCxn id="25" idx="0"/>
          </p:cNvCxnSpPr>
          <p:nvPr/>
        </p:nvCxnSpPr>
        <p:spPr>
          <a:xfrm flipV="1">
            <a:off x="9630626" y="2652111"/>
            <a:ext cx="0" cy="5173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688031D-A74D-F74C-A103-B8A97C06A511}"/>
              </a:ext>
            </a:extLst>
          </p:cNvPr>
          <p:cNvSpPr txBox="1"/>
          <p:nvPr/>
        </p:nvSpPr>
        <p:spPr>
          <a:xfrm>
            <a:off x="345544" y="4741954"/>
            <a:ext cx="8452683" cy="129586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这句话的意思就是</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指令</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1</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执行过程中是不能读到状态</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1</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的，其可见的状态是状态</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0</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因为指令</a:t>
            </a:r>
            <a:r>
              <a:rPr kumimoji="1" lang="en-US" altLang="zh-CN" dirty="0">
                <a:latin typeface="Calibri" panose="020F0502020204030204" pitchFamily="34" charset="0"/>
                <a:ea typeface="SimHei" panose="02010609060101010101" pitchFamily="49" charset="-122"/>
                <a:cs typeface="Calibri" panose="020F0502020204030204" pitchFamily="34" charset="0"/>
              </a:rPr>
              <a:t>1</a:t>
            </a:r>
            <a:r>
              <a:rPr kumimoji="1" lang="zh-CN" altLang="en-US" dirty="0">
                <a:latin typeface="Calibri" panose="020F0502020204030204" pitchFamily="34" charset="0"/>
                <a:ea typeface="SimHei" panose="02010609060101010101" pitchFamily="49" charset="-122"/>
                <a:cs typeface="Calibri" panose="020F0502020204030204" pitchFamily="34" charset="0"/>
              </a:rPr>
              <a:t>执行完毕后其所更新的状态才真正被更新</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这一原则的根本原因是状态的更新方式受时钟控制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1858072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p:bldP spid="13" grpId="0"/>
      <p:bldP spid="14" grpId="0" animBg="1"/>
      <p:bldP spid="16" grpId="0"/>
      <p:bldP spid="17" grpId="0"/>
      <p:bldP spid="20" grpId="0"/>
      <p:bldP spid="2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43</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例子</a:t>
            </a:r>
          </a:p>
        </p:txBody>
      </p:sp>
      <p:grpSp>
        <p:nvGrpSpPr>
          <p:cNvPr id="87" name="Group 86">
            <a:extLst>
              <a:ext uri="{FF2B5EF4-FFF2-40B4-BE49-F238E27FC236}">
                <a16:creationId xmlns:a16="http://schemas.microsoft.com/office/drawing/2014/main" id="{B50BFE46-BCA3-094B-B268-DED9D63B3558}"/>
              </a:ext>
            </a:extLst>
          </p:cNvPr>
          <p:cNvGrpSpPr/>
          <p:nvPr/>
        </p:nvGrpSpPr>
        <p:grpSpPr>
          <a:xfrm>
            <a:off x="5727684" y="2168231"/>
            <a:ext cx="5943600" cy="2133600"/>
            <a:chOff x="762000" y="928688"/>
            <a:chExt cx="7162800" cy="2881312"/>
          </a:xfrm>
        </p:grpSpPr>
        <p:sp>
          <p:nvSpPr>
            <p:cNvPr id="88" name="Rectangle 429">
              <a:extLst>
                <a:ext uri="{FF2B5EF4-FFF2-40B4-BE49-F238E27FC236}">
                  <a16:creationId xmlns:a16="http://schemas.microsoft.com/office/drawing/2014/main" id="{C73BE513-C8D3-2A48-A538-155580B8B257}"/>
                </a:ext>
              </a:extLst>
            </p:cNvPr>
            <p:cNvSpPr>
              <a:spLocks noChangeArrowheads="1"/>
            </p:cNvSpPr>
            <p:nvPr/>
          </p:nvSpPr>
          <p:spPr bwMode="auto">
            <a:xfrm>
              <a:off x="1676400" y="2667000"/>
              <a:ext cx="6248400" cy="381000"/>
            </a:xfrm>
            <a:prstGeom prst="rect">
              <a:avLst/>
            </a:prstGeom>
            <a:solidFill>
              <a:srgbClr val="99FFCC"/>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0x014:   </a:t>
              </a:r>
              <a:r>
                <a:rPr kumimoji="0" lang="en-US" sz="1100" b="0" i="0" u="none" strike="noStrike" kern="0" cap="none" spc="0" normalizeH="0" baseline="0" noProof="0" dirty="0" err="1">
                  <a:ln>
                    <a:noFill/>
                  </a:ln>
                  <a:solidFill>
                    <a:sysClr val="windowText" lastClr="000000"/>
                  </a:solidFill>
                  <a:effectLst/>
                  <a:uLnTx/>
                  <a:uFillTx/>
                  <a:latin typeface="Courier New" charset="0"/>
                </a:rPr>
                <a:t>addq</a:t>
              </a:r>
              <a:r>
                <a:rPr kumimoji="0" lang="en-US" sz="1100" b="0" i="0" u="none" strike="noStrike" kern="0" cap="none" spc="0" normalizeH="0" baseline="0" noProof="0" dirty="0">
                  <a:ln>
                    <a:noFill/>
                  </a:ln>
                  <a:solidFill>
                    <a:sysClr val="windowText" lastClr="000000"/>
                  </a:solidFill>
                  <a:effectLst/>
                  <a:uLnTx/>
                  <a:uFillTx/>
                  <a:latin typeface="Courier New" charset="0"/>
                </a:rPr>
                <a:t> %</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 %</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&lt;-- 0x300 CC &lt;-- 000</a:t>
              </a:r>
            </a:p>
          </p:txBody>
        </p:sp>
        <p:sp>
          <p:nvSpPr>
            <p:cNvPr id="89" name="Rectangle 430">
              <a:extLst>
                <a:ext uri="{FF2B5EF4-FFF2-40B4-BE49-F238E27FC236}">
                  <a16:creationId xmlns:a16="http://schemas.microsoft.com/office/drawing/2014/main" id="{CCCC4CF5-7BF0-754F-9966-95C007E572BA}"/>
                </a:ext>
              </a:extLst>
            </p:cNvPr>
            <p:cNvSpPr>
              <a:spLocks noChangeArrowheads="1"/>
            </p:cNvSpPr>
            <p:nvPr/>
          </p:nvSpPr>
          <p:spPr bwMode="auto">
            <a:xfrm>
              <a:off x="1676400" y="3048000"/>
              <a:ext cx="6248400" cy="381000"/>
            </a:xfrm>
            <a:prstGeom prst="rect">
              <a:avLst/>
            </a:prstGeom>
            <a:solidFill>
              <a:srgbClr val="808080"/>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0x016:   je </a:t>
              </a:r>
              <a:r>
                <a:rPr kumimoji="0" lang="en-US" sz="1100" b="0" i="0" u="none" strike="noStrike" kern="0" cap="none" spc="0" normalizeH="0" baseline="0" noProof="0" dirty="0" err="1">
                  <a:ln>
                    <a:noFill/>
                  </a:ln>
                  <a:solidFill>
                    <a:sysClr val="windowText" lastClr="000000"/>
                  </a:solidFill>
                  <a:effectLst/>
                  <a:uLnTx/>
                  <a:uFillTx/>
                  <a:latin typeface="Courier New" charset="0"/>
                </a:rPr>
                <a:t>dest</a:t>
              </a:r>
              <a:r>
                <a:rPr kumimoji="0" lang="en-US" sz="1100" b="0" i="0" u="none" strike="noStrike" kern="0" cap="none" spc="0" normalizeH="0" baseline="0" noProof="0" dirty="0">
                  <a:ln>
                    <a:noFill/>
                  </a:ln>
                  <a:solidFill>
                    <a:sysClr val="windowText" lastClr="000000"/>
                  </a:solidFill>
                  <a:effectLst/>
                  <a:uLnTx/>
                  <a:uFillTx/>
                  <a:latin typeface="Courier New" charset="0"/>
                </a:rPr>
                <a:t>             # Not taken</a:t>
              </a:r>
            </a:p>
          </p:txBody>
        </p:sp>
        <p:sp>
          <p:nvSpPr>
            <p:cNvPr id="90" name="Rectangle 431">
              <a:extLst>
                <a:ext uri="{FF2B5EF4-FFF2-40B4-BE49-F238E27FC236}">
                  <a16:creationId xmlns:a16="http://schemas.microsoft.com/office/drawing/2014/main" id="{175BAEA6-F786-2C4B-8B01-820B46D01E7B}"/>
                </a:ext>
              </a:extLst>
            </p:cNvPr>
            <p:cNvSpPr>
              <a:spLocks noChangeArrowheads="1"/>
            </p:cNvSpPr>
            <p:nvPr/>
          </p:nvSpPr>
          <p:spPr bwMode="auto">
            <a:xfrm>
              <a:off x="1676400" y="3429000"/>
              <a:ext cx="6248400" cy="381000"/>
            </a:xfrm>
            <a:prstGeom prst="rect">
              <a:avLst/>
            </a:prstGeom>
            <a:solidFill>
              <a:srgbClr val="FFFFFF"/>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0x01f:   </a:t>
              </a:r>
              <a:r>
                <a:rPr kumimoji="0" lang="en-US" sz="1100" b="0" i="0" u="none" strike="noStrike" kern="0" cap="none" spc="0" normalizeH="0" baseline="0" noProof="0" dirty="0" err="1">
                  <a:ln>
                    <a:noFill/>
                  </a:ln>
                  <a:solidFill>
                    <a:sysClr val="windowText" lastClr="000000"/>
                  </a:solidFill>
                  <a:effectLst/>
                  <a:uLnTx/>
                  <a:uFillTx/>
                  <a:latin typeface="Courier New" charset="0"/>
                </a:rPr>
                <a:t>rmmovq</a:t>
              </a:r>
              <a:r>
                <a:rPr kumimoji="0" lang="en-US" sz="1100" b="0" i="0" u="none" strike="noStrike" kern="0" cap="none" spc="0" normalizeH="0" baseline="0" noProof="0" dirty="0">
                  <a:ln>
                    <a:noFill/>
                  </a:ln>
                  <a:solidFill>
                    <a:sysClr val="windowText" lastClr="000000"/>
                  </a:solidFill>
                  <a:effectLst/>
                  <a:uLnTx/>
                  <a:uFillTx/>
                  <a:latin typeface="Courier New" charset="0"/>
                </a:rPr>
                <a:t> %rbx,0(%</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 # M[0x200] &lt;-- 0x300</a:t>
              </a:r>
            </a:p>
          </p:txBody>
        </p:sp>
        <p:sp>
          <p:nvSpPr>
            <p:cNvPr id="91" name="Text Box 432">
              <a:extLst>
                <a:ext uri="{FF2B5EF4-FFF2-40B4-BE49-F238E27FC236}">
                  <a16:creationId xmlns:a16="http://schemas.microsoft.com/office/drawing/2014/main" id="{03C4177C-F1E7-194D-8C48-610B04B90B82}"/>
                </a:ext>
              </a:extLst>
            </p:cNvPr>
            <p:cNvSpPr txBox="1">
              <a:spLocks noChangeArrowheads="1"/>
            </p:cNvSpPr>
            <p:nvPr/>
          </p:nvSpPr>
          <p:spPr bwMode="auto">
            <a:xfrm>
              <a:off x="878124" y="2666999"/>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3:</a:t>
              </a:r>
            </a:p>
          </p:txBody>
        </p:sp>
        <p:sp>
          <p:nvSpPr>
            <p:cNvPr id="92" name="Text Box 433">
              <a:extLst>
                <a:ext uri="{FF2B5EF4-FFF2-40B4-BE49-F238E27FC236}">
                  <a16:creationId xmlns:a16="http://schemas.microsoft.com/office/drawing/2014/main" id="{BFB7291D-AB9F-EA4E-B399-65BD594F7CBA}"/>
                </a:ext>
              </a:extLst>
            </p:cNvPr>
            <p:cNvSpPr txBox="1">
              <a:spLocks noChangeArrowheads="1"/>
            </p:cNvSpPr>
            <p:nvPr/>
          </p:nvSpPr>
          <p:spPr bwMode="auto">
            <a:xfrm>
              <a:off x="878124" y="3047999"/>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4:</a:t>
              </a:r>
            </a:p>
          </p:txBody>
        </p:sp>
        <p:sp>
          <p:nvSpPr>
            <p:cNvPr id="93" name="Text Box 434">
              <a:extLst>
                <a:ext uri="{FF2B5EF4-FFF2-40B4-BE49-F238E27FC236}">
                  <a16:creationId xmlns:a16="http://schemas.microsoft.com/office/drawing/2014/main" id="{A56DB1BF-344D-034D-A715-C635D0145AEA}"/>
                </a:ext>
              </a:extLst>
            </p:cNvPr>
            <p:cNvSpPr txBox="1">
              <a:spLocks noChangeArrowheads="1"/>
            </p:cNvSpPr>
            <p:nvPr/>
          </p:nvSpPr>
          <p:spPr bwMode="auto">
            <a:xfrm>
              <a:off x="878124" y="3429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5:</a:t>
              </a:r>
            </a:p>
          </p:txBody>
        </p:sp>
        <p:sp>
          <p:nvSpPr>
            <p:cNvPr id="94" name="Rectangle 440">
              <a:extLst>
                <a:ext uri="{FF2B5EF4-FFF2-40B4-BE49-F238E27FC236}">
                  <a16:creationId xmlns:a16="http://schemas.microsoft.com/office/drawing/2014/main" id="{E595D0F2-CD1C-F049-98F7-EBBA6C9ACEBF}"/>
                </a:ext>
              </a:extLst>
            </p:cNvPr>
            <p:cNvSpPr>
              <a:spLocks noChangeArrowheads="1"/>
            </p:cNvSpPr>
            <p:nvPr/>
          </p:nvSpPr>
          <p:spPr bwMode="auto">
            <a:xfrm>
              <a:off x="1676400" y="2286000"/>
              <a:ext cx="6248400" cy="381000"/>
            </a:xfrm>
            <a:prstGeom prst="rect">
              <a:avLst/>
            </a:prstGeom>
            <a:solidFill>
              <a:srgbClr val="DDDDDD"/>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0x00a:   </a:t>
              </a:r>
              <a:r>
                <a:rPr kumimoji="0" lang="en-US" sz="1100" b="0" i="0" u="none" strike="noStrike" kern="0" cap="none" spc="0" normalizeH="0" baseline="0" noProof="0" dirty="0" err="1">
                  <a:ln>
                    <a:noFill/>
                  </a:ln>
                  <a:solidFill>
                    <a:sysClr val="windowText" lastClr="000000"/>
                  </a:solidFill>
                  <a:effectLst/>
                  <a:uLnTx/>
                  <a:uFillTx/>
                  <a:latin typeface="Courier New" charset="0"/>
                </a:rPr>
                <a:t>irmovq</a:t>
              </a:r>
              <a:r>
                <a:rPr kumimoji="0" lang="en-US" sz="1100" b="0" i="0" u="none" strike="noStrike" kern="0" cap="none" spc="0" normalizeH="0" baseline="0" noProof="0" dirty="0">
                  <a:ln>
                    <a:noFill/>
                  </a:ln>
                  <a:solidFill>
                    <a:sysClr val="windowText" lastClr="000000"/>
                  </a:solidFill>
                  <a:effectLst/>
                  <a:uLnTx/>
                  <a:uFillTx/>
                  <a:latin typeface="Courier New" charset="0"/>
                </a:rPr>
                <a:t> $0x200,%rdx  # %</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 &lt;-- 0x200</a:t>
              </a:r>
            </a:p>
          </p:txBody>
        </p:sp>
        <p:sp>
          <p:nvSpPr>
            <p:cNvPr id="95" name="Text Box 441">
              <a:extLst>
                <a:ext uri="{FF2B5EF4-FFF2-40B4-BE49-F238E27FC236}">
                  <a16:creationId xmlns:a16="http://schemas.microsoft.com/office/drawing/2014/main" id="{9E1D168B-2AEF-3E4F-B7B8-AED021DA6E73}"/>
                </a:ext>
              </a:extLst>
            </p:cNvPr>
            <p:cNvSpPr txBox="1">
              <a:spLocks noChangeArrowheads="1"/>
            </p:cNvSpPr>
            <p:nvPr/>
          </p:nvSpPr>
          <p:spPr bwMode="auto">
            <a:xfrm>
              <a:off x="878124" y="2286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2:</a:t>
              </a:r>
            </a:p>
          </p:txBody>
        </p:sp>
        <p:sp>
          <p:nvSpPr>
            <p:cNvPr id="96" name="Rectangle 443">
              <a:extLst>
                <a:ext uri="{FF2B5EF4-FFF2-40B4-BE49-F238E27FC236}">
                  <a16:creationId xmlns:a16="http://schemas.microsoft.com/office/drawing/2014/main" id="{05C51A7A-7AB5-CB45-86B5-5523B8793D29}"/>
                </a:ext>
              </a:extLst>
            </p:cNvPr>
            <p:cNvSpPr>
              <a:spLocks noChangeArrowheads="1"/>
            </p:cNvSpPr>
            <p:nvPr/>
          </p:nvSpPr>
          <p:spPr bwMode="auto">
            <a:xfrm>
              <a:off x="1676400" y="1905000"/>
              <a:ext cx="6248400" cy="381000"/>
            </a:xfrm>
            <a:prstGeom prst="rect">
              <a:avLst/>
            </a:prstGeom>
            <a:solidFill>
              <a:srgbClr val="FFFFFF"/>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0x000:   </a:t>
              </a:r>
              <a:r>
                <a:rPr kumimoji="0" lang="en-US" sz="1100" b="0" i="0" u="none" strike="noStrike" kern="0" cap="none" spc="0" normalizeH="0" baseline="0" noProof="0" dirty="0" err="1">
                  <a:ln>
                    <a:noFill/>
                  </a:ln>
                  <a:solidFill>
                    <a:sysClr val="windowText" lastClr="000000"/>
                  </a:solidFill>
                  <a:effectLst/>
                  <a:uLnTx/>
                  <a:uFillTx/>
                  <a:latin typeface="Courier New" charset="0"/>
                </a:rPr>
                <a:t>irmovq</a:t>
              </a:r>
              <a:r>
                <a:rPr kumimoji="0" lang="en-US" sz="1100" b="0" i="0" u="none" strike="noStrike" kern="0" cap="none" spc="0" normalizeH="0" baseline="0" noProof="0" dirty="0">
                  <a:ln>
                    <a:noFill/>
                  </a:ln>
                  <a:solidFill>
                    <a:sysClr val="windowText" lastClr="000000"/>
                  </a:solidFill>
                  <a:effectLst/>
                  <a:uLnTx/>
                  <a:uFillTx/>
                  <a:latin typeface="Courier New" charset="0"/>
                </a:rPr>
                <a:t> $0x100,%rbx  # %</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&lt;-- 0x100</a:t>
              </a:r>
            </a:p>
          </p:txBody>
        </p:sp>
        <p:sp>
          <p:nvSpPr>
            <p:cNvPr id="97" name="Text Box 444">
              <a:extLst>
                <a:ext uri="{FF2B5EF4-FFF2-40B4-BE49-F238E27FC236}">
                  <a16:creationId xmlns:a16="http://schemas.microsoft.com/office/drawing/2014/main" id="{17A2C6E1-782F-9B41-8409-35017967F7CA}"/>
                </a:ext>
              </a:extLst>
            </p:cNvPr>
            <p:cNvSpPr txBox="1">
              <a:spLocks noChangeArrowheads="1"/>
            </p:cNvSpPr>
            <p:nvPr/>
          </p:nvSpPr>
          <p:spPr bwMode="auto">
            <a:xfrm>
              <a:off x="878124" y="1905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rgbClr val="000000"/>
                  </a:solidFill>
                  <a:effectLst/>
                  <a:uLnTx/>
                  <a:uFillTx/>
                  <a:latin typeface="Helvetica" charset="0"/>
                  <a:ea typeface="ＭＳ Ｐゴシック" charset="0"/>
                </a:rPr>
                <a:t>Cycle 1:</a:t>
              </a:r>
            </a:p>
          </p:txBody>
        </p:sp>
        <p:sp>
          <p:nvSpPr>
            <p:cNvPr id="98" name="Rectangle 464">
              <a:extLst>
                <a:ext uri="{FF2B5EF4-FFF2-40B4-BE49-F238E27FC236}">
                  <a16:creationId xmlns:a16="http://schemas.microsoft.com/office/drawing/2014/main" id="{FD2AC7B9-43C7-DE4C-A979-AA073337E882}"/>
                </a:ext>
              </a:extLst>
            </p:cNvPr>
            <p:cNvSpPr>
              <a:spLocks noChangeArrowheads="1"/>
            </p:cNvSpPr>
            <p:nvPr/>
          </p:nvSpPr>
          <p:spPr bwMode="auto">
            <a:xfrm>
              <a:off x="762000" y="1157288"/>
              <a:ext cx="838200" cy="304800"/>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rPr>
                <a:t>Clock</a:t>
              </a:r>
            </a:p>
          </p:txBody>
        </p:sp>
        <p:sp>
          <p:nvSpPr>
            <p:cNvPr id="99" name="Line 473">
              <a:extLst>
                <a:ext uri="{FF2B5EF4-FFF2-40B4-BE49-F238E27FC236}">
                  <a16:creationId xmlns:a16="http://schemas.microsoft.com/office/drawing/2014/main" id="{047F735D-4A6A-C04F-8560-C98F0D3D63BF}"/>
                </a:ext>
              </a:extLst>
            </p:cNvPr>
            <p:cNvSpPr>
              <a:spLocks noChangeShapeType="1"/>
            </p:cNvSpPr>
            <p:nvPr/>
          </p:nvSpPr>
          <p:spPr bwMode="auto">
            <a:xfrm>
              <a:off x="19812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00" name="Text Box 474">
              <a:extLst>
                <a:ext uri="{FF2B5EF4-FFF2-40B4-BE49-F238E27FC236}">
                  <a16:creationId xmlns:a16="http://schemas.microsoft.com/office/drawing/2014/main" id="{87ECF297-77EE-BB4E-A8C7-FFEEB0D174AB}"/>
                </a:ext>
              </a:extLst>
            </p:cNvPr>
            <p:cNvSpPr txBox="1">
              <a:spLocks noChangeArrowheads="1"/>
            </p:cNvSpPr>
            <p:nvPr/>
          </p:nvSpPr>
          <p:spPr bwMode="auto">
            <a:xfrm>
              <a:off x="2209801"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1</a:t>
              </a:r>
            </a:p>
          </p:txBody>
        </p:sp>
        <p:sp>
          <p:nvSpPr>
            <p:cNvPr id="101" name="Line 477">
              <a:extLst>
                <a:ext uri="{FF2B5EF4-FFF2-40B4-BE49-F238E27FC236}">
                  <a16:creationId xmlns:a16="http://schemas.microsoft.com/office/drawing/2014/main" id="{E99A7079-52D0-AD4E-BD5F-2F7436C4E0A8}"/>
                </a:ext>
              </a:extLst>
            </p:cNvPr>
            <p:cNvSpPr>
              <a:spLocks noChangeShapeType="1"/>
            </p:cNvSpPr>
            <p:nvPr/>
          </p:nvSpPr>
          <p:spPr bwMode="auto">
            <a:xfrm>
              <a:off x="32004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02" name="Line 480">
              <a:extLst>
                <a:ext uri="{FF2B5EF4-FFF2-40B4-BE49-F238E27FC236}">
                  <a16:creationId xmlns:a16="http://schemas.microsoft.com/office/drawing/2014/main" id="{03CE58E9-E17C-6D43-ABCE-36CF6AB62E61}"/>
                </a:ext>
              </a:extLst>
            </p:cNvPr>
            <p:cNvSpPr>
              <a:spLocks noChangeShapeType="1"/>
            </p:cNvSpPr>
            <p:nvPr/>
          </p:nvSpPr>
          <p:spPr bwMode="auto">
            <a:xfrm>
              <a:off x="44196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03" name="Line 483">
              <a:extLst>
                <a:ext uri="{FF2B5EF4-FFF2-40B4-BE49-F238E27FC236}">
                  <a16:creationId xmlns:a16="http://schemas.microsoft.com/office/drawing/2014/main" id="{8149EDA0-8D15-6344-8347-8C7AB5340125}"/>
                </a:ext>
              </a:extLst>
            </p:cNvPr>
            <p:cNvSpPr>
              <a:spLocks noChangeShapeType="1"/>
            </p:cNvSpPr>
            <p:nvPr/>
          </p:nvSpPr>
          <p:spPr bwMode="auto">
            <a:xfrm>
              <a:off x="56388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04" name="Line 487">
              <a:extLst>
                <a:ext uri="{FF2B5EF4-FFF2-40B4-BE49-F238E27FC236}">
                  <a16:creationId xmlns:a16="http://schemas.microsoft.com/office/drawing/2014/main" id="{A108870E-7666-884A-BA3B-AEE575B4E254}"/>
                </a:ext>
              </a:extLst>
            </p:cNvPr>
            <p:cNvSpPr>
              <a:spLocks noChangeShapeType="1"/>
            </p:cNvSpPr>
            <p:nvPr/>
          </p:nvSpPr>
          <p:spPr bwMode="auto">
            <a:xfrm flipH="1" flipV="1">
              <a:off x="448945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05" name="Text Box 488">
              <a:extLst>
                <a:ext uri="{FF2B5EF4-FFF2-40B4-BE49-F238E27FC236}">
                  <a16:creationId xmlns:a16="http://schemas.microsoft.com/office/drawing/2014/main" id="{1287C22B-062B-DB41-841F-91BD95B0B0C7}"/>
                </a:ext>
              </a:extLst>
            </p:cNvPr>
            <p:cNvSpPr txBox="1">
              <a:spLocks noChangeArrowheads="1"/>
            </p:cNvSpPr>
            <p:nvPr/>
          </p:nvSpPr>
          <p:spPr bwMode="auto">
            <a:xfrm>
              <a:off x="4426218"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Wingdings 2" charset="0"/>
                  <a:ea typeface="ＭＳ Ｐゴシック" charset="0"/>
                </a:rPr>
                <a:t>j</a:t>
              </a:r>
            </a:p>
          </p:txBody>
        </p:sp>
        <p:sp>
          <p:nvSpPr>
            <p:cNvPr id="106" name="Line 489">
              <a:extLst>
                <a:ext uri="{FF2B5EF4-FFF2-40B4-BE49-F238E27FC236}">
                  <a16:creationId xmlns:a16="http://schemas.microsoft.com/office/drawing/2014/main" id="{7AD50A87-CAD7-284F-A097-01273E2B4D03}"/>
                </a:ext>
              </a:extLst>
            </p:cNvPr>
            <p:cNvSpPr>
              <a:spLocks noChangeShapeType="1"/>
            </p:cNvSpPr>
            <p:nvPr/>
          </p:nvSpPr>
          <p:spPr bwMode="auto">
            <a:xfrm flipH="1" flipV="1">
              <a:off x="57023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07" name="Text Box 490">
              <a:extLst>
                <a:ext uri="{FF2B5EF4-FFF2-40B4-BE49-F238E27FC236}">
                  <a16:creationId xmlns:a16="http://schemas.microsoft.com/office/drawing/2014/main" id="{3BBE8FED-769A-3443-B123-DE2F0EB66328}"/>
                </a:ext>
              </a:extLst>
            </p:cNvPr>
            <p:cNvSpPr txBox="1">
              <a:spLocks noChangeArrowheads="1"/>
            </p:cNvSpPr>
            <p:nvPr/>
          </p:nvSpPr>
          <p:spPr bwMode="auto">
            <a:xfrm>
              <a:off x="5639067"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Wingdings 2" charset="0"/>
                  <a:ea typeface="ＭＳ Ｐゴシック" charset="0"/>
                </a:rPr>
                <a:t>l</a:t>
              </a:r>
            </a:p>
          </p:txBody>
        </p:sp>
        <p:sp>
          <p:nvSpPr>
            <p:cNvPr id="108" name="Line 491">
              <a:extLst>
                <a:ext uri="{FF2B5EF4-FFF2-40B4-BE49-F238E27FC236}">
                  <a16:creationId xmlns:a16="http://schemas.microsoft.com/office/drawing/2014/main" id="{5F928CCD-3C80-7244-839F-B3D6967AA31D}"/>
                </a:ext>
              </a:extLst>
            </p:cNvPr>
            <p:cNvSpPr>
              <a:spLocks noChangeShapeType="1"/>
            </p:cNvSpPr>
            <p:nvPr/>
          </p:nvSpPr>
          <p:spPr bwMode="auto">
            <a:xfrm flipV="1">
              <a:off x="67056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09" name="Text Box 492">
              <a:extLst>
                <a:ext uri="{FF2B5EF4-FFF2-40B4-BE49-F238E27FC236}">
                  <a16:creationId xmlns:a16="http://schemas.microsoft.com/office/drawing/2014/main" id="{39F6BD17-AEB0-F343-91CF-1CCD5C9D879D}"/>
                </a:ext>
              </a:extLst>
            </p:cNvPr>
            <p:cNvSpPr txBox="1">
              <a:spLocks noChangeArrowheads="1"/>
            </p:cNvSpPr>
            <p:nvPr/>
          </p:nvSpPr>
          <p:spPr bwMode="auto">
            <a:xfrm>
              <a:off x="6483616"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Wingdings 2" charset="0"/>
                  <a:ea typeface="ＭＳ Ｐゴシック" charset="0"/>
                </a:rPr>
                <a:t>m</a:t>
              </a:r>
            </a:p>
          </p:txBody>
        </p:sp>
        <p:sp>
          <p:nvSpPr>
            <p:cNvPr id="110" name="Line 493">
              <a:extLst>
                <a:ext uri="{FF2B5EF4-FFF2-40B4-BE49-F238E27FC236}">
                  <a16:creationId xmlns:a16="http://schemas.microsoft.com/office/drawing/2014/main" id="{CEC627E0-A586-EF4D-8634-9BD44F3263EF}"/>
                </a:ext>
              </a:extLst>
            </p:cNvPr>
            <p:cNvSpPr>
              <a:spLocks noChangeShapeType="1"/>
            </p:cNvSpPr>
            <p:nvPr/>
          </p:nvSpPr>
          <p:spPr bwMode="auto">
            <a:xfrm flipV="1">
              <a:off x="54864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11" name="Text Box 494">
              <a:extLst>
                <a:ext uri="{FF2B5EF4-FFF2-40B4-BE49-F238E27FC236}">
                  <a16:creationId xmlns:a16="http://schemas.microsoft.com/office/drawing/2014/main" id="{22F15E66-5384-4143-8DCB-0B293906C719}"/>
                </a:ext>
              </a:extLst>
            </p:cNvPr>
            <p:cNvSpPr txBox="1">
              <a:spLocks noChangeArrowheads="1"/>
            </p:cNvSpPr>
            <p:nvPr/>
          </p:nvSpPr>
          <p:spPr bwMode="auto">
            <a:xfrm>
              <a:off x="5264417"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Wingdings 2" charset="0"/>
                  <a:ea typeface="ＭＳ Ｐゴシック" charset="0"/>
                </a:rPr>
                <a:t>k</a:t>
              </a:r>
            </a:p>
          </p:txBody>
        </p:sp>
        <p:sp>
          <p:nvSpPr>
            <p:cNvPr id="112" name="Text Box 496">
              <a:extLst>
                <a:ext uri="{FF2B5EF4-FFF2-40B4-BE49-F238E27FC236}">
                  <a16:creationId xmlns:a16="http://schemas.microsoft.com/office/drawing/2014/main" id="{C5F95AFE-86FE-3F4F-A952-E01A8F346174}"/>
                </a:ext>
              </a:extLst>
            </p:cNvPr>
            <p:cNvSpPr txBox="1">
              <a:spLocks noChangeArrowheads="1"/>
            </p:cNvSpPr>
            <p:nvPr/>
          </p:nvSpPr>
          <p:spPr bwMode="auto">
            <a:xfrm>
              <a:off x="3429001"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2</a:t>
              </a:r>
            </a:p>
          </p:txBody>
        </p:sp>
        <p:sp>
          <p:nvSpPr>
            <p:cNvPr id="113" name="Text Box 497">
              <a:extLst>
                <a:ext uri="{FF2B5EF4-FFF2-40B4-BE49-F238E27FC236}">
                  <a16:creationId xmlns:a16="http://schemas.microsoft.com/office/drawing/2014/main" id="{A8448AA0-4889-3344-B067-7206AB38BF88}"/>
                </a:ext>
              </a:extLst>
            </p:cNvPr>
            <p:cNvSpPr txBox="1">
              <a:spLocks noChangeArrowheads="1"/>
            </p:cNvSpPr>
            <p:nvPr/>
          </p:nvSpPr>
          <p:spPr bwMode="auto">
            <a:xfrm>
              <a:off x="4648200"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3</a:t>
              </a:r>
            </a:p>
          </p:txBody>
        </p:sp>
        <p:sp>
          <p:nvSpPr>
            <p:cNvPr id="114" name="Text Box 498">
              <a:extLst>
                <a:ext uri="{FF2B5EF4-FFF2-40B4-BE49-F238E27FC236}">
                  <a16:creationId xmlns:a16="http://schemas.microsoft.com/office/drawing/2014/main" id="{8DA43576-BB88-6C43-AB78-A0DEF9BCD939}"/>
                </a:ext>
              </a:extLst>
            </p:cNvPr>
            <p:cNvSpPr txBox="1">
              <a:spLocks noChangeArrowheads="1"/>
            </p:cNvSpPr>
            <p:nvPr/>
          </p:nvSpPr>
          <p:spPr bwMode="auto">
            <a:xfrm>
              <a:off x="5867402"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4</a:t>
              </a:r>
            </a:p>
          </p:txBody>
        </p:sp>
        <p:grpSp>
          <p:nvGrpSpPr>
            <p:cNvPr id="115" name="Group 503">
              <a:extLst>
                <a:ext uri="{FF2B5EF4-FFF2-40B4-BE49-F238E27FC236}">
                  <a16:creationId xmlns:a16="http://schemas.microsoft.com/office/drawing/2014/main" id="{E3163B66-D6A5-7B49-B635-A005EC081D1F}"/>
                </a:ext>
              </a:extLst>
            </p:cNvPr>
            <p:cNvGrpSpPr>
              <a:grpSpLocks/>
            </p:cNvGrpSpPr>
            <p:nvPr/>
          </p:nvGrpSpPr>
          <p:grpSpPr bwMode="auto">
            <a:xfrm>
              <a:off x="1981200" y="1004888"/>
              <a:ext cx="4876800" cy="595312"/>
              <a:chOff x="1248" y="633"/>
              <a:chExt cx="3072" cy="375"/>
            </a:xfrm>
          </p:grpSpPr>
          <p:sp>
            <p:nvSpPr>
              <p:cNvPr id="120" name="Line 468">
                <a:extLst>
                  <a:ext uri="{FF2B5EF4-FFF2-40B4-BE49-F238E27FC236}">
                    <a16:creationId xmlns:a16="http://schemas.microsoft.com/office/drawing/2014/main" id="{E03F2302-2DAA-9E49-A0E6-8D36F1B67686}"/>
                  </a:ext>
                </a:extLst>
              </p:cNvPr>
              <p:cNvSpPr>
                <a:spLocks noChangeShapeType="1"/>
              </p:cNvSpPr>
              <p:nvPr/>
            </p:nvSpPr>
            <p:spPr bwMode="auto">
              <a:xfrm flipV="1">
                <a:off x="1248"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21" name="Line 499">
                <a:extLst>
                  <a:ext uri="{FF2B5EF4-FFF2-40B4-BE49-F238E27FC236}">
                    <a16:creationId xmlns:a16="http://schemas.microsoft.com/office/drawing/2014/main" id="{71EAA48E-FD68-2842-8F11-D625BEED8BD3}"/>
                  </a:ext>
                </a:extLst>
              </p:cNvPr>
              <p:cNvSpPr>
                <a:spLocks noChangeShapeType="1"/>
              </p:cNvSpPr>
              <p:nvPr/>
            </p:nvSpPr>
            <p:spPr bwMode="auto">
              <a:xfrm flipV="1">
                <a:off x="2016"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22" name="Line 500">
                <a:extLst>
                  <a:ext uri="{FF2B5EF4-FFF2-40B4-BE49-F238E27FC236}">
                    <a16:creationId xmlns:a16="http://schemas.microsoft.com/office/drawing/2014/main" id="{A23D2142-DF79-224E-B526-5A15B5197A04}"/>
                  </a:ext>
                </a:extLst>
              </p:cNvPr>
              <p:cNvSpPr>
                <a:spLocks noChangeShapeType="1"/>
              </p:cNvSpPr>
              <p:nvPr/>
            </p:nvSpPr>
            <p:spPr bwMode="auto">
              <a:xfrm flipV="1">
                <a:off x="2784"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23" name="Line 501">
                <a:extLst>
                  <a:ext uri="{FF2B5EF4-FFF2-40B4-BE49-F238E27FC236}">
                    <a16:creationId xmlns:a16="http://schemas.microsoft.com/office/drawing/2014/main" id="{60429DE8-7172-5F46-BA75-5D46348723E6}"/>
                  </a:ext>
                </a:extLst>
              </p:cNvPr>
              <p:cNvSpPr>
                <a:spLocks noChangeShapeType="1"/>
              </p:cNvSpPr>
              <p:nvPr/>
            </p:nvSpPr>
            <p:spPr bwMode="auto">
              <a:xfrm flipV="1">
                <a:off x="3552"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24" name="Line 502">
                <a:extLst>
                  <a:ext uri="{FF2B5EF4-FFF2-40B4-BE49-F238E27FC236}">
                    <a16:creationId xmlns:a16="http://schemas.microsoft.com/office/drawing/2014/main" id="{C9CFBE21-34B3-E04D-9CD8-D86BA58EF69F}"/>
                  </a:ext>
                </a:extLst>
              </p:cNvPr>
              <p:cNvSpPr>
                <a:spLocks noChangeShapeType="1"/>
              </p:cNvSpPr>
              <p:nvPr/>
            </p:nvSpPr>
            <p:spPr bwMode="auto">
              <a:xfrm flipV="1">
                <a:off x="4320"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grpSp>
        <p:sp>
          <p:nvSpPr>
            <p:cNvPr id="116" name="Freeform 463">
              <a:extLst>
                <a:ext uri="{FF2B5EF4-FFF2-40B4-BE49-F238E27FC236}">
                  <a16:creationId xmlns:a16="http://schemas.microsoft.com/office/drawing/2014/main" id="{7E331F1B-8A63-5345-A3A3-DB1E0FEBC397}"/>
                </a:ext>
              </a:extLst>
            </p:cNvPr>
            <p:cNvSpPr>
              <a:spLocks/>
            </p:cNvSpPr>
            <p:nvPr/>
          </p:nvSpPr>
          <p:spPr bwMode="auto">
            <a:xfrm>
              <a:off x="16764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17" name="Freeform 465">
              <a:extLst>
                <a:ext uri="{FF2B5EF4-FFF2-40B4-BE49-F238E27FC236}">
                  <a16:creationId xmlns:a16="http://schemas.microsoft.com/office/drawing/2014/main" id="{C60C8943-B539-A64C-B4E3-ACBBE6A74C0B}"/>
                </a:ext>
              </a:extLst>
            </p:cNvPr>
            <p:cNvSpPr>
              <a:spLocks/>
            </p:cNvSpPr>
            <p:nvPr/>
          </p:nvSpPr>
          <p:spPr bwMode="auto">
            <a:xfrm>
              <a:off x="28956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18" name="Freeform 466">
              <a:extLst>
                <a:ext uri="{FF2B5EF4-FFF2-40B4-BE49-F238E27FC236}">
                  <a16:creationId xmlns:a16="http://schemas.microsoft.com/office/drawing/2014/main" id="{2AC13673-6FB9-194C-9A36-285BD7E755F2}"/>
                </a:ext>
              </a:extLst>
            </p:cNvPr>
            <p:cNvSpPr>
              <a:spLocks/>
            </p:cNvSpPr>
            <p:nvPr/>
          </p:nvSpPr>
          <p:spPr bwMode="auto">
            <a:xfrm>
              <a:off x="41148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19" name="Freeform 467">
              <a:extLst>
                <a:ext uri="{FF2B5EF4-FFF2-40B4-BE49-F238E27FC236}">
                  <a16:creationId xmlns:a16="http://schemas.microsoft.com/office/drawing/2014/main" id="{476044C7-A379-0842-86B3-73F02A6178DC}"/>
                </a:ext>
              </a:extLst>
            </p:cNvPr>
            <p:cNvSpPr>
              <a:spLocks/>
            </p:cNvSpPr>
            <p:nvPr/>
          </p:nvSpPr>
          <p:spPr bwMode="auto">
            <a:xfrm>
              <a:off x="53340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grpSp>
      <p:sp>
        <p:nvSpPr>
          <p:cNvPr id="125" name="AutoShape 296">
            <a:extLst>
              <a:ext uri="{FF2B5EF4-FFF2-40B4-BE49-F238E27FC236}">
                <a16:creationId xmlns:a16="http://schemas.microsoft.com/office/drawing/2014/main" id="{74DD5C8E-0A7C-924B-AB8B-E6C129A6594B}"/>
              </a:ext>
            </a:extLst>
          </p:cNvPr>
          <p:cNvSpPr>
            <a:spLocks noChangeArrowheads="1"/>
          </p:cNvSpPr>
          <p:nvPr/>
        </p:nvSpPr>
        <p:spPr bwMode="auto">
          <a:xfrm>
            <a:off x="1067979" y="1467143"/>
            <a:ext cx="1600200" cy="3048000"/>
          </a:xfrm>
          <a:prstGeom prst="roundRect">
            <a:avLst>
              <a:gd name="adj" fmla="val 16667"/>
            </a:avLst>
          </a:prstGeom>
          <a:solidFill>
            <a:srgbClr val="FFFFFF"/>
          </a:solidFill>
          <a:ln w="19050">
            <a:solidFill>
              <a:srgbClr val="000000"/>
            </a:solidFill>
            <a:round/>
            <a:headEnd type="none" w="sm" len="sm"/>
            <a:tailEnd type="none" w="sm" len="sm"/>
          </a:ln>
          <a:effectLst>
            <a:outerShdw dist="50800" dir="2700000" algn="tl" rotWithShape="0">
              <a:srgbClr val="000000">
                <a:alpha val="40000"/>
              </a:srgbClr>
            </a:outerShdw>
          </a:effectLst>
        </p:spPr>
        <p:txBody>
          <a:bodyPr wrap="none" tIns="457200" anchorCtr="1"/>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Combinational</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logic</a:t>
            </a:r>
          </a:p>
        </p:txBody>
      </p:sp>
      <p:sp>
        <p:nvSpPr>
          <p:cNvPr id="126" name="AutoShape 297">
            <a:extLst>
              <a:ext uri="{FF2B5EF4-FFF2-40B4-BE49-F238E27FC236}">
                <a16:creationId xmlns:a16="http://schemas.microsoft.com/office/drawing/2014/main" id="{7ED225CB-D906-544D-81E8-0AD8F41E9B1A}"/>
              </a:ext>
            </a:extLst>
          </p:cNvPr>
          <p:cNvSpPr>
            <a:spLocks noChangeArrowheads="1"/>
          </p:cNvSpPr>
          <p:nvPr/>
        </p:nvSpPr>
        <p:spPr bwMode="auto">
          <a:xfrm>
            <a:off x="1372779" y="2533943"/>
            <a:ext cx="990600" cy="990600"/>
          </a:xfrm>
          <a:prstGeom prst="roundRect">
            <a:avLst>
              <a:gd name="adj" fmla="val 16667"/>
            </a:avLst>
          </a:prstGeom>
          <a:solidFill>
            <a:srgbClr val="FFFFFF"/>
          </a:solidFill>
          <a:ln w="19050">
            <a:solidFill>
              <a:srgbClr val="000000"/>
            </a:solidFill>
            <a:round/>
            <a:headEnd type="none" w="sm" len="sm"/>
            <a:tailEnd type="none" w="sm" len="sm"/>
          </a:ln>
          <a:effectLst>
            <a:innerShdw dist="63500" dir="13500000">
              <a:prstClr val="black">
                <a:alpha val="50000"/>
              </a:prstClr>
            </a:inn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latin typeface="Helvetica" pitchFamily="34" charset="0"/>
              <a:ea typeface="+mn-ea"/>
            </a:endParaRPr>
          </a:p>
        </p:txBody>
      </p:sp>
      <p:sp>
        <p:nvSpPr>
          <p:cNvPr id="127" name="Rectangle 334">
            <a:extLst>
              <a:ext uri="{FF2B5EF4-FFF2-40B4-BE49-F238E27FC236}">
                <a16:creationId xmlns:a16="http://schemas.microsoft.com/office/drawing/2014/main" id="{3B245F4B-05AA-4447-90DD-046412C5EB39}"/>
              </a:ext>
            </a:extLst>
          </p:cNvPr>
          <p:cNvSpPr>
            <a:spLocks noChangeArrowheads="1"/>
          </p:cNvSpPr>
          <p:nvPr/>
        </p:nvSpPr>
        <p:spPr bwMode="auto">
          <a:xfrm rot="5400000" flipV="1">
            <a:off x="4114392" y="3446756"/>
            <a:ext cx="609600" cy="15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28" name="AutoShape 360">
            <a:extLst>
              <a:ext uri="{FF2B5EF4-FFF2-40B4-BE49-F238E27FC236}">
                <a16:creationId xmlns:a16="http://schemas.microsoft.com/office/drawing/2014/main" id="{EB66FF4A-7A23-C94E-97AD-1AB5CEBD51BD}"/>
              </a:ext>
            </a:extLst>
          </p:cNvPr>
          <p:cNvSpPr>
            <a:spLocks noChangeArrowheads="1"/>
          </p:cNvSpPr>
          <p:nvPr/>
        </p:nvSpPr>
        <p:spPr bwMode="auto">
          <a:xfrm>
            <a:off x="2668179" y="39055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29" name="AutoShape 361">
            <a:extLst>
              <a:ext uri="{FF2B5EF4-FFF2-40B4-BE49-F238E27FC236}">
                <a16:creationId xmlns:a16="http://schemas.microsoft.com/office/drawing/2014/main" id="{4DC59214-68C0-4842-9C2F-94E4DA4820B6}"/>
              </a:ext>
            </a:extLst>
          </p:cNvPr>
          <p:cNvSpPr>
            <a:spLocks noChangeArrowheads="1"/>
          </p:cNvSpPr>
          <p:nvPr/>
        </p:nvSpPr>
        <p:spPr bwMode="auto">
          <a:xfrm flipH="1">
            <a:off x="2668179" y="35245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30" name="AutoShape 362">
            <a:extLst>
              <a:ext uri="{FF2B5EF4-FFF2-40B4-BE49-F238E27FC236}">
                <a16:creationId xmlns:a16="http://schemas.microsoft.com/office/drawing/2014/main" id="{9A0FBD52-BD7C-D045-A1DB-EB659A18E6CF}"/>
              </a:ext>
            </a:extLst>
          </p:cNvPr>
          <p:cNvSpPr>
            <a:spLocks noChangeArrowheads="1"/>
          </p:cNvSpPr>
          <p:nvPr/>
        </p:nvSpPr>
        <p:spPr bwMode="auto">
          <a:xfrm>
            <a:off x="2668179" y="24577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31" name="AutoShape 363">
            <a:extLst>
              <a:ext uri="{FF2B5EF4-FFF2-40B4-BE49-F238E27FC236}">
                <a16:creationId xmlns:a16="http://schemas.microsoft.com/office/drawing/2014/main" id="{2CD82692-0A51-814D-A821-59BFEF04686D}"/>
              </a:ext>
            </a:extLst>
          </p:cNvPr>
          <p:cNvSpPr>
            <a:spLocks noChangeArrowheads="1"/>
          </p:cNvSpPr>
          <p:nvPr/>
        </p:nvSpPr>
        <p:spPr bwMode="auto">
          <a:xfrm flipH="1">
            <a:off x="2668179" y="20767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32" name="AutoShape 364">
            <a:extLst>
              <a:ext uri="{FF2B5EF4-FFF2-40B4-BE49-F238E27FC236}">
                <a16:creationId xmlns:a16="http://schemas.microsoft.com/office/drawing/2014/main" id="{90970247-C858-F048-A8EE-09594946CA5A}"/>
              </a:ext>
            </a:extLst>
          </p:cNvPr>
          <p:cNvSpPr>
            <a:spLocks noChangeArrowheads="1"/>
          </p:cNvSpPr>
          <p:nvPr/>
        </p:nvSpPr>
        <p:spPr bwMode="auto">
          <a:xfrm rot="5400000" flipH="1">
            <a:off x="1677579" y="32197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33" name="AutoShape 365">
            <a:extLst>
              <a:ext uri="{FF2B5EF4-FFF2-40B4-BE49-F238E27FC236}">
                <a16:creationId xmlns:a16="http://schemas.microsoft.com/office/drawing/2014/main" id="{C399B5E8-8E1C-AD45-B127-491105A61ED7}"/>
              </a:ext>
            </a:extLst>
          </p:cNvPr>
          <p:cNvSpPr>
            <a:spLocks noChangeArrowheads="1"/>
          </p:cNvSpPr>
          <p:nvPr/>
        </p:nvSpPr>
        <p:spPr bwMode="auto">
          <a:xfrm rot="5400000" flipH="1">
            <a:off x="1677579" y="25339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34" name="AutoShape 366">
            <a:extLst>
              <a:ext uri="{FF2B5EF4-FFF2-40B4-BE49-F238E27FC236}">
                <a16:creationId xmlns:a16="http://schemas.microsoft.com/office/drawing/2014/main" id="{63874D6D-0FC5-C347-9FE3-0360BBFA6805}"/>
              </a:ext>
            </a:extLst>
          </p:cNvPr>
          <p:cNvSpPr>
            <a:spLocks noChangeArrowheads="1"/>
          </p:cNvSpPr>
          <p:nvPr/>
        </p:nvSpPr>
        <p:spPr bwMode="auto">
          <a:xfrm rot="5400000" flipH="1">
            <a:off x="1753779" y="45151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35" name="Freeform 367">
            <a:extLst>
              <a:ext uri="{FF2B5EF4-FFF2-40B4-BE49-F238E27FC236}">
                <a16:creationId xmlns:a16="http://schemas.microsoft.com/office/drawing/2014/main" id="{A60D39C5-25DB-A74F-A685-EBCCDCE0D7C3}"/>
              </a:ext>
            </a:extLst>
          </p:cNvPr>
          <p:cNvSpPr>
            <a:spLocks/>
          </p:cNvSpPr>
          <p:nvPr/>
        </p:nvSpPr>
        <p:spPr bwMode="auto">
          <a:xfrm>
            <a:off x="2287179" y="1695743"/>
            <a:ext cx="2209800" cy="3505200"/>
          </a:xfrm>
          <a:custGeom>
            <a:avLst/>
            <a:gdLst>
              <a:gd name="T0" fmla="*/ 240 w 1392"/>
              <a:gd name="T1" fmla="*/ 0 h 2208"/>
              <a:gd name="T2" fmla="*/ 1392 w 1392"/>
              <a:gd name="T3" fmla="*/ 0 h 2208"/>
              <a:gd name="T4" fmla="*/ 1392 w 1392"/>
              <a:gd name="T5" fmla="*/ 2160 h 2208"/>
              <a:gd name="T6" fmla="*/ 144 w 1392"/>
              <a:gd name="T7" fmla="*/ 2160 h 2208"/>
              <a:gd name="T8" fmla="*/ 144 w 1392"/>
              <a:gd name="T9" fmla="*/ 2208 h 2208"/>
              <a:gd name="T10" fmla="*/ 0 w 1392"/>
              <a:gd name="T11" fmla="*/ 2112 h 2208"/>
              <a:gd name="T12" fmla="*/ 144 w 1392"/>
              <a:gd name="T13" fmla="*/ 2016 h 2208"/>
              <a:gd name="T14" fmla="*/ 144 w 1392"/>
              <a:gd name="T15" fmla="*/ 2064 h 2208"/>
              <a:gd name="T16" fmla="*/ 1296 w 1392"/>
              <a:gd name="T17" fmla="*/ 2064 h 2208"/>
              <a:gd name="T18" fmla="*/ 1296 w 1392"/>
              <a:gd name="T19" fmla="*/ 1440 h 2208"/>
              <a:gd name="T20" fmla="*/ 1200 w 1392"/>
              <a:gd name="T21" fmla="*/ 1440 h 2208"/>
              <a:gd name="T22" fmla="*/ 1200 w 1392"/>
              <a:gd name="T23" fmla="*/ 1488 h 2208"/>
              <a:gd name="T24" fmla="*/ 1056 w 1392"/>
              <a:gd name="T25" fmla="*/ 1392 h 2208"/>
              <a:gd name="T26" fmla="*/ 1200 w 1392"/>
              <a:gd name="T27" fmla="*/ 1296 h 2208"/>
              <a:gd name="T28" fmla="*/ 1200 w 1392"/>
              <a:gd name="T29" fmla="*/ 1344 h 2208"/>
              <a:gd name="T30" fmla="*/ 1296 w 1392"/>
              <a:gd name="T31" fmla="*/ 1344 h 2208"/>
              <a:gd name="T32" fmla="*/ 1296 w 1392"/>
              <a:gd name="T33" fmla="*/ 480 h 2208"/>
              <a:gd name="T34" fmla="*/ 1248 w 1392"/>
              <a:gd name="T35" fmla="*/ 480 h 2208"/>
              <a:gd name="T36" fmla="*/ 1248 w 1392"/>
              <a:gd name="T37" fmla="*/ 528 h 2208"/>
              <a:gd name="T38" fmla="*/ 1104 w 1392"/>
              <a:gd name="T39" fmla="*/ 432 h 2208"/>
              <a:gd name="T40" fmla="*/ 1248 w 1392"/>
              <a:gd name="T41" fmla="*/ 336 h 2208"/>
              <a:gd name="T42" fmla="*/ 1248 w 1392"/>
              <a:gd name="T43" fmla="*/ 384 h 2208"/>
              <a:gd name="T44" fmla="*/ 1296 w 1392"/>
              <a:gd name="T45" fmla="*/ 384 h 2208"/>
              <a:gd name="T46" fmla="*/ 1296 w 1392"/>
              <a:gd name="T47" fmla="*/ 96 h 2208"/>
              <a:gd name="T48" fmla="*/ 240 w 1392"/>
              <a:gd name="T49" fmla="*/ 96 h 2208"/>
              <a:gd name="T50" fmla="*/ 240 w 1392"/>
              <a:gd name="T51" fmla="*/ 0 h 220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392"/>
              <a:gd name="T79" fmla="*/ 0 h 2208"/>
              <a:gd name="T80" fmla="*/ 1392 w 1392"/>
              <a:gd name="T81" fmla="*/ 2208 h 220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392" h="2208">
                <a:moveTo>
                  <a:pt x="240" y="0"/>
                </a:moveTo>
                <a:lnTo>
                  <a:pt x="1392" y="0"/>
                </a:lnTo>
                <a:lnTo>
                  <a:pt x="1392" y="2160"/>
                </a:lnTo>
                <a:lnTo>
                  <a:pt x="144" y="2160"/>
                </a:lnTo>
                <a:lnTo>
                  <a:pt x="144" y="2208"/>
                </a:lnTo>
                <a:lnTo>
                  <a:pt x="0" y="2112"/>
                </a:lnTo>
                <a:lnTo>
                  <a:pt x="144" y="2016"/>
                </a:lnTo>
                <a:lnTo>
                  <a:pt x="144" y="2064"/>
                </a:lnTo>
                <a:lnTo>
                  <a:pt x="1296" y="2064"/>
                </a:lnTo>
                <a:lnTo>
                  <a:pt x="1296" y="1440"/>
                </a:lnTo>
                <a:lnTo>
                  <a:pt x="1200" y="1440"/>
                </a:lnTo>
                <a:lnTo>
                  <a:pt x="1200" y="1488"/>
                </a:lnTo>
                <a:lnTo>
                  <a:pt x="1056" y="1392"/>
                </a:lnTo>
                <a:lnTo>
                  <a:pt x="1200" y="1296"/>
                </a:lnTo>
                <a:lnTo>
                  <a:pt x="1200" y="1344"/>
                </a:lnTo>
                <a:lnTo>
                  <a:pt x="1296" y="1344"/>
                </a:lnTo>
                <a:lnTo>
                  <a:pt x="1296" y="480"/>
                </a:lnTo>
                <a:lnTo>
                  <a:pt x="1248" y="480"/>
                </a:lnTo>
                <a:lnTo>
                  <a:pt x="1248" y="528"/>
                </a:lnTo>
                <a:lnTo>
                  <a:pt x="1104" y="432"/>
                </a:lnTo>
                <a:lnTo>
                  <a:pt x="1248" y="336"/>
                </a:lnTo>
                <a:lnTo>
                  <a:pt x="1248" y="384"/>
                </a:lnTo>
                <a:lnTo>
                  <a:pt x="1296" y="384"/>
                </a:lnTo>
                <a:lnTo>
                  <a:pt x="1296" y="96"/>
                </a:lnTo>
                <a:lnTo>
                  <a:pt x="240" y="96"/>
                </a:lnTo>
                <a:lnTo>
                  <a:pt x="240" y="0"/>
                </a:lnTo>
                <a:close/>
              </a:path>
            </a:pathLst>
          </a:custGeom>
          <a:solidFill>
            <a:srgbClr val="FFFFFF"/>
          </a:solidFill>
          <a:ln w="19050">
            <a:solidFill>
              <a:srgbClr val="000000"/>
            </a:solidFill>
            <a:round/>
            <a:headEnd type="none" w="sm" len="sm"/>
            <a:tailEnd type="none" w="sm" len="sm"/>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36" name="Rectangle 135">
            <a:extLst>
              <a:ext uri="{FF2B5EF4-FFF2-40B4-BE49-F238E27FC236}">
                <a16:creationId xmlns:a16="http://schemas.microsoft.com/office/drawing/2014/main" id="{9346980E-8F0C-8E4C-AFE5-D2E3580A34FD}"/>
              </a:ext>
            </a:extLst>
          </p:cNvPr>
          <p:cNvSpPr>
            <a:spLocks noChangeArrowheads="1"/>
          </p:cNvSpPr>
          <p:nvPr/>
        </p:nvSpPr>
        <p:spPr bwMode="auto">
          <a:xfrm>
            <a:off x="2972979" y="2076743"/>
            <a:ext cx="1066800" cy="685800"/>
          </a:xfrm>
          <a:prstGeom prst="rect">
            <a:avLst/>
          </a:prstGeom>
          <a:solidFill>
            <a:srgbClr val="DDDDDD"/>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Helvetica" pitchFamily="34" charset="0"/>
                <a:ea typeface="+mn-ea"/>
              </a:rPr>
              <a:t>Data</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Helvetica" pitchFamily="34" charset="0"/>
                <a:ea typeface="+mn-ea"/>
              </a:rPr>
              <a:t>memory</a:t>
            </a:r>
          </a:p>
        </p:txBody>
      </p:sp>
      <p:sp>
        <p:nvSpPr>
          <p:cNvPr id="137" name="Rectangle 23">
            <a:extLst>
              <a:ext uri="{FF2B5EF4-FFF2-40B4-BE49-F238E27FC236}">
                <a16:creationId xmlns:a16="http://schemas.microsoft.com/office/drawing/2014/main" id="{31BEF436-B095-7D40-BBED-5618073AB1D2}"/>
              </a:ext>
            </a:extLst>
          </p:cNvPr>
          <p:cNvSpPr>
            <a:spLocks noChangeArrowheads="1"/>
          </p:cNvSpPr>
          <p:nvPr/>
        </p:nvSpPr>
        <p:spPr bwMode="auto">
          <a:xfrm>
            <a:off x="2972979" y="3540418"/>
            <a:ext cx="990600" cy="685800"/>
          </a:xfrm>
          <a:prstGeom prst="rect">
            <a:avLst/>
          </a:prstGeom>
          <a:solidFill>
            <a:srgbClr val="DDDDDD"/>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Register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file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ysClr val="windowText" lastClr="000000"/>
                </a:solidFill>
                <a:effectLst/>
                <a:uLnTx/>
                <a:uFillTx/>
                <a:latin typeface="Courier New" pitchFamily="49" charset="0"/>
                <a:ea typeface="+mn-ea"/>
              </a:rPr>
              <a:t>%</a:t>
            </a:r>
            <a:r>
              <a:rPr kumimoji="0" lang="en-US" sz="800" b="0" i="0" u="none" strike="noStrike" kern="0" cap="none" spc="0" normalizeH="0" baseline="0" noProof="0" dirty="0" err="1">
                <a:ln>
                  <a:noFill/>
                </a:ln>
                <a:solidFill>
                  <a:sysClr val="windowText" lastClr="000000"/>
                </a:solidFill>
                <a:effectLst/>
                <a:uLnTx/>
                <a:uFillTx/>
                <a:latin typeface="Courier New" pitchFamily="49" charset="0"/>
                <a:ea typeface="+mn-ea"/>
              </a:rPr>
              <a:t>rbx</a:t>
            </a:r>
            <a:r>
              <a:rPr kumimoji="0" lang="en-US" sz="800" b="0" i="0" u="none" strike="noStrike" kern="0" cap="none" spc="0" normalizeH="0" baseline="0" noProof="0" dirty="0">
                <a:ln>
                  <a:noFill/>
                </a:ln>
                <a:solidFill>
                  <a:sysClr val="windowText" lastClr="000000"/>
                </a:solidFill>
                <a:effectLst/>
                <a:uLnTx/>
                <a:uFillTx/>
                <a:latin typeface="Courier New" pitchFamily="49" charset="0"/>
                <a:ea typeface="+mn-ea"/>
              </a:rPr>
              <a:t> = 0x100</a:t>
            </a:r>
            <a:endPar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endParaRPr>
          </a:p>
        </p:txBody>
      </p:sp>
      <p:sp>
        <p:nvSpPr>
          <p:cNvPr id="138" name="Rectangle 231">
            <a:extLst>
              <a:ext uri="{FF2B5EF4-FFF2-40B4-BE49-F238E27FC236}">
                <a16:creationId xmlns:a16="http://schemas.microsoft.com/office/drawing/2014/main" id="{C9059B44-43EE-BC4B-B720-463A5C2EBFCC}"/>
              </a:ext>
            </a:extLst>
          </p:cNvPr>
          <p:cNvSpPr>
            <a:spLocks noChangeArrowheads="1"/>
          </p:cNvSpPr>
          <p:nvPr/>
        </p:nvSpPr>
        <p:spPr bwMode="auto">
          <a:xfrm>
            <a:off x="1525179" y="4819943"/>
            <a:ext cx="762000" cy="381000"/>
          </a:xfrm>
          <a:prstGeom prst="rect">
            <a:avLst/>
          </a:prstGeom>
          <a:solidFill>
            <a:srgbClr val="DDDDDD"/>
          </a:solidFill>
          <a:ln w="9525">
            <a:solidFill>
              <a:srgbClr val="000000"/>
            </a:solidFill>
            <a:miter lim="800000"/>
            <a:headEnd/>
            <a:tailEnd/>
          </a:ln>
          <a:effectLst>
            <a:outerShdw blurRad="63500" dist="25401" dir="2700000" algn="tl" rotWithShape="0">
              <a:srgbClr val="000000">
                <a:alpha val="39999"/>
              </a:srgbClr>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ea typeface="+mn-ea"/>
              </a:rPr>
              <a:t>PC</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latin typeface="Courier New" pitchFamily="49" charset="0"/>
                <a:ea typeface="+mn-ea"/>
              </a:rPr>
              <a:t>0x014</a:t>
            </a:r>
          </a:p>
        </p:txBody>
      </p:sp>
      <p:sp>
        <p:nvSpPr>
          <p:cNvPr id="139" name="Rectangle 294">
            <a:extLst>
              <a:ext uri="{FF2B5EF4-FFF2-40B4-BE49-F238E27FC236}">
                <a16:creationId xmlns:a16="http://schemas.microsoft.com/office/drawing/2014/main" id="{0F205BDC-860C-9649-83BD-5DC8B4EF8167}"/>
              </a:ext>
            </a:extLst>
          </p:cNvPr>
          <p:cNvSpPr>
            <a:spLocks noChangeArrowheads="1"/>
          </p:cNvSpPr>
          <p:nvPr/>
        </p:nvSpPr>
        <p:spPr bwMode="auto">
          <a:xfrm>
            <a:off x="1525179" y="2838743"/>
            <a:ext cx="609600" cy="381000"/>
          </a:xfrm>
          <a:prstGeom prst="rect">
            <a:avLst/>
          </a:prstGeom>
          <a:solidFill>
            <a:srgbClr val="DDDDDD"/>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ea typeface="+mn-ea"/>
              </a:rPr>
              <a:t>CC</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Courier New" pitchFamily="49" charset="0"/>
                <a:ea typeface="+mn-ea"/>
              </a:rPr>
              <a:t>100</a:t>
            </a:r>
          </a:p>
        </p:txBody>
      </p:sp>
      <p:sp>
        <p:nvSpPr>
          <p:cNvPr id="140" name="Text Box 368">
            <a:extLst>
              <a:ext uri="{FF2B5EF4-FFF2-40B4-BE49-F238E27FC236}">
                <a16:creationId xmlns:a16="http://schemas.microsoft.com/office/drawing/2014/main" id="{BAB1D25A-2022-564A-AFCB-09170C6FF07F}"/>
              </a:ext>
            </a:extLst>
          </p:cNvPr>
          <p:cNvSpPr txBox="1">
            <a:spLocks noChangeArrowheads="1"/>
          </p:cNvSpPr>
          <p:nvPr/>
        </p:nvSpPr>
        <p:spPr bwMode="auto">
          <a:xfrm>
            <a:off x="2696104" y="3143543"/>
            <a:ext cx="429925"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Read</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ports</a:t>
            </a:r>
          </a:p>
        </p:txBody>
      </p:sp>
      <p:sp>
        <p:nvSpPr>
          <p:cNvPr id="141" name="Text Box 369">
            <a:extLst>
              <a:ext uri="{FF2B5EF4-FFF2-40B4-BE49-F238E27FC236}">
                <a16:creationId xmlns:a16="http://schemas.microsoft.com/office/drawing/2014/main" id="{10A3D62B-E625-F945-8A81-25169F807BDB}"/>
              </a:ext>
            </a:extLst>
          </p:cNvPr>
          <p:cNvSpPr txBox="1">
            <a:spLocks noChangeArrowheads="1"/>
          </p:cNvSpPr>
          <p:nvPr/>
        </p:nvSpPr>
        <p:spPr bwMode="auto">
          <a:xfrm>
            <a:off x="3916105" y="3143543"/>
            <a:ext cx="428322"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Write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ports</a:t>
            </a:r>
          </a:p>
        </p:txBody>
      </p:sp>
      <p:grpSp>
        <p:nvGrpSpPr>
          <p:cNvPr id="142" name="Group 453">
            <a:extLst>
              <a:ext uri="{FF2B5EF4-FFF2-40B4-BE49-F238E27FC236}">
                <a16:creationId xmlns:a16="http://schemas.microsoft.com/office/drawing/2014/main" id="{BAF332AF-D316-5241-A092-F84C51EBA45C}"/>
              </a:ext>
            </a:extLst>
          </p:cNvPr>
          <p:cNvGrpSpPr>
            <a:grpSpLocks/>
          </p:cNvGrpSpPr>
          <p:nvPr/>
        </p:nvGrpSpPr>
        <p:grpSpPr bwMode="auto">
          <a:xfrm>
            <a:off x="2696754" y="1848143"/>
            <a:ext cx="1644650" cy="215900"/>
            <a:chOff x="4050" y="2976"/>
            <a:chExt cx="1036" cy="136"/>
          </a:xfrm>
        </p:grpSpPr>
        <p:sp>
          <p:nvSpPr>
            <p:cNvPr id="143" name="Text Box 454">
              <a:extLst>
                <a:ext uri="{FF2B5EF4-FFF2-40B4-BE49-F238E27FC236}">
                  <a16:creationId xmlns:a16="http://schemas.microsoft.com/office/drawing/2014/main" id="{157E5E38-2FC2-594C-B5A5-E4517C102A14}"/>
                </a:ext>
              </a:extLst>
            </p:cNvPr>
            <p:cNvSpPr txBox="1">
              <a:spLocks noChangeArrowheads="1"/>
            </p:cNvSpPr>
            <p:nvPr/>
          </p:nvSpPr>
          <p:spPr bwMode="auto">
            <a:xfrm>
              <a:off x="4050" y="2976"/>
              <a:ext cx="271" cy="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00000"/>
                  </a:solidFill>
                  <a:effectLst/>
                  <a:uLnTx/>
                  <a:uFillTx/>
                  <a:latin typeface="Helvetica" charset="0"/>
                  <a:ea typeface="ＭＳ Ｐゴシック" charset="0"/>
                </a:rPr>
                <a:t>Read</a:t>
              </a:r>
            </a:p>
          </p:txBody>
        </p:sp>
        <p:sp>
          <p:nvSpPr>
            <p:cNvPr id="144" name="Text Box 455">
              <a:extLst>
                <a:ext uri="{FF2B5EF4-FFF2-40B4-BE49-F238E27FC236}">
                  <a16:creationId xmlns:a16="http://schemas.microsoft.com/office/drawing/2014/main" id="{EB825562-94B0-FA49-B5B0-27C831688F6F}"/>
                </a:ext>
              </a:extLst>
            </p:cNvPr>
            <p:cNvSpPr txBox="1">
              <a:spLocks noChangeArrowheads="1"/>
            </p:cNvSpPr>
            <p:nvPr/>
          </p:nvSpPr>
          <p:spPr bwMode="auto">
            <a:xfrm>
              <a:off x="4819" y="2976"/>
              <a:ext cx="267" cy="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Write</a:t>
              </a:r>
            </a:p>
          </p:txBody>
        </p:sp>
      </p:grpSp>
      <p:sp>
        <p:nvSpPr>
          <p:cNvPr id="145" name="Line 31">
            <a:extLst>
              <a:ext uri="{FF2B5EF4-FFF2-40B4-BE49-F238E27FC236}">
                <a16:creationId xmlns:a16="http://schemas.microsoft.com/office/drawing/2014/main" id="{784D9C9C-AA09-3743-9588-88C97E1C305F}"/>
              </a:ext>
            </a:extLst>
          </p:cNvPr>
          <p:cNvSpPr>
            <a:spLocks noChangeShapeType="1"/>
          </p:cNvSpPr>
          <p:nvPr/>
        </p:nvSpPr>
        <p:spPr bwMode="auto">
          <a:xfrm>
            <a:off x="8831646" y="1948271"/>
            <a:ext cx="0" cy="838200"/>
          </a:xfrm>
          <a:prstGeom prst="line">
            <a:avLst/>
          </a:prstGeom>
          <a:noFill/>
          <a:ln w="38100">
            <a:solidFill>
              <a:srgbClr val="FF3300"/>
            </a:solidFill>
            <a:round/>
            <a:headEnd/>
            <a:tailEnd type="none" w="sm" len="sm"/>
          </a:ln>
          <a:effectLst/>
        </p:spPr>
        <p:txBody>
          <a:bodyPr lIns="45720" rIns="45720" anchor="ctr">
            <a:spAutoFit/>
          </a:bodyPr>
          <a:lstStyle/>
          <a:p>
            <a:endParaRPr lang="en-US"/>
          </a:p>
        </p:txBody>
      </p:sp>
      <p:sp>
        <p:nvSpPr>
          <p:cNvPr id="3" name="TextBox 2">
            <a:extLst>
              <a:ext uri="{FF2B5EF4-FFF2-40B4-BE49-F238E27FC236}">
                <a16:creationId xmlns:a16="http://schemas.microsoft.com/office/drawing/2014/main" id="{4BBA077C-C5F8-1042-A698-C8F0B17326DA}"/>
              </a:ext>
            </a:extLst>
          </p:cNvPr>
          <p:cNvSpPr txBox="1"/>
          <p:nvPr/>
        </p:nvSpPr>
        <p:spPr>
          <a:xfrm>
            <a:off x="897488" y="5488005"/>
            <a:ext cx="3993401" cy="369332"/>
          </a:xfrm>
          <a:prstGeom prst="rect">
            <a:avLst/>
          </a:prstGeom>
          <a:noFill/>
        </p:spPr>
        <p:txBody>
          <a:bodyPr wrap="none" rtlCol="0">
            <a:spAutoFit/>
          </a:bodyPr>
          <a:lstStyle/>
          <a:p>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此时灰色部分的状态是</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Cycle</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2</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设置的</a:t>
            </a:r>
          </a:p>
        </p:txBody>
      </p:sp>
    </p:spTree>
    <p:extLst>
      <p:ext uri="{BB962C8B-B14F-4D97-AF65-F5344CB8AC3E}">
        <p14:creationId xmlns:p14="http://schemas.microsoft.com/office/powerpoint/2010/main" val="746984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44</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例子</a:t>
            </a:r>
          </a:p>
        </p:txBody>
      </p:sp>
      <p:grpSp>
        <p:nvGrpSpPr>
          <p:cNvPr id="5" name="Group 4">
            <a:extLst>
              <a:ext uri="{FF2B5EF4-FFF2-40B4-BE49-F238E27FC236}">
                <a16:creationId xmlns:a16="http://schemas.microsoft.com/office/drawing/2014/main" id="{63859DCC-3A8F-B340-8DC8-E070CA74C49E}"/>
              </a:ext>
            </a:extLst>
          </p:cNvPr>
          <p:cNvGrpSpPr/>
          <p:nvPr/>
        </p:nvGrpSpPr>
        <p:grpSpPr>
          <a:xfrm>
            <a:off x="5726923" y="2161188"/>
            <a:ext cx="5943600" cy="2133600"/>
            <a:chOff x="762000" y="928688"/>
            <a:chExt cx="7162800" cy="2881312"/>
          </a:xfrm>
        </p:grpSpPr>
        <p:sp>
          <p:nvSpPr>
            <p:cNvPr id="6" name="Rectangle 429">
              <a:extLst>
                <a:ext uri="{FF2B5EF4-FFF2-40B4-BE49-F238E27FC236}">
                  <a16:creationId xmlns:a16="http://schemas.microsoft.com/office/drawing/2014/main" id="{D5FFC480-5149-7545-9F8F-C68C295D1CDC}"/>
                </a:ext>
              </a:extLst>
            </p:cNvPr>
            <p:cNvSpPr>
              <a:spLocks noChangeArrowheads="1"/>
            </p:cNvSpPr>
            <p:nvPr/>
          </p:nvSpPr>
          <p:spPr bwMode="auto">
            <a:xfrm>
              <a:off x="1676400" y="2667000"/>
              <a:ext cx="6248400" cy="381000"/>
            </a:xfrm>
            <a:prstGeom prst="rect">
              <a:avLst/>
            </a:prstGeom>
            <a:solidFill>
              <a:srgbClr val="99FFCC"/>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0x014:   </a:t>
              </a:r>
              <a:r>
                <a:rPr kumimoji="0" lang="en-US" sz="1100" b="0" i="0" u="none" strike="noStrike" kern="0" cap="none" spc="0" normalizeH="0" baseline="0" noProof="0" dirty="0" err="1">
                  <a:ln>
                    <a:noFill/>
                  </a:ln>
                  <a:solidFill>
                    <a:sysClr val="windowText" lastClr="000000"/>
                  </a:solidFill>
                  <a:effectLst/>
                  <a:uLnTx/>
                  <a:uFillTx/>
                  <a:latin typeface="Courier New" charset="0"/>
                </a:rPr>
                <a:t>addq</a:t>
              </a:r>
              <a:r>
                <a:rPr kumimoji="0" lang="en-US" sz="1100" b="0" i="0" u="none" strike="noStrike" kern="0" cap="none" spc="0" normalizeH="0" baseline="0" noProof="0" dirty="0">
                  <a:ln>
                    <a:noFill/>
                  </a:ln>
                  <a:solidFill>
                    <a:sysClr val="windowText" lastClr="000000"/>
                  </a:solidFill>
                  <a:effectLst/>
                  <a:uLnTx/>
                  <a:uFillTx/>
                  <a:latin typeface="Courier New" charset="0"/>
                </a:rPr>
                <a:t> %</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 %</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&lt;-- 0x300 CC &lt;-- 000</a:t>
              </a:r>
            </a:p>
          </p:txBody>
        </p:sp>
        <p:sp>
          <p:nvSpPr>
            <p:cNvPr id="7" name="Rectangle 430">
              <a:extLst>
                <a:ext uri="{FF2B5EF4-FFF2-40B4-BE49-F238E27FC236}">
                  <a16:creationId xmlns:a16="http://schemas.microsoft.com/office/drawing/2014/main" id="{81F6EB5E-70C0-E944-95C0-17E59B5640C9}"/>
                </a:ext>
              </a:extLst>
            </p:cNvPr>
            <p:cNvSpPr>
              <a:spLocks noChangeArrowheads="1"/>
            </p:cNvSpPr>
            <p:nvPr/>
          </p:nvSpPr>
          <p:spPr bwMode="auto">
            <a:xfrm>
              <a:off x="1676400" y="3048000"/>
              <a:ext cx="6248400" cy="381000"/>
            </a:xfrm>
            <a:prstGeom prst="rect">
              <a:avLst/>
            </a:prstGeom>
            <a:solidFill>
              <a:srgbClr val="808080"/>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0x016:   je </a:t>
              </a:r>
              <a:r>
                <a:rPr kumimoji="0" lang="en-US" sz="1100" b="0" i="0" u="none" strike="noStrike" kern="0" cap="none" spc="0" normalizeH="0" baseline="0" noProof="0" dirty="0" err="1">
                  <a:ln>
                    <a:noFill/>
                  </a:ln>
                  <a:solidFill>
                    <a:sysClr val="windowText" lastClr="000000"/>
                  </a:solidFill>
                  <a:effectLst/>
                  <a:uLnTx/>
                  <a:uFillTx/>
                  <a:latin typeface="Courier New" charset="0"/>
                </a:rPr>
                <a:t>dest</a:t>
              </a:r>
              <a:r>
                <a:rPr kumimoji="0" lang="en-US" sz="1100" b="0" i="0" u="none" strike="noStrike" kern="0" cap="none" spc="0" normalizeH="0" baseline="0" noProof="0" dirty="0">
                  <a:ln>
                    <a:noFill/>
                  </a:ln>
                  <a:solidFill>
                    <a:sysClr val="windowText" lastClr="000000"/>
                  </a:solidFill>
                  <a:effectLst/>
                  <a:uLnTx/>
                  <a:uFillTx/>
                  <a:latin typeface="Courier New" charset="0"/>
                </a:rPr>
                <a:t>             # Not taken</a:t>
              </a:r>
            </a:p>
          </p:txBody>
        </p:sp>
        <p:sp>
          <p:nvSpPr>
            <p:cNvPr id="8" name="Rectangle 431">
              <a:extLst>
                <a:ext uri="{FF2B5EF4-FFF2-40B4-BE49-F238E27FC236}">
                  <a16:creationId xmlns:a16="http://schemas.microsoft.com/office/drawing/2014/main" id="{087AE8D2-D8DF-6B40-BBCE-A977A9EA9BC7}"/>
                </a:ext>
              </a:extLst>
            </p:cNvPr>
            <p:cNvSpPr>
              <a:spLocks noChangeArrowheads="1"/>
            </p:cNvSpPr>
            <p:nvPr/>
          </p:nvSpPr>
          <p:spPr bwMode="auto">
            <a:xfrm>
              <a:off x="1676400" y="3429000"/>
              <a:ext cx="6248400" cy="381000"/>
            </a:xfrm>
            <a:prstGeom prst="rect">
              <a:avLst/>
            </a:prstGeom>
            <a:solidFill>
              <a:srgbClr val="FFFFFF"/>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0x01f:   </a:t>
              </a:r>
              <a:r>
                <a:rPr kumimoji="0" lang="en-US" sz="1100" b="0" i="0" u="none" strike="noStrike" kern="0" cap="none" spc="0" normalizeH="0" baseline="0" noProof="0" dirty="0" err="1">
                  <a:ln>
                    <a:noFill/>
                  </a:ln>
                  <a:solidFill>
                    <a:sysClr val="windowText" lastClr="000000"/>
                  </a:solidFill>
                  <a:effectLst/>
                  <a:uLnTx/>
                  <a:uFillTx/>
                  <a:latin typeface="Courier New" charset="0"/>
                </a:rPr>
                <a:t>rmmovq</a:t>
              </a:r>
              <a:r>
                <a:rPr kumimoji="0" lang="en-US" sz="1100" b="0" i="0" u="none" strike="noStrike" kern="0" cap="none" spc="0" normalizeH="0" baseline="0" noProof="0" dirty="0">
                  <a:ln>
                    <a:noFill/>
                  </a:ln>
                  <a:solidFill>
                    <a:sysClr val="windowText" lastClr="000000"/>
                  </a:solidFill>
                  <a:effectLst/>
                  <a:uLnTx/>
                  <a:uFillTx/>
                  <a:latin typeface="Courier New" charset="0"/>
                </a:rPr>
                <a:t> %rbx,0(%</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 # M[0x200] &lt;-- 0x300</a:t>
              </a:r>
            </a:p>
          </p:txBody>
        </p:sp>
        <p:sp>
          <p:nvSpPr>
            <p:cNvPr id="9" name="Text Box 432">
              <a:extLst>
                <a:ext uri="{FF2B5EF4-FFF2-40B4-BE49-F238E27FC236}">
                  <a16:creationId xmlns:a16="http://schemas.microsoft.com/office/drawing/2014/main" id="{3E12B601-7F68-444F-9D80-A008ED3165A4}"/>
                </a:ext>
              </a:extLst>
            </p:cNvPr>
            <p:cNvSpPr txBox="1">
              <a:spLocks noChangeArrowheads="1"/>
            </p:cNvSpPr>
            <p:nvPr/>
          </p:nvSpPr>
          <p:spPr bwMode="auto">
            <a:xfrm>
              <a:off x="878124" y="2666999"/>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3:</a:t>
              </a:r>
            </a:p>
          </p:txBody>
        </p:sp>
        <p:sp>
          <p:nvSpPr>
            <p:cNvPr id="10" name="Text Box 433">
              <a:extLst>
                <a:ext uri="{FF2B5EF4-FFF2-40B4-BE49-F238E27FC236}">
                  <a16:creationId xmlns:a16="http://schemas.microsoft.com/office/drawing/2014/main" id="{1FE4C62A-9833-594F-A9C0-C76F4E8E9B7F}"/>
                </a:ext>
              </a:extLst>
            </p:cNvPr>
            <p:cNvSpPr txBox="1">
              <a:spLocks noChangeArrowheads="1"/>
            </p:cNvSpPr>
            <p:nvPr/>
          </p:nvSpPr>
          <p:spPr bwMode="auto">
            <a:xfrm>
              <a:off x="878124" y="3047999"/>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4:</a:t>
              </a:r>
            </a:p>
          </p:txBody>
        </p:sp>
        <p:sp>
          <p:nvSpPr>
            <p:cNvPr id="11" name="Text Box 434">
              <a:extLst>
                <a:ext uri="{FF2B5EF4-FFF2-40B4-BE49-F238E27FC236}">
                  <a16:creationId xmlns:a16="http://schemas.microsoft.com/office/drawing/2014/main" id="{FCC71AC6-77F8-5046-83F5-9776F6D8C2BE}"/>
                </a:ext>
              </a:extLst>
            </p:cNvPr>
            <p:cNvSpPr txBox="1">
              <a:spLocks noChangeArrowheads="1"/>
            </p:cNvSpPr>
            <p:nvPr/>
          </p:nvSpPr>
          <p:spPr bwMode="auto">
            <a:xfrm>
              <a:off x="878124" y="3429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5:</a:t>
              </a:r>
            </a:p>
          </p:txBody>
        </p:sp>
        <p:sp>
          <p:nvSpPr>
            <p:cNvPr id="12" name="Rectangle 440">
              <a:extLst>
                <a:ext uri="{FF2B5EF4-FFF2-40B4-BE49-F238E27FC236}">
                  <a16:creationId xmlns:a16="http://schemas.microsoft.com/office/drawing/2014/main" id="{4F43D17F-46E4-2841-B9AA-F876997D6F64}"/>
                </a:ext>
              </a:extLst>
            </p:cNvPr>
            <p:cNvSpPr>
              <a:spLocks noChangeArrowheads="1"/>
            </p:cNvSpPr>
            <p:nvPr/>
          </p:nvSpPr>
          <p:spPr bwMode="auto">
            <a:xfrm>
              <a:off x="1676400" y="2286000"/>
              <a:ext cx="6248400" cy="381000"/>
            </a:xfrm>
            <a:prstGeom prst="rect">
              <a:avLst/>
            </a:prstGeom>
            <a:solidFill>
              <a:srgbClr val="DDDDDD"/>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0x00a:   </a:t>
              </a:r>
              <a:r>
                <a:rPr kumimoji="0" lang="en-US" sz="1100" b="0" i="0" u="none" strike="noStrike" kern="0" cap="none" spc="0" normalizeH="0" baseline="0" noProof="0" dirty="0" err="1">
                  <a:ln>
                    <a:noFill/>
                  </a:ln>
                  <a:solidFill>
                    <a:sysClr val="windowText" lastClr="000000"/>
                  </a:solidFill>
                  <a:effectLst/>
                  <a:uLnTx/>
                  <a:uFillTx/>
                  <a:latin typeface="Courier New" charset="0"/>
                </a:rPr>
                <a:t>irmovq</a:t>
              </a:r>
              <a:r>
                <a:rPr kumimoji="0" lang="en-US" sz="1100" b="0" i="0" u="none" strike="noStrike" kern="0" cap="none" spc="0" normalizeH="0" baseline="0" noProof="0" dirty="0">
                  <a:ln>
                    <a:noFill/>
                  </a:ln>
                  <a:solidFill>
                    <a:sysClr val="windowText" lastClr="000000"/>
                  </a:solidFill>
                  <a:effectLst/>
                  <a:uLnTx/>
                  <a:uFillTx/>
                  <a:latin typeface="Courier New" charset="0"/>
                </a:rPr>
                <a:t> $0x200,%rdx  # %</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 &lt;-- 0x200</a:t>
              </a:r>
            </a:p>
          </p:txBody>
        </p:sp>
        <p:sp>
          <p:nvSpPr>
            <p:cNvPr id="13" name="Text Box 441">
              <a:extLst>
                <a:ext uri="{FF2B5EF4-FFF2-40B4-BE49-F238E27FC236}">
                  <a16:creationId xmlns:a16="http://schemas.microsoft.com/office/drawing/2014/main" id="{BD646943-CED0-2E4A-A170-242DC0E61CF0}"/>
                </a:ext>
              </a:extLst>
            </p:cNvPr>
            <p:cNvSpPr txBox="1">
              <a:spLocks noChangeArrowheads="1"/>
            </p:cNvSpPr>
            <p:nvPr/>
          </p:nvSpPr>
          <p:spPr bwMode="auto">
            <a:xfrm>
              <a:off x="878124" y="2286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2:</a:t>
              </a:r>
            </a:p>
          </p:txBody>
        </p:sp>
        <p:sp>
          <p:nvSpPr>
            <p:cNvPr id="14" name="Rectangle 443">
              <a:extLst>
                <a:ext uri="{FF2B5EF4-FFF2-40B4-BE49-F238E27FC236}">
                  <a16:creationId xmlns:a16="http://schemas.microsoft.com/office/drawing/2014/main" id="{04130931-F533-4147-8F25-66CDEFDAF916}"/>
                </a:ext>
              </a:extLst>
            </p:cNvPr>
            <p:cNvSpPr>
              <a:spLocks noChangeArrowheads="1"/>
            </p:cNvSpPr>
            <p:nvPr/>
          </p:nvSpPr>
          <p:spPr bwMode="auto">
            <a:xfrm>
              <a:off x="1676400" y="1905000"/>
              <a:ext cx="6248400" cy="381000"/>
            </a:xfrm>
            <a:prstGeom prst="rect">
              <a:avLst/>
            </a:prstGeom>
            <a:solidFill>
              <a:srgbClr val="FFFFFF"/>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0x000:   </a:t>
              </a:r>
              <a:r>
                <a:rPr kumimoji="0" lang="en-US" sz="1100" b="0" i="0" u="none" strike="noStrike" kern="0" cap="none" spc="0" normalizeH="0" baseline="0" noProof="0" dirty="0" err="1">
                  <a:ln>
                    <a:noFill/>
                  </a:ln>
                  <a:solidFill>
                    <a:sysClr val="windowText" lastClr="000000"/>
                  </a:solidFill>
                  <a:effectLst/>
                  <a:uLnTx/>
                  <a:uFillTx/>
                  <a:latin typeface="Courier New" charset="0"/>
                </a:rPr>
                <a:t>irmovq</a:t>
              </a:r>
              <a:r>
                <a:rPr kumimoji="0" lang="en-US" sz="1100" b="0" i="0" u="none" strike="noStrike" kern="0" cap="none" spc="0" normalizeH="0" baseline="0" noProof="0" dirty="0">
                  <a:ln>
                    <a:noFill/>
                  </a:ln>
                  <a:solidFill>
                    <a:sysClr val="windowText" lastClr="000000"/>
                  </a:solidFill>
                  <a:effectLst/>
                  <a:uLnTx/>
                  <a:uFillTx/>
                  <a:latin typeface="Courier New" charset="0"/>
                </a:rPr>
                <a:t> $0x100,%rbx  # %</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&lt;-- 0x100</a:t>
              </a:r>
            </a:p>
          </p:txBody>
        </p:sp>
        <p:sp>
          <p:nvSpPr>
            <p:cNvPr id="15" name="Text Box 444">
              <a:extLst>
                <a:ext uri="{FF2B5EF4-FFF2-40B4-BE49-F238E27FC236}">
                  <a16:creationId xmlns:a16="http://schemas.microsoft.com/office/drawing/2014/main" id="{6322B6E1-4F32-5C44-B96C-C0B96BDE304A}"/>
                </a:ext>
              </a:extLst>
            </p:cNvPr>
            <p:cNvSpPr txBox="1">
              <a:spLocks noChangeArrowheads="1"/>
            </p:cNvSpPr>
            <p:nvPr/>
          </p:nvSpPr>
          <p:spPr bwMode="auto">
            <a:xfrm>
              <a:off x="878124" y="1905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rgbClr val="000000"/>
                  </a:solidFill>
                  <a:effectLst/>
                  <a:uLnTx/>
                  <a:uFillTx/>
                  <a:latin typeface="Helvetica" charset="0"/>
                  <a:ea typeface="ＭＳ Ｐゴシック" charset="0"/>
                </a:rPr>
                <a:t>Cycle 1:</a:t>
              </a:r>
            </a:p>
          </p:txBody>
        </p:sp>
        <p:sp>
          <p:nvSpPr>
            <p:cNvPr id="16" name="Rectangle 464">
              <a:extLst>
                <a:ext uri="{FF2B5EF4-FFF2-40B4-BE49-F238E27FC236}">
                  <a16:creationId xmlns:a16="http://schemas.microsoft.com/office/drawing/2014/main" id="{C5BAB591-F46D-E746-B98E-77FAEA6F5294}"/>
                </a:ext>
              </a:extLst>
            </p:cNvPr>
            <p:cNvSpPr>
              <a:spLocks noChangeArrowheads="1"/>
            </p:cNvSpPr>
            <p:nvPr/>
          </p:nvSpPr>
          <p:spPr bwMode="auto">
            <a:xfrm>
              <a:off x="762000" y="1157288"/>
              <a:ext cx="838200" cy="304800"/>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rPr>
                <a:t>Clock</a:t>
              </a:r>
            </a:p>
          </p:txBody>
        </p:sp>
        <p:sp>
          <p:nvSpPr>
            <p:cNvPr id="17" name="Line 473">
              <a:extLst>
                <a:ext uri="{FF2B5EF4-FFF2-40B4-BE49-F238E27FC236}">
                  <a16:creationId xmlns:a16="http://schemas.microsoft.com/office/drawing/2014/main" id="{3020A79E-F858-BE4C-9AAF-A00ADA1600EB}"/>
                </a:ext>
              </a:extLst>
            </p:cNvPr>
            <p:cNvSpPr>
              <a:spLocks noChangeShapeType="1"/>
            </p:cNvSpPr>
            <p:nvPr/>
          </p:nvSpPr>
          <p:spPr bwMode="auto">
            <a:xfrm>
              <a:off x="19812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8" name="Text Box 474">
              <a:extLst>
                <a:ext uri="{FF2B5EF4-FFF2-40B4-BE49-F238E27FC236}">
                  <a16:creationId xmlns:a16="http://schemas.microsoft.com/office/drawing/2014/main" id="{647252AF-BFDB-4F4C-9DC2-DBD659A47C01}"/>
                </a:ext>
              </a:extLst>
            </p:cNvPr>
            <p:cNvSpPr txBox="1">
              <a:spLocks noChangeArrowheads="1"/>
            </p:cNvSpPr>
            <p:nvPr/>
          </p:nvSpPr>
          <p:spPr bwMode="auto">
            <a:xfrm>
              <a:off x="2209801"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1</a:t>
              </a:r>
            </a:p>
          </p:txBody>
        </p:sp>
        <p:sp>
          <p:nvSpPr>
            <p:cNvPr id="19" name="Line 477">
              <a:extLst>
                <a:ext uri="{FF2B5EF4-FFF2-40B4-BE49-F238E27FC236}">
                  <a16:creationId xmlns:a16="http://schemas.microsoft.com/office/drawing/2014/main" id="{58AF29D9-4867-1644-AAEB-C1F62B099235}"/>
                </a:ext>
              </a:extLst>
            </p:cNvPr>
            <p:cNvSpPr>
              <a:spLocks noChangeShapeType="1"/>
            </p:cNvSpPr>
            <p:nvPr/>
          </p:nvSpPr>
          <p:spPr bwMode="auto">
            <a:xfrm>
              <a:off x="32004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0" name="Line 480">
              <a:extLst>
                <a:ext uri="{FF2B5EF4-FFF2-40B4-BE49-F238E27FC236}">
                  <a16:creationId xmlns:a16="http://schemas.microsoft.com/office/drawing/2014/main" id="{C078B121-19C4-0042-BD5C-D48F9B26AFFA}"/>
                </a:ext>
              </a:extLst>
            </p:cNvPr>
            <p:cNvSpPr>
              <a:spLocks noChangeShapeType="1"/>
            </p:cNvSpPr>
            <p:nvPr/>
          </p:nvSpPr>
          <p:spPr bwMode="auto">
            <a:xfrm>
              <a:off x="44196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1" name="Line 483">
              <a:extLst>
                <a:ext uri="{FF2B5EF4-FFF2-40B4-BE49-F238E27FC236}">
                  <a16:creationId xmlns:a16="http://schemas.microsoft.com/office/drawing/2014/main" id="{6A5030EB-FBD2-014B-8529-CCD266ED05B1}"/>
                </a:ext>
              </a:extLst>
            </p:cNvPr>
            <p:cNvSpPr>
              <a:spLocks noChangeShapeType="1"/>
            </p:cNvSpPr>
            <p:nvPr/>
          </p:nvSpPr>
          <p:spPr bwMode="auto">
            <a:xfrm>
              <a:off x="56388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2" name="Line 487">
              <a:extLst>
                <a:ext uri="{FF2B5EF4-FFF2-40B4-BE49-F238E27FC236}">
                  <a16:creationId xmlns:a16="http://schemas.microsoft.com/office/drawing/2014/main" id="{88A2B4AE-C569-AD4F-974C-DCB786DC8BCC}"/>
                </a:ext>
              </a:extLst>
            </p:cNvPr>
            <p:cNvSpPr>
              <a:spLocks noChangeShapeType="1"/>
            </p:cNvSpPr>
            <p:nvPr/>
          </p:nvSpPr>
          <p:spPr bwMode="auto">
            <a:xfrm flipH="1" flipV="1">
              <a:off x="448945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3" name="Text Box 488">
              <a:extLst>
                <a:ext uri="{FF2B5EF4-FFF2-40B4-BE49-F238E27FC236}">
                  <a16:creationId xmlns:a16="http://schemas.microsoft.com/office/drawing/2014/main" id="{DE42F6F4-6E6B-DB43-A552-EBA44288396B}"/>
                </a:ext>
              </a:extLst>
            </p:cNvPr>
            <p:cNvSpPr txBox="1">
              <a:spLocks noChangeArrowheads="1"/>
            </p:cNvSpPr>
            <p:nvPr/>
          </p:nvSpPr>
          <p:spPr bwMode="auto">
            <a:xfrm>
              <a:off x="4426218"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Wingdings 2" charset="0"/>
                  <a:ea typeface="ＭＳ Ｐゴシック" charset="0"/>
                </a:rPr>
                <a:t>j</a:t>
              </a:r>
            </a:p>
          </p:txBody>
        </p:sp>
        <p:sp>
          <p:nvSpPr>
            <p:cNvPr id="24" name="Line 489">
              <a:extLst>
                <a:ext uri="{FF2B5EF4-FFF2-40B4-BE49-F238E27FC236}">
                  <a16:creationId xmlns:a16="http://schemas.microsoft.com/office/drawing/2014/main" id="{9243AF53-1AC0-2F44-B5B3-7E7C9A68086B}"/>
                </a:ext>
              </a:extLst>
            </p:cNvPr>
            <p:cNvSpPr>
              <a:spLocks noChangeShapeType="1"/>
            </p:cNvSpPr>
            <p:nvPr/>
          </p:nvSpPr>
          <p:spPr bwMode="auto">
            <a:xfrm flipH="1" flipV="1">
              <a:off x="57023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5" name="Text Box 490">
              <a:extLst>
                <a:ext uri="{FF2B5EF4-FFF2-40B4-BE49-F238E27FC236}">
                  <a16:creationId xmlns:a16="http://schemas.microsoft.com/office/drawing/2014/main" id="{2073C5DD-C5B1-814E-9D28-2F1AB43C4D3E}"/>
                </a:ext>
              </a:extLst>
            </p:cNvPr>
            <p:cNvSpPr txBox="1">
              <a:spLocks noChangeArrowheads="1"/>
            </p:cNvSpPr>
            <p:nvPr/>
          </p:nvSpPr>
          <p:spPr bwMode="auto">
            <a:xfrm>
              <a:off x="5639067"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Wingdings 2" charset="0"/>
                  <a:ea typeface="ＭＳ Ｐゴシック" charset="0"/>
                </a:rPr>
                <a:t>l</a:t>
              </a:r>
            </a:p>
          </p:txBody>
        </p:sp>
        <p:sp>
          <p:nvSpPr>
            <p:cNvPr id="26" name="Line 491">
              <a:extLst>
                <a:ext uri="{FF2B5EF4-FFF2-40B4-BE49-F238E27FC236}">
                  <a16:creationId xmlns:a16="http://schemas.microsoft.com/office/drawing/2014/main" id="{453BEA57-40E7-8B4D-9318-FDACAC9F1CA5}"/>
                </a:ext>
              </a:extLst>
            </p:cNvPr>
            <p:cNvSpPr>
              <a:spLocks noChangeShapeType="1"/>
            </p:cNvSpPr>
            <p:nvPr/>
          </p:nvSpPr>
          <p:spPr bwMode="auto">
            <a:xfrm flipV="1">
              <a:off x="67056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7" name="Text Box 492">
              <a:extLst>
                <a:ext uri="{FF2B5EF4-FFF2-40B4-BE49-F238E27FC236}">
                  <a16:creationId xmlns:a16="http://schemas.microsoft.com/office/drawing/2014/main" id="{E00C1536-C41C-7D43-ABFF-C95B0F96662E}"/>
                </a:ext>
              </a:extLst>
            </p:cNvPr>
            <p:cNvSpPr txBox="1">
              <a:spLocks noChangeArrowheads="1"/>
            </p:cNvSpPr>
            <p:nvPr/>
          </p:nvSpPr>
          <p:spPr bwMode="auto">
            <a:xfrm>
              <a:off x="6483616"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Wingdings 2" charset="0"/>
                  <a:ea typeface="ＭＳ Ｐゴシック" charset="0"/>
                </a:rPr>
                <a:t>m</a:t>
              </a:r>
            </a:p>
          </p:txBody>
        </p:sp>
        <p:sp>
          <p:nvSpPr>
            <p:cNvPr id="28" name="Line 493">
              <a:extLst>
                <a:ext uri="{FF2B5EF4-FFF2-40B4-BE49-F238E27FC236}">
                  <a16:creationId xmlns:a16="http://schemas.microsoft.com/office/drawing/2014/main" id="{154A05F5-4E73-B84C-B5F5-910CA1F30579}"/>
                </a:ext>
              </a:extLst>
            </p:cNvPr>
            <p:cNvSpPr>
              <a:spLocks noChangeShapeType="1"/>
            </p:cNvSpPr>
            <p:nvPr/>
          </p:nvSpPr>
          <p:spPr bwMode="auto">
            <a:xfrm flipV="1">
              <a:off x="54864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9" name="Text Box 494">
              <a:extLst>
                <a:ext uri="{FF2B5EF4-FFF2-40B4-BE49-F238E27FC236}">
                  <a16:creationId xmlns:a16="http://schemas.microsoft.com/office/drawing/2014/main" id="{AF71B5AA-3B05-F940-A0A0-3DCE02DBD4B9}"/>
                </a:ext>
              </a:extLst>
            </p:cNvPr>
            <p:cNvSpPr txBox="1">
              <a:spLocks noChangeArrowheads="1"/>
            </p:cNvSpPr>
            <p:nvPr/>
          </p:nvSpPr>
          <p:spPr bwMode="auto">
            <a:xfrm>
              <a:off x="5264417"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Wingdings 2" charset="0"/>
                  <a:ea typeface="ＭＳ Ｐゴシック" charset="0"/>
                </a:rPr>
                <a:t>k</a:t>
              </a:r>
            </a:p>
          </p:txBody>
        </p:sp>
        <p:sp>
          <p:nvSpPr>
            <p:cNvPr id="30" name="Text Box 496">
              <a:extLst>
                <a:ext uri="{FF2B5EF4-FFF2-40B4-BE49-F238E27FC236}">
                  <a16:creationId xmlns:a16="http://schemas.microsoft.com/office/drawing/2014/main" id="{D1BBB8D8-31E6-5A45-B616-16693F4BDA05}"/>
                </a:ext>
              </a:extLst>
            </p:cNvPr>
            <p:cNvSpPr txBox="1">
              <a:spLocks noChangeArrowheads="1"/>
            </p:cNvSpPr>
            <p:nvPr/>
          </p:nvSpPr>
          <p:spPr bwMode="auto">
            <a:xfrm>
              <a:off x="3429001"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2</a:t>
              </a:r>
            </a:p>
          </p:txBody>
        </p:sp>
        <p:sp>
          <p:nvSpPr>
            <p:cNvPr id="31" name="Text Box 497">
              <a:extLst>
                <a:ext uri="{FF2B5EF4-FFF2-40B4-BE49-F238E27FC236}">
                  <a16:creationId xmlns:a16="http://schemas.microsoft.com/office/drawing/2014/main" id="{4D5620EC-EBCE-1D4F-9E17-C1390EDFF590}"/>
                </a:ext>
              </a:extLst>
            </p:cNvPr>
            <p:cNvSpPr txBox="1">
              <a:spLocks noChangeArrowheads="1"/>
            </p:cNvSpPr>
            <p:nvPr/>
          </p:nvSpPr>
          <p:spPr bwMode="auto">
            <a:xfrm>
              <a:off x="4648200"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3</a:t>
              </a:r>
            </a:p>
          </p:txBody>
        </p:sp>
        <p:sp>
          <p:nvSpPr>
            <p:cNvPr id="32" name="Text Box 498">
              <a:extLst>
                <a:ext uri="{FF2B5EF4-FFF2-40B4-BE49-F238E27FC236}">
                  <a16:creationId xmlns:a16="http://schemas.microsoft.com/office/drawing/2014/main" id="{94F5C29C-CC90-9246-BBD8-C317DAC2A9C5}"/>
                </a:ext>
              </a:extLst>
            </p:cNvPr>
            <p:cNvSpPr txBox="1">
              <a:spLocks noChangeArrowheads="1"/>
            </p:cNvSpPr>
            <p:nvPr/>
          </p:nvSpPr>
          <p:spPr bwMode="auto">
            <a:xfrm>
              <a:off x="5867402"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4</a:t>
              </a:r>
            </a:p>
          </p:txBody>
        </p:sp>
        <p:grpSp>
          <p:nvGrpSpPr>
            <p:cNvPr id="33" name="Group 503">
              <a:extLst>
                <a:ext uri="{FF2B5EF4-FFF2-40B4-BE49-F238E27FC236}">
                  <a16:creationId xmlns:a16="http://schemas.microsoft.com/office/drawing/2014/main" id="{5429C11E-6560-8F4A-A3A7-9658B04D5930}"/>
                </a:ext>
              </a:extLst>
            </p:cNvPr>
            <p:cNvGrpSpPr>
              <a:grpSpLocks/>
            </p:cNvGrpSpPr>
            <p:nvPr/>
          </p:nvGrpSpPr>
          <p:grpSpPr bwMode="auto">
            <a:xfrm>
              <a:off x="1981200" y="1004888"/>
              <a:ext cx="4876800" cy="595312"/>
              <a:chOff x="1248" y="633"/>
              <a:chExt cx="3072" cy="375"/>
            </a:xfrm>
          </p:grpSpPr>
          <p:sp>
            <p:nvSpPr>
              <p:cNvPr id="38" name="Line 468">
                <a:extLst>
                  <a:ext uri="{FF2B5EF4-FFF2-40B4-BE49-F238E27FC236}">
                    <a16:creationId xmlns:a16="http://schemas.microsoft.com/office/drawing/2014/main" id="{B2CAECA5-5C6D-E34D-BA19-F525FF680021}"/>
                  </a:ext>
                </a:extLst>
              </p:cNvPr>
              <p:cNvSpPr>
                <a:spLocks noChangeShapeType="1"/>
              </p:cNvSpPr>
              <p:nvPr/>
            </p:nvSpPr>
            <p:spPr bwMode="auto">
              <a:xfrm flipV="1">
                <a:off x="1248"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39" name="Line 499">
                <a:extLst>
                  <a:ext uri="{FF2B5EF4-FFF2-40B4-BE49-F238E27FC236}">
                    <a16:creationId xmlns:a16="http://schemas.microsoft.com/office/drawing/2014/main" id="{43748083-26D1-7F41-8689-23386826E9EA}"/>
                  </a:ext>
                </a:extLst>
              </p:cNvPr>
              <p:cNvSpPr>
                <a:spLocks noChangeShapeType="1"/>
              </p:cNvSpPr>
              <p:nvPr/>
            </p:nvSpPr>
            <p:spPr bwMode="auto">
              <a:xfrm flipV="1">
                <a:off x="2016"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0" name="Line 500">
                <a:extLst>
                  <a:ext uri="{FF2B5EF4-FFF2-40B4-BE49-F238E27FC236}">
                    <a16:creationId xmlns:a16="http://schemas.microsoft.com/office/drawing/2014/main" id="{43E99037-7411-1A49-9B26-87E27759919B}"/>
                  </a:ext>
                </a:extLst>
              </p:cNvPr>
              <p:cNvSpPr>
                <a:spLocks noChangeShapeType="1"/>
              </p:cNvSpPr>
              <p:nvPr/>
            </p:nvSpPr>
            <p:spPr bwMode="auto">
              <a:xfrm flipV="1">
                <a:off x="2784"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1" name="Line 501">
                <a:extLst>
                  <a:ext uri="{FF2B5EF4-FFF2-40B4-BE49-F238E27FC236}">
                    <a16:creationId xmlns:a16="http://schemas.microsoft.com/office/drawing/2014/main" id="{1B9299DA-9CAF-A548-B02B-C4514EF1FADF}"/>
                  </a:ext>
                </a:extLst>
              </p:cNvPr>
              <p:cNvSpPr>
                <a:spLocks noChangeShapeType="1"/>
              </p:cNvSpPr>
              <p:nvPr/>
            </p:nvSpPr>
            <p:spPr bwMode="auto">
              <a:xfrm flipV="1">
                <a:off x="3552"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2" name="Line 502">
                <a:extLst>
                  <a:ext uri="{FF2B5EF4-FFF2-40B4-BE49-F238E27FC236}">
                    <a16:creationId xmlns:a16="http://schemas.microsoft.com/office/drawing/2014/main" id="{79E40AA8-5778-2D4B-AB13-C909336968AC}"/>
                  </a:ext>
                </a:extLst>
              </p:cNvPr>
              <p:cNvSpPr>
                <a:spLocks noChangeShapeType="1"/>
              </p:cNvSpPr>
              <p:nvPr/>
            </p:nvSpPr>
            <p:spPr bwMode="auto">
              <a:xfrm flipV="1">
                <a:off x="4320"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grpSp>
        <p:sp>
          <p:nvSpPr>
            <p:cNvPr id="34" name="Freeform 463">
              <a:extLst>
                <a:ext uri="{FF2B5EF4-FFF2-40B4-BE49-F238E27FC236}">
                  <a16:creationId xmlns:a16="http://schemas.microsoft.com/office/drawing/2014/main" id="{F0811B85-F5CB-014D-939A-B6202C9D13D1}"/>
                </a:ext>
              </a:extLst>
            </p:cNvPr>
            <p:cNvSpPr>
              <a:spLocks/>
            </p:cNvSpPr>
            <p:nvPr/>
          </p:nvSpPr>
          <p:spPr bwMode="auto">
            <a:xfrm>
              <a:off x="16764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35" name="Freeform 465">
              <a:extLst>
                <a:ext uri="{FF2B5EF4-FFF2-40B4-BE49-F238E27FC236}">
                  <a16:creationId xmlns:a16="http://schemas.microsoft.com/office/drawing/2014/main" id="{C5C9A287-A0BC-994B-B4B1-C94F91FFE6E0}"/>
                </a:ext>
              </a:extLst>
            </p:cNvPr>
            <p:cNvSpPr>
              <a:spLocks/>
            </p:cNvSpPr>
            <p:nvPr/>
          </p:nvSpPr>
          <p:spPr bwMode="auto">
            <a:xfrm>
              <a:off x="28956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36" name="Freeform 466">
              <a:extLst>
                <a:ext uri="{FF2B5EF4-FFF2-40B4-BE49-F238E27FC236}">
                  <a16:creationId xmlns:a16="http://schemas.microsoft.com/office/drawing/2014/main" id="{9DFE48E6-C85B-E246-B582-BCE3FFC21199}"/>
                </a:ext>
              </a:extLst>
            </p:cNvPr>
            <p:cNvSpPr>
              <a:spLocks/>
            </p:cNvSpPr>
            <p:nvPr/>
          </p:nvSpPr>
          <p:spPr bwMode="auto">
            <a:xfrm>
              <a:off x="41148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37" name="Freeform 467">
              <a:extLst>
                <a:ext uri="{FF2B5EF4-FFF2-40B4-BE49-F238E27FC236}">
                  <a16:creationId xmlns:a16="http://schemas.microsoft.com/office/drawing/2014/main" id="{68D1E9A5-D3C4-C94D-AF0A-16D57B4A6549}"/>
                </a:ext>
              </a:extLst>
            </p:cNvPr>
            <p:cNvSpPr>
              <a:spLocks/>
            </p:cNvSpPr>
            <p:nvPr/>
          </p:nvSpPr>
          <p:spPr bwMode="auto">
            <a:xfrm>
              <a:off x="53340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grpSp>
      <p:sp>
        <p:nvSpPr>
          <p:cNvPr id="43" name="AutoShape 372">
            <a:extLst>
              <a:ext uri="{FF2B5EF4-FFF2-40B4-BE49-F238E27FC236}">
                <a16:creationId xmlns:a16="http://schemas.microsoft.com/office/drawing/2014/main" id="{857FD34A-EF6E-4C4C-9AB0-EED2BEFC6678}"/>
              </a:ext>
            </a:extLst>
          </p:cNvPr>
          <p:cNvSpPr>
            <a:spLocks noChangeArrowheads="1"/>
          </p:cNvSpPr>
          <p:nvPr/>
        </p:nvSpPr>
        <p:spPr bwMode="auto">
          <a:xfrm>
            <a:off x="1072715" y="1467143"/>
            <a:ext cx="1600200" cy="3048000"/>
          </a:xfrm>
          <a:prstGeom prst="roundRect">
            <a:avLst>
              <a:gd name="adj" fmla="val 16667"/>
            </a:avLst>
          </a:prstGeom>
          <a:solidFill>
            <a:srgbClr val="99FFCC"/>
          </a:solidFill>
          <a:ln w="19050">
            <a:solidFill>
              <a:srgbClr val="000000"/>
            </a:solidFill>
            <a:round/>
            <a:headEnd type="none" w="sm" len="sm"/>
            <a:tailEnd type="none" w="sm" len="sm"/>
          </a:ln>
          <a:effectLst>
            <a:outerShdw dist="50800" dir="2700000" algn="tl" rotWithShape="0">
              <a:srgbClr val="000000">
                <a:alpha val="40000"/>
              </a:srgbClr>
            </a:outerShdw>
          </a:effectLst>
        </p:spPr>
        <p:txBody>
          <a:bodyPr wrap="none" tIns="457200" anchorCtr="1"/>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Combinational</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logic</a:t>
            </a:r>
          </a:p>
        </p:txBody>
      </p:sp>
      <p:sp>
        <p:nvSpPr>
          <p:cNvPr id="44" name="AutoShape 373">
            <a:extLst>
              <a:ext uri="{FF2B5EF4-FFF2-40B4-BE49-F238E27FC236}">
                <a16:creationId xmlns:a16="http://schemas.microsoft.com/office/drawing/2014/main" id="{BFB26ABB-00AA-6240-8653-B08C9495C354}"/>
              </a:ext>
            </a:extLst>
          </p:cNvPr>
          <p:cNvSpPr>
            <a:spLocks noChangeArrowheads="1"/>
          </p:cNvSpPr>
          <p:nvPr/>
        </p:nvSpPr>
        <p:spPr bwMode="auto">
          <a:xfrm>
            <a:off x="1377515" y="2533943"/>
            <a:ext cx="990600" cy="990600"/>
          </a:xfrm>
          <a:prstGeom prst="roundRect">
            <a:avLst>
              <a:gd name="adj" fmla="val 16667"/>
            </a:avLst>
          </a:prstGeom>
          <a:solidFill>
            <a:srgbClr val="FFFFFF"/>
          </a:solidFill>
          <a:ln w="19050">
            <a:solidFill>
              <a:srgbClr val="000000"/>
            </a:solidFill>
            <a:round/>
            <a:headEnd type="none" w="sm" len="sm"/>
            <a:tailEnd type="none" w="sm" len="sm"/>
          </a:ln>
          <a:effectLst>
            <a:innerShdw dist="63500" dir="13500000">
              <a:prstClr val="black">
                <a:alpha val="50000"/>
              </a:prstClr>
            </a:inn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latin typeface="Helvetica" pitchFamily="34" charset="0"/>
              <a:ea typeface="+mn-ea"/>
            </a:endParaRPr>
          </a:p>
        </p:txBody>
      </p:sp>
      <p:sp>
        <p:nvSpPr>
          <p:cNvPr id="45" name="Rectangle 374">
            <a:extLst>
              <a:ext uri="{FF2B5EF4-FFF2-40B4-BE49-F238E27FC236}">
                <a16:creationId xmlns:a16="http://schemas.microsoft.com/office/drawing/2014/main" id="{78AC0F20-81B2-1447-82EC-9C4FE86D88CD}"/>
              </a:ext>
            </a:extLst>
          </p:cNvPr>
          <p:cNvSpPr>
            <a:spLocks noChangeArrowheads="1"/>
          </p:cNvSpPr>
          <p:nvPr/>
        </p:nvSpPr>
        <p:spPr bwMode="auto">
          <a:xfrm rot="5400000" flipV="1">
            <a:off x="4119128" y="3446756"/>
            <a:ext cx="609600" cy="15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46" name="AutoShape 375">
            <a:extLst>
              <a:ext uri="{FF2B5EF4-FFF2-40B4-BE49-F238E27FC236}">
                <a16:creationId xmlns:a16="http://schemas.microsoft.com/office/drawing/2014/main" id="{5FB040B9-F5FC-7142-920C-67D50224A07E}"/>
              </a:ext>
            </a:extLst>
          </p:cNvPr>
          <p:cNvSpPr>
            <a:spLocks noChangeArrowheads="1"/>
          </p:cNvSpPr>
          <p:nvPr/>
        </p:nvSpPr>
        <p:spPr bwMode="auto">
          <a:xfrm>
            <a:off x="2672915" y="3905543"/>
            <a:ext cx="304800" cy="304800"/>
          </a:xfrm>
          <a:prstGeom prst="rightArrow">
            <a:avLst>
              <a:gd name="adj1" fmla="val 37500"/>
              <a:gd name="adj2" fmla="val 58333"/>
            </a:avLst>
          </a:prstGeom>
          <a:solidFill>
            <a:srgbClr val="99FFCC"/>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47" name="AutoShape 376">
            <a:extLst>
              <a:ext uri="{FF2B5EF4-FFF2-40B4-BE49-F238E27FC236}">
                <a16:creationId xmlns:a16="http://schemas.microsoft.com/office/drawing/2014/main" id="{62BAF7E5-9AE9-664C-B36B-10A2EBFF2BA3}"/>
              </a:ext>
            </a:extLst>
          </p:cNvPr>
          <p:cNvSpPr>
            <a:spLocks noChangeArrowheads="1"/>
          </p:cNvSpPr>
          <p:nvPr/>
        </p:nvSpPr>
        <p:spPr bwMode="auto">
          <a:xfrm flipH="1">
            <a:off x="2672915" y="3524543"/>
            <a:ext cx="304800" cy="304800"/>
          </a:xfrm>
          <a:prstGeom prst="rightArrow">
            <a:avLst>
              <a:gd name="adj1" fmla="val 37500"/>
              <a:gd name="adj2" fmla="val 58333"/>
            </a:avLst>
          </a:prstGeom>
          <a:solidFill>
            <a:srgbClr val="99FFCC"/>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48" name="AutoShape 377">
            <a:extLst>
              <a:ext uri="{FF2B5EF4-FFF2-40B4-BE49-F238E27FC236}">
                <a16:creationId xmlns:a16="http://schemas.microsoft.com/office/drawing/2014/main" id="{5BF6CBD9-836F-674A-80E0-8CD6AB57E8FC}"/>
              </a:ext>
            </a:extLst>
          </p:cNvPr>
          <p:cNvSpPr>
            <a:spLocks noChangeArrowheads="1"/>
          </p:cNvSpPr>
          <p:nvPr/>
        </p:nvSpPr>
        <p:spPr bwMode="auto">
          <a:xfrm>
            <a:off x="2672915" y="2457743"/>
            <a:ext cx="304800" cy="304800"/>
          </a:xfrm>
          <a:prstGeom prst="rightArrow">
            <a:avLst>
              <a:gd name="adj1" fmla="val 37500"/>
              <a:gd name="adj2" fmla="val 58333"/>
            </a:avLst>
          </a:prstGeom>
          <a:solidFill>
            <a:srgbClr val="99FFCC"/>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49" name="AutoShape 378">
            <a:extLst>
              <a:ext uri="{FF2B5EF4-FFF2-40B4-BE49-F238E27FC236}">
                <a16:creationId xmlns:a16="http://schemas.microsoft.com/office/drawing/2014/main" id="{7C83BB99-FE30-7047-957A-118F91178EEA}"/>
              </a:ext>
            </a:extLst>
          </p:cNvPr>
          <p:cNvSpPr>
            <a:spLocks noChangeArrowheads="1"/>
          </p:cNvSpPr>
          <p:nvPr/>
        </p:nvSpPr>
        <p:spPr bwMode="auto">
          <a:xfrm flipH="1">
            <a:off x="2672915" y="2076743"/>
            <a:ext cx="304800" cy="304800"/>
          </a:xfrm>
          <a:prstGeom prst="rightArrow">
            <a:avLst>
              <a:gd name="adj1" fmla="val 37500"/>
              <a:gd name="adj2" fmla="val 58333"/>
            </a:avLst>
          </a:prstGeom>
          <a:solidFill>
            <a:srgbClr val="99FFCC"/>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0" name="AutoShape 379">
            <a:extLst>
              <a:ext uri="{FF2B5EF4-FFF2-40B4-BE49-F238E27FC236}">
                <a16:creationId xmlns:a16="http://schemas.microsoft.com/office/drawing/2014/main" id="{03639C0F-BDF2-DC45-8BFE-7E4142548937}"/>
              </a:ext>
            </a:extLst>
          </p:cNvPr>
          <p:cNvSpPr>
            <a:spLocks noChangeArrowheads="1"/>
          </p:cNvSpPr>
          <p:nvPr/>
        </p:nvSpPr>
        <p:spPr bwMode="auto">
          <a:xfrm rot="5400000" flipH="1">
            <a:off x="1682315" y="3219743"/>
            <a:ext cx="304800" cy="304800"/>
          </a:xfrm>
          <a:prstGeom prst="rightArrow">
            <a:avLst>
              <a:gd name="adj1" fmla="val 37500"/>
              <a:gd name="adj2" fmla="val 58333"/>
            </a:avLst>
          </a:prstGeom>
          <a:solidFill>
            <a:srgbClr val="99FFCC"/>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1" name="AutoShape 380">
            <a:extLst>
              <a:ext uri="{FF2B5EF4-FFF2-40B4-BE49-F238E27FC236}">
                <a16:creationId xmlns:a16="http://schemas.microsoft.com/office/drawing/2014/main" id="{B50DDC1B-B4CD-1840-9665-2B081B5EB25F}"/>
              </a:ext>
            </a:extLst>
          </p:cNvPr>
          <p:cNvSpPr>
            <a:spLocks noChangeArrowheads="1"/>
          </p:cNvSpPr>
          <p:nvPr/>
        </p:nvSpPr>
        <p:spPr bwMode="auto">
          <a:xfrm rot="5400000" flipH="1">
            <a:off x="1682315" y="2533943"/>
            <a:ext cx="304800" cy="304800"/>
          </a:xfrm>
          <a:prstGeom prst="rightArrow">
            <a:avLst>
              <a:gd name="adj1" fmla="val 37500"/>
              <a:gd name="adj2" fmla="val 58333"/>
            </a:avLst>
          </a:prstGeom>
          <a:solidFill>
            <a:srgbClr val="99FFCC"/>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2" name="AutoShape 381">
            <a:extLst>
              <a:ext uri="{FF2B5EF4-FFF2-40B4-BE49-F238E27FC236}">
                <a16:creationId xmlns:a16="http://schemas.microsoft.com/office/drawing/2014/main" id="{326414EF-CE51-DA4C-8C78-10DC1106947B}"/>
              </a:ext>
            </a:extLst>
          </p:cNvPr>
          <p:cNvSpPr>
            <a:spLocks noChangeArrowheads="1"/>
          </p:cNvSpPr>
          <p:nvPr/>
        </p:nvSpPr>
        <p:spPr bwMode="auto">
          <a:xfrm rot="5400000" flipH="1">
            <a:off x="1758515" y="4515143"/>
            <a:ext cx="304800" cy="304800"/>
          </a:xfrm>
          <a:prstGeom prst="rightArrow">
            <a:avLst>
              <a:gd name="adj1" fmla="val 37500"/>
              <a:gd name="adj2" fmla="val 58333"/>
            </a:avLst>
          </a:prstGeom>
          <a:solidFill>
            <a:srgbClr val="99FFCC"/>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3" name="Freeform 382">
            <a:extLst>
              <a:ext uri="{FF2B5EF4-FFF2-40B4-BE49-F238E27FC236}">
                <a16:creationId xmlns:a16="http://schemas.microsoft.com/office/drawing/2014/main" id="{3D5B9D92-5239-6C41-AD55-F9AC614633B4}"/>
              </a:ext>
            </a:extLst>
          </p:cNvPr>
          <p:cNvSpPr>
            <a:spLocks/>
          </p:cNvSpPr>
          <p:nvPr/>
        </p:nvSpPr>
        <p:spPr bwMode="auto">
          <a:xfrm>
            <a:off x="2291915" y="1695743"/>
            <a:ext cx="2209800" cy="3505200"/>
          </a:xfrm>
          <a:custGeom>
            <a:avLst/>
            <a:gdLst>
              <a:gd name="T0" fmla="*/ 240 w 1392"/>
              <a:gd name="T1" fmla="*/ 0 h 2208"/>
              <a:gd name="T2" fmla="*/ 1392 w 1392"/>
              <a:gd name="T3" fmla="*/ 0 h 2208"/>
              <a:gd name="T4" fmla="*/ 1392 w 1392"/>
              <a:gd name="T5" fmla="*/ 2160 h 2208"/>
              <a:gd name="T6" fmla="*/ 144 w 1392"/>
              <a:gd name="T7" fmla="*/ 2160 h 2208"/>
              <a:gd name="T8" fmla="*/ 144 w 1392"/>
              <a:gd name="T9" fmla="*/ 2208 h 2208"/>
              <a:gd name="T10" fmla="*/ 0 w 1392"/>
              <a:gd name="T11" fmla="*/ 2112 h 2208"/>
              <a:gd name="T12" fmla="*/ 144 w 1392"/>
              <a:gd name="T13" fmla="*/ 2016 h 2208"/>
              <a:gd name="T14" fmla="*/ 144 w 1392"/>
              <a:gd name="T15" fmla="*/ 2064 h 2208"/>
              <a:gd name="T16" fmla="*/ 1296 w 1392"/>
              <a:gd name="T17" fmla="*/ 2064 h 2208"/>
              <a:gd name="T18" fmla="*/ 1296 w 1392"/>
              <a:gd name="T19" fmla="*/ 1440 h 2208"/>
              <a:gd name="T20" fmla="*/ 1200 w 1392"/>
              <a:gd name="T21" fmla="*/ 1440 h 2208"/>
              <a:gd name="T22" fmla="*/ 1200 w 1392"/>
              <a:gd name="T23" fmla="*/ 1488 h 2208"/>
              <a:gd name="T24" fmla="*/ 1056 w 1392"/>
              <a:gd name="T25" fmla="*/ 1392 h 2208"/>
              <a:gd name="T26" fmla="*/ 1200 w 1392"/>
              <a:gd name="T27" fmla="*/ 1296 h 2208"/>
              <a:gd name="T28" fmla="*/ 1200 w 1392"/>
              <a:gd name="T29" fmla="*/ 1344 h 2208"/>
              <a:gd name="T30" fmla="*/ 1296 w 1392"/>
              <a:gd name="T31" fmla="*/ 1344 h 2208"/>
              <a:gd name="T32" fmla="*/ 1296 w 1392"/>
              <a:gd name="T33" fmla="*/ 480 h 2208"/>
              <a:gd name="T34" fmla="*/ 1248 w 1392"/>
              <a:gd name="T35" fmla="*/ 480 h 2208"/>
              <a:gd name="T36" fmla="*/ 1248 w 1392"/>
              <a:gd name="T37" fmla="*/ 528 h 2208"/>
              <a:gd name="T38" fmla="*/ 1104 w 1392"/>
              <a:gd name="T39" fmla="*/ 432 h 2208"/>
              <a:gd name="T40" fmla="*/ 1248 w 1392"/>
              <a:gd name="T41" fmla="*/ 336 h 2208"/>
              <a:gd name="T42" fmla="*/ 1248 w 1392"/>
              <a:gd name="T43" fmla="*/ 384 h 2208"/>
              <a:gd name="T44" fmla="*/ 1296 w 1392"/>
              <a:gd name="T45" fmla="*/ 384 h 2208"/>
              <a:gd name="T46" fmla="*/ 1296 w 1392"/>
              <a:gd name="T47" fmla="*/ 96 h 2208"/>
              <a:gd name="T48" fmla="*/ 240 w 1392"/>
              <a:gd name="T49" fmla="*/ 96 h 2208"/>
              <a:gd name="T50" fmla="*/ 240 w 1392"/>
              <a:gd name="T51" fmla="*/ 0 h 220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392"/>
              <a:gd name="T79" fmla="*/ 0 h 2208"/>
              <a:gd name="T80" fmla="*/ 1392 w 1392"/>
              <a:gd name="T81" fmla="*/ 2208 h 220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392" h="2208">
                <a:moveTo>
                  <a:pt x="240" y="0"/>
                </a:moveTo>
                <a:lnTo>
                  <a:pt x="1392" y="0"/>
                </a:lnTo>
                <a:lnTo>
                  <a:pt x="1392" y="2160"/>
                </a:lnTo>
                <a:lnTo>
                  <a:pt x="144" y="2160"/>
                </a:lnTo>
                <a:lnTo>
                  <a:pt x="144" y="2208"/>
                </a:lnTo>
                <a:lnTo>
                  <a:pt x="0" y="2112"/>
                </a:lnTo>
                <a:lnTo>
                  <a:pt x="144" y="2016"/>
                </a:lnTo>
                <a:lnTo>
                  <a:pt x="144" y="2064"/>
                </a:lnTo>
                <a:lnTo>
                  <a:pt x="1296" y="2064"/>
                </a:lnTo>
                <a:lnTo>
                  <a:pt x="1296" y="1440"/>
                </a:lnTo>
                <a:lnTo>
                  <a:pt x="1200" y="1440"/>
                </a:lnTo>
                <a:lnTo>
                  <a:pt x="1200" y="1488"/>
                </a:lnTo>
                <a:lnTo>
                  <a:pt x="1056" y="1392"/>
                </a:lnTo>
                <a:lnTo>
                  <a:pt x="1200" y="1296"/>
                </a:lnTo>
                <a:lnTo>
                  <a:pt x="1200" y="1344"/>
                </a:lnTo>
                <a:lnTo>
                  <a:pt x="1296" y="1344"/>
                </a:lnTo>
                <a:lnTo>
                  <a:pt x="1296" y="480"/>
                </a:lnTo>
                <a:lnTo>
                  <a:pt x="1248" y="480"/>
                </a:lnTo>
                <a:lnTo>
                  <a:pt x="1248" y="528"/>
                </a:lnTo>
                <a:lnTo>
                  <a:pt x="1104" y="432"/>
                </a:lnTo>
                <a:lnTo>
                  <a:pt x="1248" y="336"/>
                </a:lnTo>
                <a:lnTo>
                  <a:pt x="1248" y="384"/>
                </a:lnTo>
                <a:lnTo>
                  <a:pt x="1296" y="384"/>
                </a:lnTo>
                <a:lnTo>
                  <a:pt x="1296" y="96"/>
                </a:lnTo>
                <a:lnTo>
                  <a:pt x="240" y="96"/>
                </a:lnTo>
                <a:lnTo>
                  <a:pt x="240" y="0"/>
                </a:lnTo>
                <a:close/>
              </a:path>
            </a:pathLst>
          </a:custGeom>
          <a:solidFill>
            <a:srgbClr val="99FFCC"/>
          </a:solidFill>
          <a:ln w="19050">
            <a:solidFill>
              <a:srgbClr val="000000"/>
            </a:solidFill>
            <a:round/>
            <a:headEnd type="none" w="sm" len="sm"/>
            <a:tailEnd type="none" w="sm" len="sm"/>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4" name="Rectangle 383">
            <a:extLst>
              <a:ext uri="{FF2B5EF4-FFF2-40B4-BE49-F238E27FC236}">
                <a16:creationId xmlns:a16="http://schemas.microsoft.com/office/drawing/2014/main" id="{F8D5C62D-66D3-304B-8571-55171637F1C2}"/>
              </a:ext>
            </a:extLst>
          </p:cNvPr>
          <p:cNvSpPr>
            <a:spLocks noChangeArrowheads="1"/>
          </p:cNvSpPr>
          <p:nvPr/>
        </p:nvSpPr>
        <p:spPr bwMode="auto">
          <a:xfrm>
            <a:off x="2977715" y="2076743"/>
            <a:ext cx="1066800" cy="685800"/>
          </a:xfrm>
          <a:prstGeom prst="rect">
            <a:avLst/>
          </a:prstGeom>
          <a:solidFill>
            <a:srgbClr val="DDDDDD"/>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Helvetica" pitchFamily="34" charset="0"/>
                <a:ea typeface="+mn-ea"/>
              </a:rPr>
              <a:t>Data</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Helvetica" pitchFamily="34" charset="0"/>
                <a:ea typeface="+mn-ea"/>
              </a:rPr>
              <a:t>memory</a:t>
            </a:r>
          </a:p>
        </p:txBody>
      </p:sp>
      <p:sp>
        <p:nvSpPr>
          <p:cNvPr id="55" name="Rectangle 384">
            <a:extLst>
              <a:ext uri="{FF2B5EF4-FFF2-40B4-BE49-F238E27FC236}">
                <a16:creationId xmlns:a16="http://schemas.microsoft.com/office/drawing/2014/main" id="{32A11DA1-4D9C-EB4B-A5A1-DBC4EA6E80B4}"/>
              </a:ext>
            </a:extLst>
          </p:cNvPr>
          <p:cNvSpPr>
            <a:spLocks noChangeArrowheads="1"/>
          </p:cNvSpPr>
          <p:nvPr/>
        </p:nvSpPr>
        <p:spPr bwMode="auto">
          <a:xfrm>
            <a:off x="2977715" y="3540418"/>
            <a:ext cx="990600" cy="685800"/>
          </a:xfrm>
          <a:prstGeom prst="rect">
            <a:avLst/>
          </a:prstGeom>
          <a:solidFill>
            <a:srgbClr val="DDDDDD"/>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Register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file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ysClr val="windowText" lastClr="000000"/>
                </a:solidFill>
                <a:effectLst/>
                <a:uLnTx/>
                <a:uFillTx/>
                <a:latin typeface="Courier New" pitchFamily="49" charset="0"/>
                <a:ea typeface="+mn-ea"/>
              </a:rPr>
              <a:t>%</a:t>
            </a:r>
            <a:r>
              <a:rPr kumimoji="0" lang="en-US" sz="800" b="0" i="0" u="none" strike="noStrike" kern="0" cap="none" spc="0" normalizeH="0" baseline="0" noProof="0" dirty="0" err="1">
                <a:ln>
                  <a:noFill/>
                </a:ln>
                <a:solidFill>
                  <a:sysClr val="windowText" lastClr="000000"/>
                </a:solidFill>
                <a:effectLst/>
                <a:uLnTx/>
                <a:uFillTx/>
                <a:latin typeface="Courier New" pitchFamily="49" charset="0"/>
                <a:ea typeface="+mn-ea"/>
              </a:rPr>
              <a:t>rbx</a:t>
            </a:r>
            <a:r>
              <a:rPr kumimoji="0" lang="en-US" sz="800" b="0" i="0" u="none" strike="noStrike" kern="0" cap="none" spc="0" normalizeH="0" baseline="0" noProof="0" dirty="0">
                <a:ln>
                  <a:noFill/>
                </a:ln>
                <a:solidFill>
                  <a:sysClr val="windowText" lastClr="000000"/>
                </a:solidFill>
                <a:effectLst/>
                <a:uLnTx/>
                <a:uFillTx/>
                <a:latin typeface="Courier New" pitchFamily="49" charset="0"/>
                <a:ea typeface="+mn-ea"/>
              </a:rPr>
              <a:t> = 0x100</a:t>
            </a:r>
          </a:p>
        </p:txBody>
      </p:sp>
      <p:sp>
        <p:nvSpPr>
          <p:cNvPr id="56" name="Rectangle 385">
            <a:extLst>
              <a:ext uri="{FF2B5EF4-FFF2-40B4-BE49-F238E27FC236}">
                <a16:creationId xmlns:a16="http://schemas.microsoft.com/office/drawing/2014/main" id="{14AEAA60-D2B3-A24C-B3FC-DDF55D3D5E11}"/>
              </a:ext>
            </a:extLst>
          </p:cNvPr>
          <p:cNvSpPr>
            <a:spLocks noChangeArrowheads="1"/>
          </p:cNvSpPr>
          <p:nvPr/>
        </p:nvSpPr>
        <p:spPr bwMode="auto">
          <a:xfrm>
            <a:off x="1529915" y="4819943"/>
            <a:ext cx="762000" cy="381000"/>
          </a:xfrm>
          <a:prstGeom prst="rect">
            <a:avLst/>
          </a:prstGeom>
          <a:solidFill>
            <a:srgbClr val="DDDDDD"/>
          </a:solidFill>
          <a:ln w="9525">
            <a:solidFill>
              <a:srgbClr val="000000"/>
            </a:solidFill>
            <a:miter lim="800000"/>
            <a:headEnd/>
            <a:tailEnd/>
          </a:ln>
          <a:effectLst>
            <a:outerShdw blurRad="63500" dist="25401" dir="2700000" algn="tl" rotWithShape="0">
              <a:srgbClr val="000000">
                <a:alpha val="39999"/>
              </a:srgbClr>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ea typeface="+mn-ea"/>
              </a:rPr>
              <a:t>PC</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latin typeface="Courier New" pitchFamily="49" charset="0"/>
                <a:ea typeface="+mn-ea"/>
              </a:rPr>
              <a:t>0x014</a:t>
            </a:r>
            <a:endParaRPr kumimoji="0" lang="en-US" sz="1050" b="0" i="0" u="none" strike="noStrike" kern="0" cap="none" spc="0" normalizeH="0" baseline="0" noProof="0" dirty="0">
              <a:ln>
                <a:noFill/>
              </a:ln>
              <a:solidFill>
                <a:sysClr val="windowText" lastClr="000000"/>
              </a:solidFill>
              <a:effectLst/>
              <a:uLnTx/>
              <a:uFillTx/>
              <a:ea typeface="+mn-ea"/>
            </a:endParaRPr>
          </a:p>
        </p:txBody>
      </p:sp>
      <p:sp>
        <p:nvSpPr>
          <p:cNvPr id="57" name="Rectangle 386">
            <a:extLst>
              <a:ext uri="{FF2B5EF4-FFF2-40B4-BE49-F238E27FC236}">
                <a16:creationId xmlns:a16="http://schemas.microsoft.com/office/drawing/2014/main" id="{02A27692-13D1-5740-81C7-17515EAF873C}"/>
              </a:ext>
            </a:extLst>
          </p:cNvPr>
          <p:cNvSpPr>
            <a:spLocks noChangeArrowheads="1"/>
          </p:cNvSpPr>
          <p:nvPr/>
        </p:nvSpPr>
        <p:spPr bwMode="auto">
          <a:xfrm>
            <a:off x="1529915" y="2838743"/>
            <a:ext cx="609600" cy="381000"/>
          </a:xfrm>
          <a:prstGeom prst="rect">
            <a:avLst/>
          </a:prstGeom>
          <a:solidFill>
            <a:srgbClr val="DDDDDD"/>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ea typeface="+mn-ea"/>
              </a:rPr>
              <a:t>CC</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Courier New" pitchFamily="49" charset="0"/>
                <a:ea typeface="+mn-ea"/>
              </a:rPr>
              <a:t>100</a:t>
            </a:r>
            <a:endParaRPr kumimoji="0" lang="en-US" sz="1400" b="0" i="0" u="none" strike="noStrike" kern="0" cap="none" spc="0" normalizeH="0" baseline="0" noProof="0">
              <a:ln>
                <a:noFill/>
              </a:ln>
              <a:solidFill>
                <a:sysClr val="windowText" lastClr="000000"/>
              </a:solidFill>
              <a:effectLst/>
              <a:uLnTx/>
              <a:uFillTx/>
              <a:ea typeface="+mn-ea"/>
            </a:endParaRPr>
          </a:p>
        </p:txBody>
      </p:sp>
      <p:sp>
        <p:nvSpPr>
          <p:cNvPr id="58" name="Text Box 387">
            <a:extLst>
              <a:ext uri="{FF2B5EF4-FFF2-40B4-BE49-F238E27FC236}">
                <a16:creationId xmlns:a16="http://schemas.microsoft.com/office/drawing/2014/main" id="{8EEFFEA1-5DF0-CB4B-9770-D3D1D091711B}"/>
              </a:ext>
            </a:extLst>
          </p:cNvPr>
          <p:cNvSpPr txBox="1">
            <a:spLocks noChangeArrowheads="1"/>
          </p:cNvSpPr>
          <p:nvPr/>
        </p:nvSpPr>
        <p:spPr bwMode="auto">
          <a:xfrm>
            <a:off x="2700840" y="3143543"/>
            <a:ext cx="429925"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Read</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ports</a:t>
            </a:r>
          </a:p>
        </p:txBody>
      </p:sp>
      <p:sp>
        <p:nvSpPr>
          <p:cNvPr id="59" name="Text Box 388">
            <a:extLst>
              <a:ext uri="{FF2B5EF4-FFF2-40B4-BE49-F238E27FC236}">
                <a16:creationId xmlns:a16="http://schemas.microsoft.com/office/drawing/2014/main" id="{EA34E426-2AA2-F241-9292-A3EE45E59982}"/>
              </a:ext>
            </a:extLst>
          </p:cNvPr>
          <p:cNvSpPr txBox="1">
            <a:spLocks noChangeArrowheads="1"/>
          </p:cNvSpPr>
          <p:nvPr/>
        </p:nvSpPr>
        <p:spPr bwMode="auto">
          <a:xfrm>
            <a:off x="3920841" y="3143543"/>
            <a:ext cx="428322"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Write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ports</a:t>
            </a:r>
          </a:p>
        </p:txBody>
      </p:sp>
      <p:sp>
        <p:nvSpPr>
          <p:cNvPr id="60" name="Rectangle 437">
            <a:extLst>
              <a:ext uri="{FF2B5EF4-FFF2-40B4-BE49-F238E27FC236}">
                <a16:creationId xmlns:a16="http://schemas.microsoft.com/office/drawing/2014/main" id="{474C5954-8191-BC48-A8FE-1706D0DDBBEB}"/>
              </a:ext>
            </a:extLst>
          </p:cNvPr>
          <p:cNvSpPr>
            <a:spLocks noChangeArrowheads="1"/>
          </p:cNvSpPr>
          <p:nvPr/>
        </p:nvSpPr>
        <p:spPr bwMode="auto">
          <a:xfrm>
            <a:off x="2310213" y="4621506"/>
            <a:ext cx="607928" cy="2616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latin typeface="Courier New" charset="0"/>
              </a:rPr>
              <a:t>0x016</a:t>
            </a:r>
          </a:p>
        </p:txBody>
      </p:sp>
      <p:sp>
        <p:nvSpPr>
          <p:cNvPr id="61" name="Rectangle 439">
            <a:extLst>
              <a:ext uri="{FF2B5EF4-FFF2-40B4-BE49-F238E27FC236}">
                <a16:creationId xmlns:a16="http://schemas.microsoft.com/office/drawing/2014/main" id="{53B89108-AB21-4645-8D2A-2DE12B28D6C6}"/>
              </a:ext>
            </a:extLst>
          </p:cNvPr>
          <p:cNvSpPr>
            <a:spLocks noChangeArrowheads="1"/>
          </p:cNvSpPr>
          <p:nvPr/>
        </p:nvSpPr>
        <p:spPr bwMode="auto">
          <a:xfrm>
            <a:off x="1938755" y="3219743"/>
            <a:ext cx="507884"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Courier New" charset="0"/>
              </a:rPr>
              <a:t>000</a:t>
            </a:r>
          </a:p>
        </p:txBody>
      </p:sp>
      <p:sp>
        <p:nvSpPr>
          <p:cNvPr id="62" name="Rectangle 442">
            <a:extLst>
              <a:ext uri="{FF2B5EF4-FFF2-40B4-BE49-F238E27FC236}">
                <a16:creationId xmlns:a16="http://schemas.microsoft.com/office/drawing/2014/main" id="{C88D0463-BB79-9645-9717-F840D0A5370E}"/>
              </a:ext>
            </a:extLst>
          </p:cNvPr>
          <p:cNvSpPr>
            <a:spLocks noChangeArrowheads="1"/>
          </p:cNvSpPr>
          <p:nvPr/>
        </p:nvSpPr>
        <p:spPr bwMode="auto">
          <a:xfrm>
            <a:off x="4491534" y="3570581"/>
            <a:ext cx="1151594" cy="2539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latin typeface="Courier New" charset="0"/>
              </a:rPr>
              <a:t>%</a:t>
            </a:r>
            <a:r>
              <a:rPr kumimoji="0" lang="en-US" sz="1050" b="0" i="0" u="none" strike="noStrike" kern="0" cap="none" spc="0" normalizeH="0" baseline="0" noProof="0" dirty="0" err="1">
                <a:ln>
                  <a:noFill/>
                </a:ln>
                <a:solidFill>
                  <a:sysClr val="windowText" lastClr="000000"/>
                </a:solidFill>
                <a:effectLst/>
                <a:uLnTx/>
                <a:uFillTx/>
                <a:latin typeface="Courier New" charset="0"/>
              </a:rPr>
              <a:t>rbx</a:t>
            </a:r>
            <a:r>
              <a:rPr kumimoji="0" lang="en-US" sz="1050" b="0" i="0" u="none" strike="noStrike" kern="0" cap="none" spc="0" normalizeH="0" baseline="0" noProof="0" dirty="0">
                <a:ln>
                  <a:noFill/>
                </a:ln>
                <a:solidFill>
                  <a:sysClr val="windowText" lastClr="000000"/>
                </a:solidFill>
                <a:effectLst/>
                <a:uLnTx/>
                <a:uFillTx/>
                <a:latin typeface="Courier New" charset="0"/>
              </a:rPr>
              <a:t>&lt;--0x300</a:t>
            </a:r>
          </a:p>
        </p:txBody>
      </p:sp>
      <p:grpSp>
        <p:nvGrpSpPr>
          <p:cNvPr id="63" name="Group 452">
            <a:extLst>
              <a:ext uri="{FF2B5EF4-FFF2-40B4-BE49-F238E27FC236}">
                <a16:creationId xmlns:a16="http://schemas.microsoft.com/office/drawing/2014/main" id="{D254E46A-BA8D-B948-A344-D537F5C7B182}"/>
              </a:ext>
            </a:extLst>
          </p:cNvPr>
          <p:cNvGrpSpPr>
            <a:grpSpLocks/>
          </p:cNvGrpSpPr>
          <p:nvPr/>
        </p:nvGrpSpPr>
        <p:grpSpPr bwMode="auto">
          <a:xfrm>
            <a:off x="2701490" y="1848143"/>
            <a:ext cx="1644650" cy="215900"/>
            <a:chOff x="4050" y="2976"/>
            <a:chExt cx="1036" cy="136"/>
          </a:xfrm>
        </p:grpSpPr>
        <p:sp>
          <p:nvSpPr>
            <p:cNvPr id="64" name="Text Box 450">
              <a:extLst>
                <a:ext uri="{FF2B5EF4-FFF2-40B4-BE49-F238E27FC236}">
                  <a16:creationId xmlns:a16="http://schemas.microsoft.com/office/drawing/2014/main" id="{C7CAB871-B944-8141-B686-574D0925EB7D}"/>
                </a:ext>
              </a:extLst>
            </p:cNvPr>
            <p:cNvSpPr txBox="1">
              <a:spLocks noChangeArrowheads="1"/>
            </p:cNvSpPr>
            <p:nvPr/>
          </p:nvSpPr>
          <p:spPr bwMode="auto">
            <a:xfrm>
              <a:off x="4050" y="2976"/>
              <a:ext cx="271" cy="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00000"/>
                  </a:solidFill>
                  <a:effectLst/>
                  <a:uLnTx/>
                  <a:uFillTx/>
                  <a:latin typeface="Helvetica" charset="0"/>
                  <a:ea typeface="ＭＳ Ｐゴシック" charset="0"/>
                </a:rPr>
                <a:t>Read</a:t>
              </a:r>
            </a:p>
          </p:txBody>
        </p:sp>
        <p:sp>
          <p:nvSpPr>
            <p:cNvPr id="65" name="Text Box 451">
              <a:extLst>
                <a:ext uri="{FF2B5EF4-FFF2-40B4-BE49-F238E27FC236}">
                  <a16:creationId xmlns:a16="http://schemas.microsoft.com/office/drawing/2014/main" id="{E1D80B9A-0323-D94E-87C2-405B43134135}"/>
                </a:ext>
              </a:extLst>
            </p:cNvPr>
            <p:cNvSpPr txBox="1">
              <a:spLocks noChangeArrowheads="1"/>
            </p:cNvSpPr>
            <p:nvPr/>
          </p:nvSpPr>
          <p:spPr bwMode="auto">
            <a:xfrm>
              <a:off x="4819" y="2976"/>
              <a:ext cx="267" cy="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00000"/>
                  </a:solidFill>
                  <a:effectLst/>
                  <a:uLnTx/>
                  <a:uFillTx/>
                  <a:latin typeface="Helvetica" charset="0"/>
                  <a:ea typeface="ＭＳ Ｐゴシック" charset="0"/>
                </a:rPr>
                <a:t>Write</a:t>
              </a:r>
            </a:p>
          </p:txBody>
        </p:sp>
      </p:grpSp>
      <p:sp>
        <p:nvSpPr>
          <p:cNvPr id="66" name="Line 31">
            <a:extLst>
              <a:ext uri="{FF2B5EF4-FFF2-40B4-BE49-F238E27FC236}">
                <a16:creationId xmlns:a16="http://schemas.microsoft.com/office/drawing/2014/main" id="{F10C41E4-A6CC-294F-AA08-18FDF8720142}"/>
              </a:ext>
            </a:extLst>
          </p:cNvPr>
          <p:cNvSpPr>
            <a:spLocks noChangeShapeType="1"/>
          </p:cNvSpPr>
          <p:nvPr/>
        </p:nvSpPr>
        <p:spPr bwMode="auto">
          <a:xfrm>
            <a:off x="9715669" y="1989737"/>
            <a:ext cx="0" cy="838200"/>
          </a:xfrm>
          <a:prstGeom prst="line">
            <a:avLst/>
          </a:prstGeom>
          <a:noFill/>
          <a:ln w="38100">
            <a:solidFill>
              <a:srgbClr val="FF3300"/>
            </a:solidFill>
            <a:round/>
            <a:headEnd/>
            <a:tailEnd type="none" w="sm" len="sm"/>
          </a:ln>
          <a:effectLst/>
        </p:spPr>
        <p:txBody>
          <a:bodyPr lIns="45720" rIns="45720" anchor="ctr">
            <a:spAutoFit/>
          </a:bodyPr>
          <a:lstStyle/>
          <a:p>
            <a:endParaRPr lang="en-US"/>
          </a:p>
        </p:txBody>
      </p:sp>
      <p:sp>
        <p:nvSpPr>
          <p:cNvPr id="67" name="TextBox 66">
            <a:extLst>
              <a:ext uri="{FF2B5EF4-FFF2-40B4-BE49-F238E27FC236}">
                <a16:creationId xmlns:a16="http://schemas.microsoft.com/office/drawing/2014/main" id="{DA3CFCE4-BDC9-5D4B-A789-25435BF58C29}"/>
              </a:ext>
            </a:extLst>
          </p:cNvPr>
          <p:cNvSpPr txBox="1"/>
          <p:nvPr/>
        </p:nvSpPr>
        <p:spPr>
          <a:xfrm>
            <a:off x="606356" y="5491638"/>
            <a:ext cx="4618892" cy="875881"/>
          </a:xfrm>
          <a:prstGeom prst="rect">
            <a:avLst/>
          </a:prstGeom>
          <a:noFill/>
        </p:spPr>
        <p:txBody>
          <a:bodyPr wrap="square" rtlCol="0">
            <a:spAutoFit/>
          </a:bodyPr>
          <a:lstStyle/>
          <a:p>
            <a:pPr>
              <a:lnSpc>
                <a:spcPct val="150000"/>
              </a:lnSpc>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此时</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Cycle3</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要更新的状态已经在组合逻辑中计算完毕，等待被更新到灰色部分</a:t>
            </a:r>
          </a:p>
        </p:txBody>
      </p:sp>
    </p:spTree>
    <p:extLst>
      <p:ext uri="{BB962C8B-B14F-4D97-AF65-F5344CB8AC3E}">
        <p14:creationId xmlns:p14="http://schemas.microsoft.com/office/powerpoint/2010/main" val="829784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45</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例子</a:t>
            </a:r>
          </a:p>
        </p:txBody>
      </p:sp>
      <p:grpSp>
        <p:nvGrpSpPr>
          <p:cNvPr id="5" name="Group 4">
            <a:extLst>
              <a:ext uri="{FF2B5EF4-FFF2-40B4-BE49-F238E27FC236}">
                <a16:creationId xmlns:a16="http://schemas.microsoft.com/office/drawing/2014/main" id="{5F07A0D3-2B24-D44A-BCB9-C76A9E8B4535}"/>
              </a:ext>
            </a:extLst>
          </p:cNvPr>
          <p:cNvGrpSpPr/>
          <p:nvPr/>
        </p:nvGrpSpPr>
        <p:grpSpPr>
          <a:xfrm>
            <a:off x="5726923" y="2161188"/>
            <a:ext cx="5943600" cy="2133600"/>
            <a:chOff x="762000" y="928688"/>
            <a:chExt cx="7162800" cy="2881312"/>
          </a:xfrm>
        </p:grpSpPr>
        <p:sp>
          <p:nvSpPr>
            <p:cNvPr id="6" name="Rectangle 429">
              <a:extLst>
                <a:ext uri="{FF2B5EF4-FFF2-40B4-BE49-F238E27FC236}">
                  <a16:creationId xmlns:a16="http://schemas.microsoft.com/office/drawing/2014/main" id="{CBC14A1E-3FF2-334D-BE04-978ACCD49A70}"/>
                </a:ext>
              </a:extLst>
            </p:cNvPr>
            <p:cNvSpPr>
              <a:spLocks noChangeArrowheads="1"/>
            </p:cNvSpPr>
            <p:nvPr/>
          </p:nvSpPr>
          <p:spPr bwMode="auto">
            <a:xfrm>
              <a:off x="1676400" y="2667000"/>
              <a:ext cx="6248400" cy="381000"/>
            </a:xfrm>
            <a:prstGeom prst="rect">
              <a:avLst/>
            </a:prstGeom>
            <a:solidFill>
              <a:srgbClr val="99FFCC"/>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0x014:   </a:t>
              </a:r>
              <a:r>
                <a:rPr kumimoji="0" lang="en-US" sz="1100" b="0" i="0" u="none" strike="noStrike" kern="0" cap="none" spc="0" normalizeH="0" baseline="0" noProof="0" dirty="0" err="1">
                  <a:ln>
                    <a:noFill/>
                  </a:ln>
                  <a:solidFill>
                    <a:sysClr val="windowText" lastClr="000000"/>
                  </a:solidFill>
                  <a:effectLst/>
                  <a:uLnTx/>
                  <a:uFillTx/>
                  <a:latin typeface="Courier New" charset="0"/>
                </a:rPr>
                <a:t>addq</a:t>
              </a:r>
              <a:r>
                <a:rPr kumimoji="0" lang="en-US" sz="1100" b="0" i="0" u="none" strike="noStrike" kern="0" cap="none" spc="0" normalizeH="0" baseline="0" noProof="0" dirty="0">
                  <a:ln>
                    <a:noFill/>
                  </a:ln>
                  <a:solidFill>
                    <a:sysClr val="windowText" lastClr="000000"/>
                  </a:solidFill>
                  <a:effectLst/>
                  <a:uLnTx/>
                  <a:uFillTx/>
                  <a:latin typeface="Courier New" charset="0"/>
                </a:rPr>
                <a:t> %</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 %</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&lt;-- 0x300 CC &lt;-- 000</a:t>
              </a:r>
            </a:p>
          </p:txBody>
        </p:sp>
        <p:sp>
          <p:nvSpPr>
            <p:cNvPr id="7" name="Rectangle 430">
              <a:extLst>
                <a:ext uri="{FF2B5EF4-FFF2-40B4-BE49-F238E27FC236}">
                  <a16:creationId xmlns:a16="http://schemas.microsoft.com/office/drawing/2014/main" id="{9E717669-4C74-0A4E-868C-06757F9DDB5C}"/>
                </a:ext>
              </a:extLst>
            </p:cNvPr>
            <p:cNvSpPr>
              <a:spLocks noChangeArrowheads="1"/>
            </p:cNvSpPr>
            <p:nvPr/>
          </p:nvSpPr>
          <p:spPr bwMode="auto">
            <a:xfrm>
              <a:off x="1676400" y="3048000"/>
              <a:ext cx="6248400" cy="381000"/>
            </a:xfrm>
            <a:prstGeom prst="rect">
              <a:avLst/>
            </a:prstGeom>
            <a:solidFill>
              <a:srgbClr val="808080"/>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0x016:   je </a:t>
              </a:r>
              <a:r>
                <a:rPr kumimoji="0" lang="en-US" sz="1100" b="0" i="0" u="none" strike="noStrike" kern="0" cap="none" spc="0" normalizeH="0" baseline="0" noProof="0" dirty="0" err="1">
                  <a:ln>
                    <a:noFill/>
                  </a:ln>
                  <a:solidFill>
                    <a:sysClr val="windowText" lastClr="000000"/>
                  </a:solidFill>
                  <a:effectLst/>
                  <a:uLnTx/>
                  <a:uFillTx/>
                  <a:latin typeface="Courier New" charset="0"/>
                </a:rPr>
                <a:t>dest</a:t>
              </a:r>
              <a:r>
                <a:rPr kumimoji="0" lang="en-US" sz="1100" b="0" i="0" u="none" strike="noStrike" kern="0" cap="none" spc="0" normalizeH="0" baseline="0" noProof="0" dirty="0">
                  <a:ln>
                    <a:noFill/>
                  </a:ln>
                  <a:solidFill>
                    <a:sysClr val="windowText" lastClr="000000"/>
                  </a:solidFill>
                  <a:effectLst/>
                  <a:uLnTx/>
                  <a:uFillTx/>
                  <a:latin typeface="Courier New" charset="0"/>
                </a:rPr>
                <a:t>             # Not taken</a:t>
              </a:r>
            </a:p>
          </p:txBody>
        </p:sp>
        <p:sp>
          <p:nvSpPr>
            <p:cNvPr id="8" name="Rectangle 431">
              <a:extLst>
                <a:ext uri="{FF2B5EF4-FFF2-40B4-BE49-F238E27FC236}">
                  <a16:creationId xmlns:a16="http://schemas.microsoft.com/office/drawing/2014/main" id="{53B99C25-F7C6-2141-9979-951D5482E07D}"/>
                </a:ext>
              </a:extLst>
            </p:cNvPr>
            <p:cNvSpPr>
              <a:spLocks noChangeArrowheads="1"/>
            </p:cNvSpPr>
            <p:nvPr/>
          </p:nvSpPr>
          <p:spPr bwMode="auto">
            <a:xfrm>
              <a:off x="1676400" y="3429000"/>
              <a:ext cx="6248400" cy="381000"/>
            </a:xfrm>
            <a:prstGeom prst="rect">
              <a:avLst/>
            </a:prstGeom>
            <a:solidFill>
              <a:srgbClr val="FFFFFF"/>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0x01f:   </a:t>
              </a:r>
              <a:r>
                <a:rPr kumimoji="0" lang="en-US" sz="1100" b="0" i="0" u="none" strike="noStrike" kern="0" cap="none" spc="0" normalizeH="0" baseline="0" noProof="0" dirty="0" err="1">
                  <a:ln>
                    <a:noFill/>
                  </a:ln>
                  <a:solidFill>
                    <a:sysClr val="windowText" lastClr="000000"/>
                  </a:solidFill>
                  <a:effectLst/>
                  <a:uLnTx/>
                  <a:uFillTx/>
                  <a:latin typeface="Courier New" charset="0"/>
                </a:rPr>
                <a:t>rmmovq</a:t>
              </a:r>
              <a:r>
                <a:rPr kumimoji="0" lang="en-US" sz="1100" b="0" i="0" u="none" strike="noStrike" kern="0" cap="none" spc="0" normalizeH="0" baseline="0" noProof="0" dirty="0">
                  <a:ln>
                    <a:noFill/>
                  </a:ln>
                  <a:solidFill>
                    <a:sysClr val="windowText" lastClr="000000"/>
                  </a:solidFill>
                  <a:effectLst/>
                  <a:uLnTx/>
                  <a:uFillTx/>
                  <a:latin typeface="Courier New" charset="0"/>
                </a:rPr>
                <a:t> %rbx,0(%</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 # M[0x200] &lt;-- 0x300</a:t>
              </a:r>
            </a:p>
          </p:txBody>
        </p:sp>
        <p:sp>
          <p:nvSpPr>
            <p:cNvPr id="9" name="Text Box 432">
              <a:extLst>
                <a:ext uri="{FF2B5EF4-FFF2-40B4-BE49-F238E27FC236}">
                  <a16:creationId xmlns:a16="http://schemas.microsoft.com/office/drawing/2014/main" id="{EF9007B3-2CF5-F043-A2F3-9ED9976744BD}"/>
                </a:ext>
              </a:extLst>
            </p:cNvPr>
            <p:cNvSpPr txBox="1">
              <a:spLocks noChangeArrowheads="1"/>
            </p:cNvSpPr>
            <p:nvPr/>
          </p:nvSpPr>
          <p:spPr bwMode="auto">
            <a:xfrm>
              <a:off x="878124" y="2666999"/>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3:</a:t>
              </a:r>
            </a:p>
          </p:txBody>
        </p:sp>
        <p:sp>
          <p:nvSpPr>
            <p:cNvPr id="10" name="Text Box 433">
              <a:extLst>
                <a:ext uri="{FF2B5EF4-FFF2-40B4-BE49-F238E27FC236}">
                  <a16:creationId xmlns:a16="http://schemas.microsoft.com/office/drawing/2014/main" id="{558C334A-1933-494F-BFF3-0188A7F81C13}"/>
                </a:ext>
              </a:extLst>
            </p:cNvPr>
            <p:cNvSpPr txBox="1">
              <a:spLocks noChangeArrowheads="1"/>
            </p:cNvSpPr>
            <p:nvPr/>
          </p:nvSpPr>
          <p:spPr bwMode="auto">
            <a:xfrm>
              <a:off x="878124" y="3047999"/>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4:</a:t>
              </a:r>
            </a:p>
          </p:txBody>
        </p:sp>
        <p:sp>
          <p:nvSpPr>
            <p:cNvPr id="11" name="Text Box 434">
              <a:extLst>
                <a:ext uri="{FF2B5EF4-FFF2-40B4-BE49-F238E27FC236}">
                  <a16:creationId xmlns:a16="http://schemas.microsoft.com/office/drawing/2014/main" id="{8F69E223-27A9-824B-96F0-7081F76682BD}"/>
                </a:ext>
              </a:extLst>
            </p:cNvPr>
            <p:cNvSpPr txBox="1">
              <a:spLocks noChangeArrowheads="1"/>
            </p:cNvSpPr>
            <p:nvPr/>
          </p:nvSpPr>
          <p:spPr bwMode="auto">
            <a:xfrm>
              <a:off x="878124" y="3429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5:</a:t>
              </a:r>
            </a:p>
          </p:txBody>
        </p:sp>
        <p:sp>
          <p:nvSpPr>
            <p:cNvPr id="12" name="Rectangle 440">
              <a:extLst>
                <a:ext uri="{FF2B5EF4-FFF2-40B4-BE49-F238E27FC236}">
                  <a16:creationId xmlns:a16="http://schemas.microsoft.com/office/drawing/2014/main" id="{AC9E396B-3D66-9B4D-AEB6-BA807AC0894B}"/>
                </a:ext>
              </a:extLst>
            </p:cNvPr>
            <p:cNvSpPr>
              <a:spLocks noChangeArrowheads="1"/>
            </p:cNvSpPr>
            <p:nvPr/>
          </p:nvSpPr>
          <p:spPr bwMode="auto">
            <a:xfrm>
              <a:off x="1676400" y="2286000"/>
              <a:ext cx="6248400" cy="381000"/>
            </a:xfrm>
            <a:prstGeom prst="rect">
              <a:avLst/>
            </a:prstGeom>
            <a:solidFill>
              <a:srgbClr val="DDDDDD"/>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0x00a:   </a:t>
              </a:r>
              <a:r>
                <a:rPr kumimoji="0" lang="en-US" sz="1100" b="0" i="0" u="none" strike="noStrike" kern="0" cap="none" spc="0" normalizeH="0" baseline="0" noProof="0" dirty="0" err="1">
                  <a:ln>
                    <a:noFill/>
                  </a:ln>
                  <a:solidFill>
                    <a:sysClr val="windowText" lastClr="000000"/>
                  </a:solidFill>
                  <a:effectLst/>
                  <a:uLnTx/>
                  <a:uFillTx/>
                  <a:latin typeface="Courier New" charset="0"/>
                </a:rPr>
                <a:t>irmovq</a:t>
              </a:r>
              <a:r>
                <a:rPr kumimoji="0" lang="en-US" sz="1100" b="0" i="0" u="none" strike="noStrike" kern="0" cap="none" spc="0" normalizeH="0" baseline="0" noProof="0" dirty="0">
                  <a:ln>
                    <a:noFill/>
                  </a:ln>
                  <a:solidFill>
                    <a:sysClr val="windowText" lastClr="000000"/>
                  </a:solidFill>
                  <a:effectLst/>
                  <a:uLnTx/>
                  <a:uFillTx/>
                  <a:latin typeface="Courier New" charset="0"/>
                </a:rPr>
                <a:t> $0x200,%rdx  # %</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 &lt;-- 0x200</a:t>
              </a:r>
            </a:p>
          </p:txBody>
        </p:sp>
        <p:sp>
          <p:nvSpPr>
            <p:cNvPr id="13" name="Text Box 441">
              <a:extLst>
                <a:ext uri="{FF2B5EF4-FFF2-40B4-BE49-F238E27FC236}">
                  <a16:creationId xmlns:a16="http://schemas.microsoft.com/office/drawing/2014/main" id="{FAD385FD-789D-FD44-AA40-D44FDEFF8916}"/>
                </a:ext>
              </a:extLst>
            </p:cNvPr>
            <p:cNvSpPr txBox="1">
              <a:spLocks noChangeArrowheads="1"/>
            </p:cNvSpPr>
            <p:nvPr/>
          </p:nvSpPr>
          <p:spPr bwMode="auto">
            <a:xfrm>
              <a:off x="878124" y="2286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2:</a:t>
              </a:r>
            </a:p>
          </p:txBody>
        </p:sp>
        <p:sp>
          <p:nvSpPr>
            <p:cNvPr id="14" name="Rectangle 443">
              <a:extLst>
                <a:ext uri="{FF2B5EF4-FFF2-40B4-BE49-F238E27FC236}">
                  <a16:creationId xmlns:a16="http://schemas.microsoft.com/office/drawing/2014/main" id="{1D9C7359-0118-BF48-AB65-633ABC64979C}"/>
                </a:ext>
              </a:extLst>
            </p:cNvPr>
            <p:cNvSpPr>
              <a:spLocks noChangeArrowheads="1"/>
            </p:cNvSpPr>
            <p:nvPr/>
          </p:nvSpPr>
          <p:spPr bwMode="auto">
            <a:xfrm>
              <a:off x="1676400" y="1905000"/>
              <a:ext cx="6248400" cy="381000"/>
            </a:xfrm>
            <a:prstGeom prst="rect">
              <a:avLst/>
            </a:prstGeom>
            <a:solidFill>
              <a:srgbClr val="FFFFFF"/>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0x000:   </a:t>
              </a:r>
              <a:r>
                <a:rPr kumimoji="0" lang="en-US" sz="1100" b="0" i="0" u="none" strike="noStrike" kern="0" cap="none" spc="0" normalizeH="0" baseline="0" noProof="0" dirty="0" err="1">
                  <a:ln>
                    <a:noFill/>
                  </a:ln>
                  <a:solidFill>
                    <a:sysClr val="windowText" lastClr="000000"/>
                  </a:solidFill>
                  <a:effectLst/>
                  <a:uLnTx/>
                  <a:uFillTx/>
                  <a:latin typeface="Courier New" charset="0"/>
                </a:rPr>
                <a:t>irmovq</a:t>
              </a:r>
              <a:r>
                <a:rPr kumimoji="0" lang="en-US" sz="1100" b="0" i="0" u="none" strike="noStrike" kern="0" cap="none" spc="0" normalizeH="0" baseline="0" noProof="0" dirty="0">
                  <a:ln>
                    <a:noFill/>
                  </a:ln>
                  <a:solidFill>
                    <a:sysClr val="windowText" lastClr="000000"/>
                  </a:solidFill>
                  <a:effectLst/>
                  <a:uLnTx/>
                  <a:uFillTx/>
                  <a:latin typeface="Courier New" charset="0"/>
                </a:rPr>
                <a:t> $0x100,%rbx  # %</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&lt;-- 0x100</a:t>
              </a:r>
            </a:p>
          </p:txBody>
        </p:sp>
        <p:sp>
          <p:nvSpPr>
            <p:cNvPr id="15" name="Text Box 444">
              <a:extLst>
                <a:ext uri="{FF2B5EF4-FFF2-40B4-BE49-F238E27FC236}">
                  <a16:creationId xmlns:a16="http://schemas.microsoft.com/office/drawing/2014/main" id="{30984B35-1C70-0D47-843B-253F966D2FCD}"/>
                </a:ext>
              </a:extLst>
            </p:cNvPr>
            <p:cNvSpPr txBox="1">
              <a:spLocks noChangeArrowheads="1"/>
            </p:cNvSpPr>
            <p:nvPr/>
          </p:nvSpPr>
          <p:spPr bwMode="auto">
            <a:xfrm>
              <a:off x="878124" y="1905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rgbClr val="000000"/>
                  </a:solidFill>
                  <a:effectLst/>
                  <a:uLnTx/>
                  <a:uFillTx/>
                  <a:latin typeface="Helvetica" charset="0"/>
                  <a:ea typeface="ＭＳ Ｐゴシック" charset="0"/>
                </a:rPr>
                <a:t>Cycle 1:</a:t>
              </a:r>
            </a:p>
          </p:txBody>
        </p:sp>
        <p:sp>
          <p:nvSpPr>
            <p:cNvPr id="16" name="Rectangle 464">
              <a:extLst>
                <a:ext uri="{FF2B5EF4-FFF2-40B4-BE49-F238E27FC236}">
                  <a16:creationId xmlns:a16="http://schemas.microsoft.com/office/drawing/2014/main" id="{6BD6E702-6215-E84C-B25D-08C195B81363}"/>
                </a:ext>
              </a:extLst>
            </p:cNvPr>
            <p:cNvSpPr>
              <a:spLocks noChangeArrowheads="1"/>
            </p:cNvSpPr>
            <p:nvPr/>
          </p:nvSpPr>
          <p:spPr bwMode="auto">
            <a:xfrm>
              <a:off x="762000" y="1157288"/>
              <a:ext cx="838200" cy="304800"/>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rPr>
                <a:t>Clock</a:t>
              </a:r>
            </a:p>
          </p:txBody>
        </p:sp>
        <p:sp>
          <p:nvSpPr>
            <p:cNvPr id="17" name="Line 473">
              <a:extLst>
                <a:ext uri="{FF2B5EF4-FFF2-40B4-BE49-F238E27FC236}">
                  <a16:creationId xmlns:a16="http://schemas.microsoft.com/office/drawing/2014/main" id="{FB3A88A2-797A-C44E-AD3D-649CC7DB0196}"/>
                </a:ext>
              </a:extLst>
            </p:cNvPr>
            <p:cNvSpPr>
              <a:spLocks noChangeShapeType="1"/>
            </p:cNvSpPr>
            <p:nvPr/>
          </p:nvSpPr>
          <p:spPr bwMode="auto">
            <a:xfrm>
              <a:off x="19812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18" name="Text Box 474">
              <a:extLst>
                <a:ext uri="{FF2B5EF4-FFF2-40B4-BE49-F238E27FC236}">
                  <a16:creationId xmlns:a16="http://schemas.microsoft.com/office/drawing/2014/main" id="{294D1AA8-3496-2146-AF31-242BAE173991}"/>
                </a:ext>
              </a:extLst>
            </p:cNvPr>
            <p:cNvSpPr txBox="1">
              <a:spLocks noChangeArrowheads="1"/>
            </p:cNvSpPr>
            <p:nvPr/>
          </p:nvSpPr>
          <p:spPr bwMode="auto">
            <a:xfrm>
              <a:off x="2209801"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1</a:t>
              </a:r>
            </a:p>
          </p:txBody>
        </p:sp>
        <p:sp>
          <p:nvSpPr>
            <p:cNvPr id="19" name="Line 477">
              <a:extLst>
                <a:ext uri="{FF2B5EF4-FFF2-40B4-BE49-F238E27FC236}">
                  <a16:creationId xmlns:a16="http://schemas.microsoft.com/office/drawing/2014/main" id="{66FEA34C-5237-9A4E-B878-6E316EB5ACC1}"/>
                </a:ext>
              </a:extLst>
            </p:cNvPr>
            <p:cNvSpPr>
              <a:spLocks noChangeShapeType="1"/>
            </p:cNvSpPr>
            <p:nvPr/>
          </p:nvSpPr>
          <p:spPr bwMode="auto">
            <a:xfrm>
              <a:off x="32004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0" name="Line 480">
              <a:extLst>
                <a:ext uri="{FF2B5EF4-FFF2-40B4-BE49-F238E27FC236}">
                  <a16:creationId xmlns:a16="http://schemas.microsoft.com/office/drawing/2014/main" id="{FF0087FC-EAA0-5D4D-802A-62FF0E639C83}"/>
                </a:ext>
              </a:extLst>
            </p:cNvPr>
            <p:cNvSpPr>
              <a:spLocks noChangeShapeType="1"/>
            </p:cNvSpPr>
            <p:nvPr/>
          </p:nvSpPr>
          <p:spPr bwMode="auto">
            <a:xfrm>
              <a:off x="44196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1" name="Line 483">
              <a:extLst>
                <a:ext uri="{FF2B5EF4-FFF2-40B4-BE49-F238E27FC236}">
                  <a16:creationId xmlns:a16="http://schemas.microsoft.com/office/drawing/2014/main" id="{59E4CC36-149A-1A40-BA10-84D93C682105}"/>
                </a:ext>
              </a:extLst>
            </p:cNvPr>
            <p:cNvSpPr>
              <a:spLocks noChangeShapeType="1"/>
            </p:cNvSpPr>
            <p:nvPr/>
          </p:nvSpPr>
          <p:spPr bwMode="auto">
            <a:xfrm>
              <a:off x="56388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2" name="Line 487">
              <a:extLst>
                <a:ext uri="{FF2B5EF4-FFF2-40B4-BE49-F238E27FC236}">
                  <a16:creationId xmlns:a16="http://schemas.microsoft.com/office/drawing/2014/main" id="{D42EC554-E374-6447-8EA1-5AD29FD93B26}"/>
                </a:ext>
              </a:extLst>
            </p:cNvPr>
            <p:cNvSpPr>
              <a:spLocks noChangeShapeType="1"/>
            </p:cNvSpPr>
            <p:nvPr/>
          </p:nvSpPr>
          <p:spPr bwMode="auto">
            <a:xfrm flipH="1" flipV="1">
              <a:off x="448945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3" name="Text Box 488">
              <a:extLst>
                <a:ext uri="{FF2B5EF4-FFF2-40B4-BE49-F238E27FC236}">
                  <a16:creationId xmlns:a16="http://schemas.microsoft.com/office/drawing/2014/main" id="{E1A82EDC-23EC-804C-9181-2AFC9E7A1A31}"/>
                </a:ext>
              </a:extLst>
            </p:cNvPr>
            <p:cNvSpPr txBox="1">
              <a:spLocks noChangeArrowheads="1"/>
            </p:cNvSpPr>
            <p:nvPr/>
          </p:nvSpPr>
          <p:spPr bwMode="auto">
            <a:xfrm>
              <a:off x="4426218"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Wingdings 2" charset="0"/>
                  <a:ea typeface="ＭＳ Ｐゴシック" charset="0"/>
                </a:rPr>
                <a:t>j</a:t>
              </a:r>
            </a:p>
          </p:txBody>
        </p:sp>
        <p:sp>
          <p:nvSpPr>
            <p:cNvPr id="24" name="Line 489">
              <a:extLst>
                <a:ext uri="{FF2B5EF4-FFF2-40B4-BE49-F238E27FC236}">
                  <a16:creationId xmlns:a16="http://schemas.microsoft.com/office/drawing/2014/main" id="{DFE46A4A-8368-BD43-9F21-E123BBD8A3AF}"/>
                </a:ext>
              </a:extLst>
            </p:cNvPr>
            <p:cNvSpPr>
              <a:spLocks noChangeShapeType="1"/>
            </p:cNvSpPr>
            <p:nvPr/>
          </p:nvSpPr>
          <p:spPr bwMode="auto">
            <a:xfrm flipH="1" flipV="1">
              <a:off x="57023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5" name="Text Box 490">
              <a:extLst>
                <a:ext uri="{FF2B5EF4-FFF2-40B4-BE49-F238E27FC236}">
                  <a16:creationId xmlns:a16="http://schemas.microsoft.com/office/drawing/2014/main" id="{A3C818FA-E3F4-F942-A1FC-8F44D2B0C628}"/>
                </a:ext>
              </a:extLst>
            </p:cNvPr>
            <p:cNvSpPr txBox="1">
              <a:spLocks noChangeArrowheads="1"/>
            </p:cNvSpPr>
            <p:nvPr/>
          </p:nvSpPr>
          <p:spPr bwMode="auto">
            <a:xfrm>
              <a:off x="5639067"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Wingdings 2" charset="0"/>
                  <a:ea typeface="ＭＳ Ｐゴシック" charset="0"/>
                </a:rPr>
                <a:t>l</a:t>
              </a:r>
            </a:p>
          </p:txBody>
        </p:sp>
        <p:sp>
          <p:nvSpPr>
            <p:cNvPr id="26" name="Line 491">
              <a:extLst>
                <a:ext uri="{FF2B5EF4-FFF2-40B4-BE49-F238E27FC236}">
                  <a16:creationId xmlns:a16="http://schemas.microsoft.com/office/drawing/2014/main" id="{9F0E3CF8-DAE2-524D-B1EA-92D0BD6E9B86}"/>
                </a:ext>
              </a:extLst>
            </p:cNvPr>
            <p:cNvSpPr>
              <a:spLocks noChangeShapeType="1"/>
            </p:cNvSpPr>
            <p:nvPr/>
          </p:nvSpPr>
          <p:spPr bwMode="auto">
            <a:xfrm flipV="1">
              <a:off x="67056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7" name="Text Box 492">
              <a:extLst>
                <a:ext uri="{FF2B5EF4-FFF2-40B4-BE49-F238E27FC236}">
                  <a16:creationId xmlns:a16="http://schemas.microsoft.com/office/drawing/2014/main" id="{64FBF317-A156-E349-B723-080FC9914A31}"/>
                </a:ext>
              </a:extLst>
            </p:cNvPr>
            <p:cNvSpPr txBox="1">
              <a:spLocks noChangeArrowheads="1"/>
            </p:cNvSpPr>
            <p:nvPr/>
          </p:nvSpPr>
          <p:spPr bwMode="auto">
            <a:xfrm>
              <a:off x="6483616"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Wingdings 2" charset="0"/>
                  <a:ea typeface="ＭＳ Ｐゴシック" charset="0"/>
                </a:rPr>
                <a:t>m</a:t>
              </a:r>
            </a:p>
          </p:txBody>
        </p:sp>
        <p:sp>
          <p:nvSpPr>
            <p:cNvPr id="28" name="Line 493">
              <a:extLst>
                <a:ext uri="{FF2B5EF4-FFF2-40B4-BE49-F238E27FC236}">
                  <a16:creationId xmlns:a16="http://schemas.microsoft.com/office/drawing/2014/main" id="{DBA00DB3-AD27-4349-9B97-5F9A7CD92E1F}"/>
                </a:ext>
              </a:extLst>
            </p:cNvPr>
            <p:cNvSpPr>
              <a:spLocks noChangeShapeType="1"/>
            </p:cNvSpPr>
            <p:nvPr/>
          </p:nvSpPr>
          <p:spPr bwMode="auto">
            <a:xfrm flipV="1">
              <a:off x="54864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29" name="Text Box 494">
              <a:extLst>
                <a:ext uri="{FF2B5EF4-FFF2-40B4-BE49-F238E27FC236}">
                  <a16:creationId xmlns:a16="http://schemas.microsoft.com/office/drawing/2014/main" id="{10563810-B109-F446-BF5C-9083252D0827}"/>
                </a:ext>
              </a:extLst>
            </p:cNvPr>
            <p:cNvSpPr txBox="1">
              <a:spLocks noChangeArrowheads="1"/>
            </p:cNvSpPr>
            <p:nvPr/>
          </p:nvSpPr>
          <p:spPr bwMode="auto">
            <a:xfrm>
              <a:off x="5264417"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Wingdings 2" charset="0"/>
                  <a:ea typeface="ＭＳ Ｐゴシック" charset="0"/>
                </a:rPr>
                <a:t>k</a:t>
              </a:r>
            </a:p>
          </p:txBody>
        </p:sp>
        <p:sp>
          <p:nvSpPr>
            <p:cNvPr id="30" name="Text Box 496">
              <a:extLst>
                <a:ext uri="{FF2B5EF4-FFF2-40B4-BE49-F238E27FC236}">
                  <a16:creationId xmlns:a16="http://schemas.microsoft.com/office/drawing/2014/main" id="{CC262692-781E-4B44-BA7C-E2A4B5B03EC0}"/>
                </a:ext>
              </a:extLst>
            </p:cNvPr>
            <p:cNvSpPr txBox="1">
              <a:spLocks noChangeArrowheads="1"/>
            </p:cNvSpPr>
            <p:nvPr/>
          </p:nvSpPr>
          <p:spPr bwMode="auto">
            <a:xfrm>
              <a:off x="3429001"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2</a:t>
              </a:r>
            </a:p>
          </p:txBody>
        </p:sp>
        <p:sp>
          <p:nvSpPr>
            <p:cNvPr id="31" name="Text Box 497">
              <a:extLst>
                <a:ext uri="{FF2B5EF4-FFF2-40B4-BE49-F238E27FC236}">
                  <a16:creationId xmlns:a16="http://schemas.microsoft.com/office/drawing/2014/main" id="{529CE1B6-74E9-6C43-9E87-FF352F87FE59}"/>
                </a:ext>
              </a:extLst>
            </p:cNvPr>
            <p:cNvSpPr txBox="1">
              <a:spLocks noChangeArrowheads="1"/>
            </p:cNvSpPr>
            <p:nvPr/>
          </p:nvSpPr>
          <p:spPr bwMode="auto">
            <a:xfrm>
              <a:off x="4648200"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3</a:t>
              </a:r>
            </a:p>
          </p:txBody>
        </p:sp>
        <p:sp>
          <p:nvSpPr>
            <p:cNvPr id="32" name="Text Box 498">
              <a:extLst>
                <a:ext uri="{FF2B5EF4-FFF2-40B4-BE49-F238E27FC236}">
                  <a16:creationId xmlns:a16="http://schemas.microsoft.com/office/drawing/2014/main" id="{5B0DC43B-D825-624D-A26A-EA26EDD80436}"/>
                </a:ext>
              </a:extLst>
            </p:cNvPr>
            <p:cNvSpPr txBox="1">
              <a:spLocks noChangeArrowheads="1"/>
            </p:cNvSpPr>
            <p:nvPr/>
          </p:nvSpPr>
          <p:spPr bwMode="auto">
            <a:xfrm>
              <a:off x="5867402"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4</a:t>
              </a:r>
            </a:p>
          </p:txBody>
        </p:sp>
        <p:grpSp>
          <p:nvGrpSpPr>
            <p:cNvPr id="33" name="Group 503">
              <a:extLst>
                <a:ext uri="{FF2B5EF4-FFF2-40B4-BE49-F238E27FC236}">
                  <a16:creationId xmlns:a16="http://schemas.microsoft.com/office/drawing/2014/main" id="{A37E22FC-1960-FB4C-A470-EB6EE90AD39F}"/>
                </a:ext>
              </a:extLst>
            </p:cNvPr>
            <p:cNvGrpSpPr>
              <a:grpSpLocks/>
            </p:cNvGrpSpPr>
            <p:nvPr/>
          </p:nvGrpSpPr>
          <p:grpSpPr bwMode="auto">
            <a:xfrm>
              <a:off x="1981200" y="1004888"/>
              <a:ext cx="4876800" cy="595312"/>
              <a:chOff x="1248" y="633"/>
              <a:chExt cx="3072" cy="375"/>
            </a:xfrm>
          </p:grpSpPr>
          <p:sp>
            <p:nvSpPr>
              <p:cNvPr id="38" name="Line 468">
                <a:extLst>
                  <a:ext uri="{FF2B5EF4-FFF2-40B4-BE49-F238E27FC236}">
                    <a16:creationId xmlns:a16="http://schemas.microsoft.com/office/drawing/2014/main" id="{E0D7A720-B6E7-8348-AD01-5F68E23F517A}"/>
                  </a:ext>
                </a:extLst>
              </p:cNvPr>
              <p:cNvSpPr>
                <a:spLocks noChangeShapeType="1"/>
              </p:cNvSpPr>
              <p:nvPr/>
            </p:nvSpPr>
            <p:spPr bwMode="auto">
              <a:xfrm flipV="1">
                <a:off x="1248"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39" name="Line 499">
                <a:extLst>
                  <a:ext uri="{FF2B5EF4-FFF2-40B4-BE49-F238E27FC236}">
                    <a16:creationId xmlns:a16="http://schemas.microsoft.com/office/drawing/2014/main" id="{B963B5D1-1D7C-D148-9255-5DEB53429E7E}"/>
                  </a:ext>
                </a:extLst>
              </p:cNvPr>
              <p:cNvSpPr>
                <a:spLocks noChangeShapeType="1"/>
              </p:cNvSpPr>
              <p:nvPr/>
            </p:nvSpPr>
            <p:spPr bwMode="auto">
              <a:xfrm flipV="1">
                <a:off x="2016"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0" name="Line 500">
                <a:extLst>
                  <a:ext uri="{FF2B5EF4-FFF2-40B4-BE49-F238E27FC236}">
                    <a16:creationId xmlns:a16="http://schemas.microsoft.com/office/drawing/2014/main" id="{056E0DCD-35D7-B946-9891-D7E2156CB290}"/>
                  </a:ext>
                </a:extLst>
              </p:cNvPr>
              <p:cNvSpPr>
                <a:spLocks noChangeShapeType="1"/>
              </p:cNvSpPr>
              <p:nvPr/>
            </p:nvSpPr>
            <p:spPr bwMode="auto">
              <a:xfrm flipV="1">
                <a:off x="2784"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1" name="Line 501">
                <a:extLst>
                  <a:ext uri="{FF2B5EF4-FFF2-40B4-BE49-F238E27FC236}">
                    <a16:creationId xmlns:a16="http://schemas.microsoft.com/office/drawing/2014/main" id="{D4350A37-D459-ED4C-BBD7-43A549973C25}"/>
                  </a:ext>
                </a:extLst>
              </p:cNvPr>
              <p:cNvSpPr>
                <a:spLocks noChangeShapeType="1"/>
              </p:cNvSpPr>
              <p:nvPr/>
            </p:nvSpPr>
            <p:spPr bwMode="auto">
              <a:xfrm flipV="1">
                <a:off x="3552"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2" name="Line 502">
                <a:extLst>
                  <a:ext uri="{FF2B5EF4-FFF2-40B4-BE49-F238E27FC236}">
                    <a16:creationId xmlns:a16="http://schemas.microsoft.com/office/drawing/2014/main" id="{9FAF4036-D12E-4645-9F32-84DEB6AC6878}"/>
                  </a:ext>
                </a:extLst>
              </p:cNvPr>
              <p:cNvSpPr>
                <a:spLocks noChangeShapeType="1"/>
              </p:cNvSpPr>
              <p:nvPr/>
            </p:nvSpPr>
            <p:spPr bwMode="auto">
              <a:xfrm flipV="1">
                <a:off x="4320"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grpSp>
        <p:sp>
          <p:nvSpPr>
            <p:cNvPr id="34" name="Freeform 463">
              <a:extLst>
                <a:ext uri="{FF2B5EF4-FFF2-40B4-BE49-F238E27FC236}">
                  <a16:creationId xmlns:a16="http://schemas.microsoft.com/office/drawing/2014/main" id="{1B828A93-B0D9-FC48-8A64-0102983871FF}"/>
                </a:ext>
              </a:extLst>
            </p:cNvPr>
            <p:cNvSpPr>
              <a:spLocks/>
            </p:cNvSpPr>
            <p:nvPr/>
          </p:nvSpPr>
          <p:spPr bwMode="auto">
            <a:xfrm>
              <a:off x="16764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35" name="Freeform 465">
              <a:extLst>
                <a:ext uri="{FF2B5EF4-FFF2-40B4-BE49-F238E27FC236}">
                  <a16:creationId xmlns:a16="http://schemas.microsoft.com/office/drawing/2014/main" id="{085CA3CE-B5A5-8343-88E7-5244ABDD657D}"/>
                </a:ext>
              </a:extLst>
            </p:cNvPr>
            <p:cNvSpPr>
              <a:spLocks/>
            </p:cNvSpPr>
            <p:nvPr/>
          </p:nvSpPr>
          <p:spPr bwMode="auto">
            <a:xfrm>
              <a:off x="28956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36" name="Freeform 466">
              <a:extLst>
                <a:ext uri="{FF2B5EF4-FFF2-40B4-BE49-F238E27FC236}">
                  <a16:creationId xmlns:a16="http://schemas.microsoft.com/office/drawing/2014/main" id="{B11442DF-3C90-AB41-BB4D-CFFDB9687216}"/>
                </a:ext>
              </a:extLst>
            </p:cNvPr>
            <p:cNvSpPr>
              <a:spLocks/>
            </p:cNvSpPr>
            <p:nvPr/>
          </p:nvSpPr>
          <p:spPr bwMode="auto">
            <a:xfrm>
              <a:off x="41148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37" name="Freeform 467">
              <a:extLst>
                <a:ext uri="{FF2B5EF4-FFF2-40B4-BE49-F238E27FC236}">
                  <a16:creationId xmlns:a16="http://schemas.microsoft.com/office/drawing/2014/main" id="{B5DA45BC-D215-E84F-9A22-2865AA3A69FE}"/>
                </a:ext>
              </a:extLst>
            </p:cNvPr>
            <p:cNvSpPr>
              <a:spLocks/>
            </p:cNvSpPr>
            <p:nvPr/>
          </p:nvSpPr>
          <p:spPr bwMode="auto">
            <a:xfrm>
              <a:off x="53340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grpSp>
      <p:sp>
        <p:nvSpPr>
          <p:cNvPr id="43" name="Line 31">
            <a:extLst>
              <a:ext uri="{FF2B5EF4-FFF2-40B4-BE49-F238E27FC236}">
                <a16:creationId xmlns:a16="http://schemas.microsoft.com/office/drawing/2014/main" id="{6FC2096F-07E1-E145-A364-84DB9289DB13}"/>
              </a:ext>
            </a:extLst>
          </p:cNvPr>
          <p:cNvSpPr>
            <a:spLocks noChangeShapeType="1"/>
          </p:cNvSpPr>
          <p:nvPr/>
        </p:nvSpPr>
        <p:spPr bwMode="auto">
          <a:xfrm>
            <a:off x="9843489" y="1989737"/>
            <a:ext cx="0" cy="838200"/>
          </a:xfrm>
          <a:prstGeom prst="line">
            <a:avLst/>
          </a:prstGeom>
          <a:noFill/>
          <a:ln w="38100">
            <a:solidFill>
              <a:srgbClr val="FF3300"/>
            </a:solidFill>
            <a:round/>
            <a:headEnd/>
            <a:tailEnd type="none" w="sm" len="sm"/>
          </a:ln>
          <a:effectLst/>
        </p:spPr>
        <p:txBody>
          <a:bodyPr lIns="45720" rIns="45720" anchor="ctr">
            <a:spAutoFit/>
          </a:bodyPr>
          <a:lstStyle/>
          <a:p>
            <a:endParaRPr lang="en-US"/>
          </a:p>
        </p:txBody>
      </p:sp>
      <p:sp>
        <p:nvSpPr>
          <p:cNvPr id="44" name="AutoShape 390">
            <a:extLst>
              <a:ext uri="{FF2B5EF4-FFF2-40B4-BE49-F238E27FC236}">
                <a16:creationId xmlns:a16="http://schemas.microsoft.com/office/drawing/2014/main" id="{E6061750-8501-004E-AA79-8E6C754FABC0}"/>
              </a:ext>
            </a:extLst>
          </p:cNvPr>
          <p:cNvSpPr>
            <a:spLocks noChangeArrowheads="1"/>
          </p:cNvSpPr>
          <p:nvPr/>
        </p:nvSpPr>
        <p:spPr bwMode="auto">
          <a:xfrm>
            <a:off x="1080114" y="1462343"/>
            <a:ext cx="1600200" cy="3048000"/>
          </a:xfrm>
          <a:prstGeom prst="roundRect">
            <a:avLst>
              <a:gd name="adj" fmla="val 16667"/>
            </a:avLst>
          </a:prstGeom>
          <a:solidFill>
            <a:srgbClr val="FFFFFF"/>
          </a:solidFill>
          <a:ln w="19050">
            <a:solidFill>
              <a:srgbClr val="000000"/>
            </a:solidFill>
            <a:round/>
            <a:headEnd type="none" w="sm" len="sm"/>
            <a:tailEnd type="none" w="sm" len="sm"/>
          </a:ln>
          <a:effectLst>
            <a:outerShdw dist="50800" dir="2700000" algn="tl" rotWithShape="0">
              <a:srgbClr val="000000">
                <a:alpha val="40000"/>
              </a:srgbClr>
            </a:outerShdw>
          </a:effectLst>
        </p:spPr>
        <p:txBody>
          <a:bodyPr wrap="none" tIns="457200" anchorCtr="1"/>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Combinational</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logic</a:t>
            </a:r>
          </a:p>
        </p:txBody>
      </p:sp>
      <p:sp>
        <p:nvSpPr>
          <p:cNvPr id="45" name="AutoShape 391">
            <a:extLst>
              <a:ext uri="{FF2B5EF4-FFF2-40B4-BE49-F238E27FC236}">
                <a16:creationId xmlns:a16="http://schemas.microsoft.com/office/drawing/2014/main" id="{617C44CE-569E-7440-A2A8-9FCC8BA5117E}"/>
              </a:ext>
            </a:extLst>
          </p:cNvPr>
          <p:cNvSpPr>
            <a:spLocks noChangeArrowheads="1"/>
          </p:cNvSpPr>
          <p:nvPr/>
        </p:nvSpPr>
        <p:spPr bwMode="auto">
          <a:xfrm>
            <a:off x="1384914" y="2529143"/>
            <a:ext cx="990600" cy="990600"/>
          </a:xfrm>
          <a:prstGeom prst="roundRect">
            <a:avLst>
              <a:gd name="adj" fmla="val 16667"/>
            </a:avLst>
          </a:prstGeom>
          <a:solidFill>
            <a:srgbClr val="FFFFFF"/>
          </a:solidFill>
          <a:ln w="19050">
            <a:solidFill>
              <a:srgbClr val="000000"/>
            </a:solidFill>
            <a:round/>
            <a:headEnd type="none" w="sm" len="sm"/>
            <a:tailEnd type="none" w="sm" len="sm"/>
          </a:ln>
          <a:effectLst>
            <a:innerShdw dist="63500" dir="13500000">
              <a:prstClr val="black">
                <a:alpha val="50000"/>
              </a:prstClr>
            </a:inn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latin typeface="Helvetica" pitchFamily="34" charset="0"/>
              <a:ea typeface="+mn-ea"/>
            </a:endParaRPr>
          </a:p>
        </p:txBody>
      </p:sp>
      <p:sp>
        <p:nvSpPr>
          <p:cNvPr id="46" name="Rectangle 392">
            <a:extLst>
              <a:ext uri="{FF2B5EF4-FFF2-40B4-BE49-F238E27FC236}">
                <a16:creationId xmlns:a16="http://schemas.microsoft.com/office/drawing/2014/main" id="{BFFD38C7-8606-E240-8DEA-A10D1ABBF29A}"/>
              </a:ext>
            </a:extLst>
          </p:cNvPr>
          <p:cNvSpPr>
            <a:spLocks noChangeArrowheads="1"/>
          </p:cNvSpPr>
          <p:nvPr/>
        </p:nvSpPr>
        <p:spPr bwMode="auto">
          <a:xfrm rot="5400000" flipV="1">
            <a:off x="4126527" y="3441956"/>
            <a:ext cx="609600" cy="15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47" name="AutoShape 393">
            <a:extLst>
              <a:ext uri="{FF2B5EF4-FFF2-40B4-BE49-F238E27FC236}">
                <a16:creationId xmlns:a16="http://schemas.microsoft.com/office/drawing/2014/main" id="{DC080818-21F8-1C43-9D8A-6ADF8873967E}"/>
              </a:ext>
            </a:extLst>
          </p:cNvPr>
          <p:cNvSpPr>
            <a:spLocks noChangeArrowheads="1"/>
          </p:cNvSpPr>
          <p:nvPr/>
        </p:nvSpPr>
        <p:spPr bwMode="auto">
          <a:xfrm>
            <a:off x="2680314" y="39007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48" name="AutoShape 394">
            <a:extLst>
              <a:ext uri="{FF2B5EF4-FFF2-40B4-BE49-F238E27FC236}">
                <a16:creationId xmlns:a16="http://schemas.microsoft.com/office/drawing/2014/main" id="{A8D39A46-061B-EC4A-B0D5-4D2C506A06F5}"/>
              </a:ext>
            </a:extLst>
          </p:cNvPr>
          <p:cNvSpPr>
            <a:spLocks noChangeArrowheads="1"/>
          </p:cNvSpPr>
          <p:nvPr/>
        </p:nvSpPr>
        <p:spPr bwMode="auto">
          <a:xfrm flipH="1">
            <a:off x="2680314" y="35197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49" name="AutoShape 395">
            <a:extLst>
              <a:ext uri="{FF2B5EF4-FFF2-40B4-BE49-F238E27FC236}">
                <a16:creationId xmlns:a16="http://schemas.microsoft.com/office/drawing/2014/main" id="{B4945756-E1DC-F84A-BE9B-D45B4633A509}"/>
              </a:ext>
            </a:extLst>
          </p:cNvPr>
          <p:cNvSpPr>
            <a:spLocks noChangeArrowheads="1"/>
          </p:cNvSpPr>
          <p:nvPr/>
        </p:nvSpPr>
        <p:spPr bwMode="auto">
          <a:xfrm>
            <a:off x="2680314" y="24529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0" name="AutoShape 396">
            <a:extLst>
              <a:ext uri="{FF2B5EF4-FFF2-40B4-BE49-F238E27FC236}">
                <a16:creationId xmlns:a16="http://schemas.microsoft.com/office/drawing/2014/main" id="{51F918F1-5959-A841-A1A2-D81C869E230B}"/>
              </a:ext>
            </a:extLst>
          </p:cNvPr>
          <p:cNvSpPr>
            <a:spLocks noChangeArrowheads="1"/>
          </p:cNvSpPr>
          <p:nvPr/>
        </p:nvSpPr>
        <p:spPr bwMode="auto">
          <a:xfrm flipH="1">
            <a:off x="2680314" y="20719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1" name="AutoShape 397">
            <a:extLst>
              <a:ext uri="{FF2B5EF4-FFF2-40B4-BE49-F238E27FC236}">
                <a16:creationId xmlns:a16="http://schemas.microsoft.com/office/drawing/2014/main" id="{7E4CF18B-2869-5A4D-8B81-13A6BF1A8876}"/>
              </a:ext>
            </a:extLst>
          </p:cNvPr>
          <p:cNvSpPr>
            <a:spLocks noChangeArrowheads="1"/>
          </p:cNvSpPr>
          <p:nvPr/>
        </p:nvSpPr>
        <p:spPr bwMode="auto">
          <a:xfrm rot="5400000" flipH="1">
            <a:off x="1689714" y="32149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2" name="AutoShape 398">
            <a:extLst>
              <a:ext uri="{FF2B5EF4-FFF2-40B4-BE49-F238E27FC236}">
                <a16:creationId xmlns:a16="http://schemas.microsoft.com/office/drawing/2014/main" id="{5A0910EF-0F2D-2040-84BF-6B689937C84E}"/>
              </a:ext>
            </a:extLst>
          </p:cNvPr>
          <p:cNvSpPr>
            <a:spLocks noChangeArrowheads="1"/>
          </p:cNvSpPr>
          <p:nvPr/>
        </p:nvSpPr>
        <p:spPr bwMode="auto">
          <a:xfrm rot="5400000" flipH="1">
            <a:off x="1689714" y="25291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3" name="AutoShape 399">
            <a:extLst>
              <a:ext uri="{FF2B5EF4-FFF2-40B4-BE49-F238E27FC236}">
                <a16:creationId xmlns:a16="http://schemas.microsoft.com/office/drawing/2014/main" id="{AC84C24B-65B0-1142-849C-980E8E8A9013}"/>
              </a:ext>
            </a:extLst>
          </p:cNvPr>
          <p:cNvSpPr>
            <a:spLocks noChangeArrowheads="1"/>
          </p:cNvSpPr>
          <p:nvPr/>
        </p:nvSpPr>
        <p:spPr bwMode="auto">
          <a:xfrm rot="5400000" flipH="1">
            <a:off x="1765914" y="4510343"/>
            <a:ext cx="304800" cy="304800"/>
          </a:xfrm>
          <a:prstGeom prst="rightArrow">
            <a:avLst>
              <a:gd name="adj1" fmla="val 37500"/>
              <a:gd name="adj2" fmla="val 58333"/>
            </a:avLst>
          </a:prstGeom>
          <a:solidFill>
            <a:srgbClr val="FFFFFF"/>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4" name="Freeform 400">
            <a:extLst>
              <a:ext uri="{FF2B5EF4-FFF2-40B4-BE49-F238E27FC236}">
                <a16:creationId xmlns:a16="http://schemas.microsoft.com/office/drawing/2014/main" id="{B33A7B65-0732-0A4E-B32E-DAF53861CBE3}"/>
              </a:ext>
            </a:extLst>
          </p:cNvPr>
          <p:cNvSpPr>
            <a:spLocks/>
          </p:cNvSpPr>
          <p:nvPr/>
        </p:nvSpPr>
        <p:spPr bwMode="auto">
          <a:xfrm>
            <a:off x="2299314" y="1690943"/>
            <a:ext cx="2209800" cy="3505200"/>
          </a:xfrm>
          <a:custGeom>
            <a:avLst/>
            <a:gdLst>
              <a:gd name="T0" fmla="*/ 240 w 1392"/>
              <a:gd name="T1" fmla="*/ 0 h 2208"/>
              <a:gd name="T2" fmla="*/ 1392 w 1392"/>
              <a:gd name="T3" fmla="*/ 0 h 2208"/>
              <a:gd name="T4" fmla="*/ 1392 w 1392"/>
              <a:gd name="T5" fmla="*/ 2160 h 2208"/>
              <a:gd name="T6" fmla="*/ 144 w 1392"/>
              <a:gd name="T7" fmla="*/ 2160 h 2208"/>
              <a:gd name="T8" fmla="*/ 144 w 1392"/>
              <a:gd name="T9" fmla="*/ 2208 h 2208"/>
              <a:gd name="T10" fmla="*/ 0 w 1392"/>
              <a:gd name="T11" fmla="*/ 2112 h 2208"/>
              <a:gd name="T12" fmla="*/ 144 w 1392"/>
              <a:gd name="T13" fmla="*/ 2016 h 2208"/>
              <a:gd name="T14" fmla="*/ 144 w 1392"/>
              <a:gd name="T15" fmla="*/ 2064 h 2208"/>
              <a:gd name="T16" fmla="*/ 1296 w 1392"/>
              <a:gd name="T17" fmla="*/ 2064 h 2208"/>
              <a:gd name="T18" fmla="*/ 1296 w 1392"/>
              <a:gd name="T19" fmla="*/ 1440 h 2208"/>
              <a:gd name="T20" fmla="*/ 1200 w 1392"/>
              <a:gd name="T21" fmla="*/ 1440 h 2208"/>
              <a:gd name="T22" fmla="*/ 1200 w 1392"/>
              <a:gd name="T23" fmla="*/ 1488 h 2208"/>
              <a:gd name="T24" fmla="*/ 1056 w 1392"/>
              <a:gd name="T25" fmla="*/ 1392 h 2208"/>
              <a:gd name="T26" fmla="*/ 1200 w 1392"/>
              <a:gd name="T27" fmla="*/ 1296 h 2208"/>
              <a:gd name="T28" fmla="*/ 1200 w 1392"/>
              <a:gd name="T29" fmla="*/ 1344 h 2208"/>
              <a:gd name="T30" fmla="*/ 1296 w 1392"/>
              <a:gd name="T31" fmla="*/ 1344 h 2208"/>
              <a:gd name="T32" fmla="*/ 1296 w 1392"/>
              <a:gd name="T33" fmla="*/ 480 h 2208"/>
              <a:gd name="T34" fmla="*/ 1248 w 1392"/>
              <a:gd name="T35" fmla="*/ 480 h 2208"/>
              <a:gd name="T36" fmla="*/ 1248 w 1392"/>
              <a:gd name="T37" fmla="*/ 528 h 2208"/>
              <a:gd name="T38" fmla="*/ 1104 w 1392"/>
              <a:gd name="T39" fmla="*/ 432 h 2208"/>
              <a:gd name="T40" fmla="*/ 1248 w 1392"/>
              <a:gd name="T41" fmla="*/ 336 h 2208"/>
              <a:gd name="T42" fmla="*/ 1248 w 1392"/>
              <a:gd name="T43" fmla="*/ 384 h 2208"/>
              <a:gd name="T44" fmla="*/ 1296 w 1392"/>
              <a:gd name="T45" fmla="*/ 384 h 2208"/>
              <a:gd name="T46" fmla="*/ 1296 w 1392"/>
              <a:gd name="T47" fmla="*/ 96 h 2208"/>
              <a:gd name="T48" fmla="*/ 240 w 1392"/>
              <a:gd name="T49" fmla="*/ 96 h 2208"/>
              <a:gd name="T50" fmla="*/ 240 w 1392"/>
              <a:gd name="T51" fmla="*/ 0 h 220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392"/>
              <a:gd name="T79" fmla="*/ 0 h 2208"/>
              <a:gd name="T80" fmla="*/ 1392 w 1392"/>
              <a:gd name="T81" fmla="*/ 2208 h 220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392" h="2208">
                <a:moveTo>
                  <a:pt x="240" y="0"/>
                </a:moveTo>
                <a:lnTo>
                  <a:pt x="1392" y="0"/>
                </a:lnTo>
                <a:lnTo>
                  <a:pt x="1392" y="2160"/>
                </a:lnTo>
                <a:lnTo>
                  <a:pt x="144" y="2160"/>
                </a:lnTo>
                <a:lnTo>
                  <a:pt x="144" y="2208"/>
                </a:lnTo>
                <a:lnTo>
                  <a:pt x="0" y="2112"/>
                </a:lnTo>
                <a:lnTo>
                  <a:pt x="144" y="2016"/>
                </a:lnTo>
                <a:lnTo>
                  <a:pt x="144" y="2064"/>
                </a:lnTo>
                <a:lnTo>
                  <a:pt x="1296" y="2064"/>
                </a:lnTo>
                <a:lnTo>
                  <a:pt x="1296" y="1440"/>
                </a:lnTo>
                <a:lnTo>
                  <a:pt x="1200" y="1440"/>
                </a:lnTo>
                <a:lnTo>
                  <a:pt x="1200" y="1488"/>
                </a:lnTo>
                <a:lnTo>
                  <a:pt x="1056" y="1392"/>
                </a:lnTo>
                <a:lnTo>
                  <a:pt x="1200" y="1296"/>
                </a:lnTo>
                <a:lnTo>
                  <a:pt x="1200" y="1344"/>
                </a:lnTo>
                <a:lnTo>
                  <a:pt x="1296" y="1344"/>
                </a:lnTo>
                <a:lnTo>
                  <a:pt x="1296" y="480"/>
                </a:lnTo>
                <a:lnTo>
                  <a:pt x="1248" y="480"/>
                </a:lnTo>
                <a:lnTo>
                  <a:pt x="1248" y="528"/>
                </a:lnTo>
                <a:lnTo>
                  <a:pt x="1104" y="432"/>
                </a:lnTo>
                <a:lnTo>
                  <a:pt x="1248" y="336"/>
                </a:lnTo>
                <a:lnTo>
                  <a:pt x="1248" y="384"/>
                </a:lnTo>
                <a:lnTo>
                  <a:pt x="1296" y="384"/>
                </a:lnTo>
                <a:lnTo>
                  <a:pt x="1296" y="96"/>
                </a:lnTo>
                <a:lnTo>
                  <a:pt x="240" y="96"/>
                </a:lnTo>
                <a:lnTo>
                  <a:pt x="240" y="0"/>
                </a:lnTo>
                <a:close/>
              </a:path>
            </a:pathLst>
          </a:custGeom>
          <a:solidFill>
            <a:srgbClr val="FFFFFF"/>
          </a:solidFill>
          <a:ln w="19050">
            <a:solidFill>
              <a:srgbClr val="000000"/>
            </a:solidFill>
            <a:round/>
            <a:headEnd type="none" w="sm" len="sm"/>
            <a:tailEnd type="none" w="sm" len="sm"/>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55" name="Rectangle 401">
            <a:extLst>
              <a:ext uri="{FF2B5EF4-FFF2-40B4-BE49-F238E27FC236}">
                <a16:creationId xmlns:a16="http://schemas.microsoft.com/office/drawing/2014/main" id="{7B77B0A0-F2FC-994F-ACC0-95E11335D14B}"/>
              </a:ext>
            </a:extLst>
          </p:cNvPr>
          <p:cNvSpPr>
            <a:spLocks noChangeArrowheads="1"/>
          </p:cNvSpPr>
          <p:nvPr/>
        </p:nvSpPr>
        <p:spPr bwMode="auto">
          <a:xfrm>
            <a:off x="2985114" y="2071943"/>
            <a:ext cx="1066800" cy="685800"/>
          </a:xfrm>
          <a:prstGeom prst="rect">
            <a:avLst/>
          </a:prstGeom>
          <a:solidFill>
            <a:srgbClr val="99FFCC"/>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Helvetica" pitchFamily="34" charset="0"/>
                <a:ea typeface="+mn-ea"/>
              </a:rPr>
              <a:t>Data</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Helvetica" pitchFamily="34" charset="0"/>
                <a:ea typeface="+mn-ea"/>
              </a:rPr>
              <a:t>memory</a:t>
            </a:r>
          </a:p>
        </p:txBody>
      </p:sp>
      <p:sp>
        <p:nvSpPr>
          <p:cNvPr id="56" name="Rectangle 402">
            <a:extLst>
              <a:ext uri="{FF2B5EF4-FFF2-40B4-BE49-F238E27FC236}">
                <a16:creationId xmlns:a16="http://schemas.microsoft.com/office/drawing/2014/main" id="{76CB8A17-0397-F243-877B-01C4401E0A18}"/>
              </a:ext>
            </a:extLst>
          </p:cNvPr>
          <p:cNvSpPr>
            <a:spLocks noChangeArrowheads="1"/>
          </p:cNvSpPr>
          <p:nvPr/>
        </p:nvSpPr>
        <p:spPr bwMode="auto">
          <a:xfrm>
            <a:off x="2985114" y="3535618"/>
            <a:ext cx="990600" cy="685800"/>
          </a:xfrm>
          <a:prstGeom prst="rect">
            <a:avLst/>
          </a:prstGeom>
          <a:solidFill>
            <a:srgbClr val="99FFCC"/>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Register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file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ysClr val="windowText" lastClr="000000"/>
                </a:solidFill>
                <a:effectLst/>
                <a:uLnTx/>
                <a:uFillTx/>
                <a:latin typeface="Courier New" pitchFamily="49" charset="0"/>
                <a:ea typeface="+mn-ea"/>
              </a:rPr>
              <a:t>%</a:t>
            </a:r>
            <a:r>
              <a:rPr kumimoji="0" lang="en-US" sz="800" b="0" i="0" u="none" strike="noStrike" kern="0" cap="none" spc="0" normalizeH="0" baseline="0" noProof="0" dirty="0" err="1">
                <a:ln>
                  <a:noFill/>
                </a:ln>
                <a:solidFill>
                  <a:sysClr val="windowText" lastClr="000000"/>
                </a:solidFill>
                <a:effectLst/>
                <a:uLnTx/>
                <a:uFillTx/>
                <a:latin typeface="Courier New" pitchFamily="49" charset="0"/>
                <a:ea typeface="+mn-ea"/>
              </a:rPr>
              <a:t>rbx</a:t>
            </a:r>
            <a:r>
              <a:rPr kumimoji="0" lang="en-US" sz="800" b="0" i="0" u="none" strike="noStrike" kern="0" cap="none" spc="0" normalizeH="0" baseline="0" noProof="0" dirty="0">
                <a:ln>
                  <a:noFill/>
                </a:ln>
                <a:solidFill>
                  <a:sysClr val="windowText" lastClr="000000"/>
                </a:solidFill>
                <a:effectLst/>
                <a:uLnTx/>
                <a:uFillTx/>
                <a:latin typeface="Courier New" pitchFamily="49" charset="0"/>
                <a:ea typeface="+mn-ea"/>
              </a:rPr>
              <a:t> = 0x300</a:t>
            </a:r>
          </a:p>
        </p:txBody>
      </p:sp>
      <p:sp>
        <p:nvSpPr>
          <p:cNvPr id="57" name="Rectangle 403">
            <a:extLst>
              <a:ext uri="{FF2B5EF4-FFF2-40B4-BE49-F238E27FC236}">
                <a16:creationId xmlns:a16="http://schemas.microsoft.com/office/drawing/2014/main" id="{C0047F2A-B22B-B74D-B3D7-1DD82D52D957}"/>
              </a:ext>
            </a:extLst>
          </p:cNvPr>
          <p:cNvSpPr>
            <a:spLocks noChangeArrowheads="1"/>
          </p:cNvSpPr>
          <p:nvPr/>
        </p:nvSpPr>
        <p:spPr bwMode="auto">
          <a:xfrm>
            <a:off x="1537314" y="4815143"/>
            <a:ext cx="762000" cy="381000"/>
          </a:xfrm>
          <a:prstGeom prst="rect">
            <a:avLst/>
          </a:prstGeom>
          <a:solidFill>
            <a:srgbClr val="99FFCC"/>
          </a:solidFill>
          <a:ln w="9525">
            <a:solidFill>
              <a:srgbClr val="000000"/>
            </a:solidFill>
            <a:miter lim="800000"/>
            <a:headEnd/>
            <a:tailEnd/>
          </a:ln>
          <a:effectLst>
            <a:outerShdw blurRad="63500" dist="25401" dir="2700000" algn="tl" rotWithShape="0">
              <a:srgbClr val="000000">
                <a:alpha val="39999"/>
              </a:srgbClr>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ea typeface="+mn-ea"/>
              </a:rPr>
              <a:t>PC</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latin typeface="Courier New" pitchFamily="49" charset="0"/>
                <a:ea typeface="+mn-ea"/>
              </a:rPr>
              <a:t>0x016</a:t>
            </a:r>
            <a:endParaRPr kumimoji="0" lang="en-US" sz="1050" b="0" i="0" u="none" strike="noStrike" kern="0" cap="none" spc="0" normalizeH="0" baseline="0" noProof="0" dirty="0">
              <a:ln>
                <a:noFill/>
              </a:ln>
              <a:solidFill>
                <a:sysClr val="windowText" lastClr="000000"/>
              </a:solidFill>
              <a:effectLst/>
              <a:uLnTx/>
              <a:uFillTx/>
              <a:ea typeface="+mn-ea"/>
            </a:endParaRPr>
          </a:p>
        </p:txBody>
      </p:sp>
      <p:sp>
        <p:nvSpPr>
          <p:cNvPr id="58" name="Rectangle 404">
            <a:extLst>
              <a:ext uri="{FF2B5EF4-FFF2-40B4-BE49-F238E27FC236}">
                <a16:creationId xmlns:a16="http://schemas.microsoft.com/office/drawing/2014/main" id="{28F44CDC-7690-0543-9AC6-F390191935F7}"/>
              </a:ext>
            </a:extLst>
          </p:cNvPr>
          <p:cNvSpPr>
            <a:spLocks noChangeArrowheads="1"/>
          </p:cNvSpPr>
          <p:nvPr/>
        </p:nvSpPr>
        <p:spPr bwMode="auto">
          <a:xfrm>
            <a:off x="1537314" y="2833943"/>
            <a:ext cx="609600" cy="381000"/>
          </a:xfrm>
          <a:prstGeom prst="rect">
            <a:avLst/>
          </a:prstGeom>
          <a:solidFill>
            <a:srgbClr val="99FFCC"/>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ea typeface="+mn-ea"/>
              </a:rPr>
              <a:t>CC</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Courier New" pitchFamily="49" charset="0"/>
                <a:ea typeface="+mn-ea"/>
              </a:rPr>
              <a:t>000</a:t>
            </a:r>
          </a:p>
        </p:txBody>
      </p:sp>
      <p:sp>
        <p:nvSpPr>
          <p:cNvPr id="59" name="Text Box 405">
            <a:extLst>
              <a:ext uri="{FF2B5EF4-FFF2-40B4-BE49-F238E27FC236}">
                <a16:creationId xmlns:a16="http://schemas.microsoft.com/office/drawing/2014/main" id="{EB1856A2-262D-2549-B920-8B0A973D8D18}"/>
              </a:ext>
            </a:extLst>
          </p:cNvPr>
          <p:cNvSpPr txBox="1">
            <a:spLocks noChangeArrowheads="1"/>
          </p:cNvSpPr>
          <p:nvPr/>
        </p:nvSpPr>
        <p:spPr bwMode="auto">
          <a:xfrm>
            <a:off x="2708239" y="3138743"/>
            <a:ext cx="429925"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Read</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ports</a:t>
            </a:r>
          </a:p>
        </p:txBody>
      </p:sp>
      <p:sp>
        <p:nvSpPr>
          <p:cNvPr id="60" name="Text Box 406">
            <a:extLst>
              <a:ext uri="{FF2B5EF4-FFF2-40B4-BE49-F238E27FC236}">
                <a16:creationId xmlns:a16="http://schemas.microsoft.com/office/drawing/2014/main" id="{AE716B24-2A63-CD41-AA66-E3DE0679D993}"/>
              </a:ext>
            </a:extLst>
          </p:cNvPr>
          <p:cNvSpPr txBox="1">
            <a:spLocks noChangeArrowheads="1"/>
          </p:cNvSpPr>
          <p:nvPr/>
        </p:nvSpPr>
        <p:spPr bwMode="auto">
          <a:xfrm>
            <a:off x="3928240" y="3138743"/>
            <a:ext cx="428322"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Write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ports</a:t>
            </a:r>
          </a:p>
        </p:txBody>
      </p:sp>
      <p:grpSp>
        <p:nvGrpSpPr>
          <p:cNvPr id="61" name="Group 459">
            <a:extLst>
              <a:ext uri="{FF2B5EF4-FFF2-40B4-BE49-F238E27FC236}">
                <a16:creationId xmlns:a16="http://schemas.microsoft.com/office/drawing/2014/main" id="{581F345A-4EA3-F744-9BB0-998AEBAFB754}"/>
              </a:ext>
            </a:extLst>
          </p:cNvPr>
          <p:cNvGrpSpPr>
            <a:grpSpLocks/>
          </p:cNvGrpSpPr>
          <p:nvPr/>
        </p:nvGrpSpPr>
        <p:grpSpPr bwMode="auto">
          <a:xfrm>
            <a:off x="2708889" y="1827468"/>
            <a:ext cx="1644650" cy="215900"/>
            <a:chOff x="4050" y="2976"/>
            <a:chExt cx="1036" cy="136"/>
          </a:xfrm>
        </p:grpSpPr>
        <p:sp>
          <p:nvSpPr>
            <p:cNvPr id="62" name="Text Box 460">
              <a:extLst>
                <a:ext uri="{FF2B5EF4-FFF2-40B4-BE49-F238E27FC236}">
                  <a16:creationId xmlns:a16="http://schemas.microsoft.com/office/drawing/2014/main" id="{BA81E1EF-C506-914F-B2A1-FD4E508524DF}"/>
                </a:ext>
              </a:extLst>
            </p:cNvPr>
            <p:cNvSpPr txBox="1">
              <a:spLocks noChangeArrowheads="1"/>
            </p:cNvSpPr>
            <p:nvPr/>
          </p:nvSpPr>
          <p:spPr bwMode="auto">
            <a:xfrm>
              <a:off x="4050" y="2976"/>
              <a:ext cx="271" cy="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00000"/>
                  </a:solidFill>
                  <a:effectLst/>
                  <a:uLnTx/>
                  <a:uFillTx/>
                  <a:latin typeface="Helvetica" charset="0"/>
                  <a:ea typeface="ＭＳ Ｐゴシック" charset="0"/>
                </a:rPr>
                <a:t>Read</a:t>
              </a:r>
            </a:p>
          </p:txBody>
        </p:sp>
        <p:sp>
          <p:nvSpPr>
            <p:cNvPr id="63" name="Text Box 461">
              <a:extLst>
                <a:ext uri="{FF2B5EF4-FFF2-40B4-BE49-F238E27FC236}">
                  <a16:creationId xmlns:a16="http://schemas.microsoft.com/office/drawing/2014/main" id="{4573098E-B69A-F14E-9DCA-96586F38B885}"/>
                </a:ext>
              </a:extLst>
            </p:cNvPr>
            <p:cNvSpPr txBox="1">
              <a:spLocks noChangeArrowheads="1"/>
            </p:cNvSpPr>
            <p:nvPr/>
          </p:nvSpPr>
          <p:spPr bwMode="auto">
            <a:xfrm>
              <a:off x="4819" y="2976"/>
              <a:ext cx="267" cy="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00000"/>
                  </a:solidFill>
                  <a:effectLst/>
                  <a:uLnTx/>
                  <a:uFillTx/>
                  <a:latin typeface="Helvetica" charset="0"/>
                  <a:ea typeface="ＭＳ Ｐゴシック" charset="0"/>
                </a:rPr>
                <a:t>Write</a:t>
              </a:r>
            </a:p>
          </p:txBody>
        </p:sp>
      </p:grpSp>
      <p:sp>
        <p:nvSpPr>
          <p:cNvPr id="64" name="TextBox 63">
            <a:extLst>
              <a:ext uri="{FF2B5EF4-FFF2-40B4-BE49-F238E27FC236}">
                <a16:creationId xmlns:a16="http://schemas.microsoft.com/office/drawing/2014/main" id="{35AC846B-892E-1344-92FB-35F0B9D54240}"/>
              </a:ext>
            </a:extLst>
          </p:cNvPr>
          <p:cNvSpPr txBox="1"/>
          <p:nvPr/>
        </p:nvSpPr>
        <p:spPr>
          <a:xfrm>
            <a:off x="606356" y="5491638"/>
            <a:ext cx="4618892" cy="460382"/>
          </a:xfrm>
          <a:prstGeom prst="rect">
            <a:avLst/>
          </a:prstGeom>
          <a:noFill/>
        </p:spPr>
        <p:txBody>
          <a:bodyPr wrap="square" rtlCol="0">
            <a:spAutoFit/>
          </a:bodyPr>
          <a:lstStyle/>
          <a:p>
            <a:pPr>
              <a:lnSpc>
                <a:spcPct val="150000"/>
              </a:lnSpc>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时钟上升沿！更新</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Cycle</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3</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计算得到的状态</a:t>
            </a:r>
          </a:p>
        </p:txBody>
      </p:sp>
    </p:spTree>
    <p:extLst>
      <p:ext uri="{BB962C8B-B14F-4D97-AF65-F5344CB8AC3E}">
        <p14:creationId xmlns:p14="http://schemas.microsoft.com/office/powerpoint/2010/main" val="444661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46</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例子</a:t>
            </a:r>
          </a:p>
        </p:txBody>
      </p:sp>
      <p:sp>
        <p:nvSpPr>
          <p:cNvPr id="5" name="AutoShape 408">
            <a:extLst>
              <a:ext uri="{FF2B5EF4-FFF2-40B4-BE49-F238E27FC236}">
                <a16:creationId xmlns:a16="http://schemas.microsoft.com/office/drawing/2014/main" id="{078E256A-438A-CC49-8CA3-ECF121ABB606}"/>
              </a:ext>
            </a:extLst>
          </p:cNvPr>
          <p:cNvSpPr>
            <a:spLocks noChangeArrowheads="1"/>
          </p:cNvSpPr>
          <p:nvPr/>
        </p:nvSpPr>
        <p:spPr bwMode="auto">
          <a:xfrm>
            <a:off x="1084951" y="1462914"/>
            <a:ext cx="1600200" cy="3048000"/>
          </a:xfrm>
          <a:prstGeom prst="roundRect">
            <a:avLst>
              <a:gd name="adj" fmla="val 16667"/>
            </a:avLst>
          </a:prstGeom>
          <a:solidFill>
            <a:srgbClr val="808080"/>
          </a:solidFill>
          <a:ln w="19050">
            <a:solidFill>
              <a:srgbClr val="000000"/>
            </a:solidFill>
            <a:round/>
            <a:headEnd type="none" w="sm" len="sm"/>
            <a:tailEnd type="none" w="sm" len="sm"/>
          </a:ln>
          <a:effectLst>
            <a:outerShdw blurRad="63500" dist="50800" dir="2700000" algn="tl" rotWithShape="0">
              <a:srgbClr val="000000">
                <a:alpha val="39999"/>
              </a:srgbClr>
            </a:outerShdw>
          </a:effectLst>
        </p:spPr>
        <p:txBody>
          <a:bodyPr wrap="none" tIns="457200" anchorCtr="1"/>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Combinational</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logic</a:t>
            </a:r>
          </a:p>
        </p:txBody>
      </p:sp>
      <p:sp>
        <p:nvSpPr>
          <p:cNvPr id="6" name="AutoShape 409">
            <a:extLst>
              <a:ext uri="{FF2B5EF4-FFF2-40B4-BE49-F238E27FC236}">
                <a16:creationId xmlns:a16="http://schemas.microsoft.com/office/drawing/2014/main" id="{5F0C0545-5702-9045-993A-8287883D2DD0}"/>
              </a:ext>
            </a:extLst>
          </p:cNvPr>
          <p:cNvSpPr>
            <a:spLocks noChangeArrowheads="1"/>
          </p:cNvSpPr>
          <p:nvPr/>
        </p:nvSpPr>
        <p:spPr bwMode="auto">
          <a:xfrm>
            <a:off x="1389751" y="2529714"/>
            <a:ext cx="990600" cy="990600"/>
          </a:xfrm>
          <a:prstGeom prst="roundRect">
            <a:avLst>
              <a:gd name="adj" fmla="val 16667"/>
            </a:avLst>
          </a:prstGeom>
          <a:solidFill>
            <a:srgbClr val="FFFFFF"/>
          </a:solidFill>
          <a:ln w="19050">
            <a:solidFill>
              <a:srgbClr val="000000"/>
            </a:solidFill>
            <a:round/>
            <a:headEnd type="none" w="sm" len="sm"/>
            <a:tailEnd type="none" w="sm" len="sm"/>
          </a:ln>
          <a:effectLst>
            <a:innerShdw dist="50800" dir="13500000">
              <a:prstClr val="black">
                <a:alpha val="50000"/>
              </a:prstClr>
            </a:inn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latin typeface="Helvetica" pitchFamily="34" charset="0"/>
              <a:ea typeface="+mn-ea"/>
            </a:endParaRPr>
          </a:p>
        </p:txBody>
      </p:sp>
      <p:sp>
        <p:nvSpPr>
          <p:cNvPr id="7" name="Rectangle 410">
            <a:extLst>
              <a:ext uri="{FF2B5EF4-FFF2-40B4-BE49-F238E27FC236}">
                <a16:creationId xmlns:a16="http://schemas.microsoft.com/office/drawing/2014/main" id="{0607D0E9-0BE8-2844-9456-631040DE55CD}"/>
              </a:ext>
            </a:extLst>
          </p:cNvPr>
          <p:cNvSpPr>
            <a:spLocks noChangeArrowheads="1"/>
          </p:cNvSpPr>
          <p:nvPr/>
        </p:nvSpPr>
        <p:spPr bwMode="auto">
          <a:xfrm rot="5400000" flipV="1">
            <a:off x="4131364" y="3442527"/>
            <a:ext cx="609600" cy="15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8" name="AutoShape 411">
            <a:extLst>
              <a:ext uri="{FF2B5EF4-FFF2-40B4-BE49-F238E27FC236}">
                <a16:creationId xmlns:a16="http://schemas.microsoft.com/office/drawing/2014/main" id="{4A76174C-B83C-9842-83F8-A1C2F5A9BFD1}"/>
              </a:ext>
            </a:extLst>
          </p:cNvPr>
          <p:cNvSpPr>
            <a:spLocks noChangeArrowheads="1"/>
          </p:cNvSpPr>
          <p:nvPr/>
        </p:nvSpPr>
        <p:spPr bwMode="auto">
          <a:xfrm>
            <a:off x="2685151" y="3901314"/>
            <a:ext cx="304800" cy="304800"/>
          </a:xfrm>
          <a:prstGeom prst="rightArrow">
            <a:avLst>
              <a:gd name="adj1" fmla="val 37500"/>
              <a:gd name="adj2" fmla="val 58333"/>
            </a:avLst>
          </a:prstGeom>
          <a:solidFill>
            <a:srgbClr val="777777"/>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9" name="AutoShape 412">
            <a:extLst>
              <a:ext uri="{FF2B5EF4-FFF2-40B4-BE49-F238E27FC236}">
                <a16:creationId xmlns:a16="http://schemas.microsoft.com/office/drawing/2014/main" id="{BC0C3F8D-2D76-2A40-8286-A03DB564DF84}"/>
              </a:ext>
            </a:extLst>
          </p:cNvPr>
          <p:cNvSpPr>
            <a:spLocks noChangeArrowheads="1"/>
          </p:cNvSpPr>
          <p:nvPr/>
        </p:nvSpPr>
        <p:spPr bwMode="auto">
          <a:xfrm flipH="1">
            <a:off x="2685151" y="3520314"/>
            <a:ext cx="304800" cy="304800"/>
          </a:xfrm>
          <a:prstGeom prst="rightArrow">
            <a:avLst>
              <a:gd name="adj1" fmla="val 37500"/>
              <a:gd name="adj2" fmla="val 58333"/>
            </a:avLst>
          </a:prstGeom>
          <a:solidFill>
            <a:srgbClr val="777777"/>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0" name="AutoShape 413">
            <a:extLst>
              <a:ext uri="{FF2B5EF4-FFF2-40B4-BE49-F238E27FC236}">
                <a16:creationId xmlns:a16="http://schemas.microsoft.com/office/drawing/2014/main" id="{ACCA3C60-D8E4-DD4E-A9AB-75C6C685EA5B}"/>
              </a:ext>
            </a:extLst>
          </p:cNvPr>
          <p:cNvSpPr>
            <a:spLocks noChangeArrowheads="1"/>
          </p:cNvSpPr>
          <p:nvPr/>
        </p:nvSpPr>
        <p:spPr bwMode="auto">
          <a:xfrm>
            <a:off x="2685151" y="2453514"/>
            <a:ext cx="304800" cy="304800"/>
          </a:xfrm>
          <a:prstGeom prst="rightArrow">
            <a:avLst>
              <a:gd name="adj1" fmla="val 37500"/>
              <a:gd name="adj2" fmla="val 58333"/>
            </a:avLst>
          </a:prstGeom>
          <a:solidFill>
            <a:srgbClr val="777777"/>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1" name="AutoShape 414">
            <a:extLst>
              <a:ext uri="{FF2B5EF4-FFF2-40B4-BE49-F238E27FC236}">
                <a16:creationId xmlns:a16="http://schemas.microsoft.com/office/drawing/2014/main" id="{FE0612EF-5B57-D74B-8286-5A993C416454}"/>
              </a:ext>
            </a:extLst>
          </p:cNvPr>
          <p:cNvSpPr>
            <a:spLocks noChangeArrowheads="1"/>
          </p:cNvSpPr>
          <p:nvPr/>
        </p:nvSpPr>
        <p:spPr bwMode="auto">
          <a:xfrm flipH="1">
            <a:off x="2685151" y="2072514"/>
            <a:ext cx="304800" cy="304800"/>
          </a:xfrm>
          <a:prstGeom prst="rightArrow">
            <a:avLst>
              <a:gd name="adj1" fmla="val 37500"/>
              <a:gd name="adj2" fmla="val 58333"/>
            </a:avLst>
          </a:prstGeom>
          <a:solidFill>
            <a:srgbClr val="777777"/>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2" name="AutoShape 415">
            <a:extLst>
              <a:ext uri="{FF2B5EF4-FFF2-40B4-BE49-F238E27FC236}">
                <a16:creationId xmlns:a16="http://schemas.microsoft.com/office/drawing/2014/main" id="{1C145ACE-07B7-6E4C-A2CA-99F15BFB2DDB}"/>
              </a:ext>
            </a:extLst>
          </p:cNvPr>
          <p:cNvSpPr>
            <a:spLocks noChangeArrowheads="1"/>
          </p:cNvSpPr>
          <p:nvPr/>
        </p:nvSpPr>
        <p:spPr bwMode="auto">
          <a:xfrm rot="5400000" flipH="1">
            <a:off x="1694551" y="3215514"/>
            <a:ext cx="304800" cy="304800"/>
          </a:xfrm>
          <a:prstGeom prst="rightArrow">
            <a:avLst>
              <a:gd name="adj1" fmla="val 37500"/>
              <a:gd name="adj2" fmla="val 58333"/>
            </a:avLst>
          </a:prstGeom>
          <a:solidFill>
            <a:srgbClr val="777777"/>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3" name="AutoShape 416">
            <a:extLst>
              <a:ext uri="{FF2B5EF4-FFF2-40B4-BE49-F238E27FC236}">
                <a16:creationId xmlns:a16="http://schemas.microsoft.com/office/drawing/2014/main" id="{74940ED6-CF91-364F-A60B-F495E60927D9}"/>
              </a:ext>
            </a:extLst>
          </p:cNvPr>
          <p:cNvSpPr>
            <a:spLocks noChangeArrowheads="1"/>
          </p:cNvSpPr>
          <p:nvPr/>
        </p:nvSpPr>
        <p:spPr bwMode="auto">
          <a:xfrm rot="5400000" flipH="1">
            <a:off x="1694551" y="2529714"/>
            <a:ext cx="304800" cy="304800"/>
          </a:xfrm>
          <a:prstGeom prst="rightArrow">
            <a:avLst>
              <a:gd name="adj1" fmla="val 37500"/>
              <a:gd name="adj2" fmla="val 58333"/>
            </a:avLst>
          </a:prstGeom>
          <a:solidFill>
            <a:srgbClr val="777777"/>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4" name="AutoShape 417">
            <a:extLst>
              <a:ext uri="{FF2B5EF4-FFF2-40B4-BE49-F238E27FC236}">
                <a16:creationId xmlns:a16="http://schemas.microsoft.com/office/drawing/2014/main" id="{B3AB7A8A-9F5E-2244-B5A8-D9A0C868F77B}"/>
              </a:ext>
            </a:extLst>
          </p:cNvPr>
          <p:cNvSpPr>
            <a:spLocks noChangeArrowheads="1"/>
          </p:cNvSpPr>
          <p:nvPr/>
        </p:nvSpPr>
        <p:spPr bwMode="auto">
          <a:xfrm rot="5400000" flipH="1">
            <a:off x="1770751" y="4510914"/>
            <a:ext cx="304800" cy="304800"/>
          </a:xfrm>
          <a:prstGeom prst="rightArrow">
            <a:avLst>
              <a:gd name="adj1" fmla="val 37500"/>
              <a:gd name="adj2" fmla="val 58333"/>
            </a:avLst>
          </a:prstGeom>
          <a:solidFill>
            <a:srgbClr val="777777"/>
          </a:solidFill>
          <a:ln w="19050">
            <a:solidFill>
              <a:srgbClr val="000000"/>
            </a:solidFill>
            <a:miter lim="800000"/>
            <a:headEnd type="none" w="sm" len="sm"/>
            <a:tailEnd type="none" w="sm" len="sm"/>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5" name="Freeform 418">
            <a:extLst>
              <a:ext uri="{FF2B5EF4-FFF2-40B4-BE49-F238E27FC236}">
                <a16:creationId xmlns:a16="http://schemas.microsoft.com/office/drawing/2014/main" id="{8891C2B5-84AB-9C45-9B92-A502CA227FC4}"/>
              </a:ext>
            </a:extLst>
          </p:cNvPr>
          <p:cNvSpPr>
            <a:spLocks/>
          </p:cNvSpPr>
          <p:nvPr/>
        </p:nvSpPr>
        <p:spPr bwMode="auto">
          <a:xfrm>
            <a:off x="2304151" y="1691514"/>
            <a:ext cx="2209800" cy="3505200"/>
          </a:xfrm>
          <a:custGeom>
            <a:avLst/>
            <a:gdLst>
              <a:gd name="T0" fmla="*/ 240 w 1392"/>
              <a:gd name="T1" fmla="*/ 0 h 2208"/>
              <a:gd name="T2" fmla="*/ 1392 w 1392"/>
              <a:gd name="T3" fmla="*/ 0 h 2208"/>
              <a:gd name="T4" fmla="*/ 1392 w 1392"/>
              <a:gd name="T5" fmla="*/ 2160 h 2208"/>
              <a:gd name="T6" fmla="*/ 144 w 1392"/>
              <a:gd name="T7" fmla="*/ 2160 h 2208"/>
              <a:gd name="T8" fmla="*/ 144 w 1392"/>
              <a:gd name="T9" fmla="*/ 2208 h 2208"/>
              <a:gd name="T10" fmla="*/ 0 w 1392"/>
              <a:gd name="T11" fmla="*/ 2112 h 2208"/>
              <a:gd name="T12" fmla="*/ 144 w 1392"/>
              <a:gd name="T13" fmla="*/ 2016 h 2208"/>
              <a:gd name="T14" fmla="*/ 144 w 1392"/>
              <a:gd name="T15" fmla="*/ 2064 h 2208"/>
              <a:gd name="T16" fmla="*/ 1296 w 1392"/>
              <a:gd name="T17" fmla="*/ 2064 h 2208"/>
              <a:gd name="T18" fmla="*/ 1296 w 1392"/>
              <a:gd name="T19" fmla="*/ 1440 h 2208"/>
              <a:gd name="T20" fmla="*/ 1200 w 1392"/>
              <a:gd name="T21" fmla="*/ 1440 h 2208"/>
              <a:gd name="T22" fmla="*/ 1200 w 1392"/>
              <a:gd name="T23" fmla="*/ 1488 h 2208"/>
              <a:gd name="T24" fmla="*/ 1056 w 1392"/>
              <a:gd name="T25" fmla="*/ 1392 h 2208"/>
              <a:gd name="T26" fmla="*/ 1200 w 1392"/>
              <a:gd name="T27" fmla="*/ 1296 h 2208"/>
              <a:gd name="T28" fmla="*/ 1200 w 1392"/>
              <a:gd name="T29" fmla="*/ 1344 h 2208"/>
              <a:gd name="T30" fmla="*/ 1296 w 1392"/>
              <a:gd name="T31" fmla="*/ 1344 h 2208"/>
              <a:gd name="T32" fmla="*/ 1296 w 1392"/>
              <a:gd name="T33" fmla="*/ 480 h 2208"/>
              <a:gd name="T34" fmla="*/ 1248 w 1392"/>
              <a:gd name="T35" fmla="*/ 480 h 2208"/>
              <a:gd name="T36" fmla="*/ 1248 w 1392"/>
              <a:gd name="T37" fmla="*/ 528 h 2208"/>
              <a:gd name="T38" fmla="*/ 1104 w 1392"/>
              <a:gd name="T39" fmla="*/ 432 h 2208"/>
              <a:gd name="T40" fmla="*/ 1248 w 1392"/>
              <a:gd name="T41" fmla="*/ 336 h 2208"/>
              <a:gd name="T42" fmla="*/ 1248 w 1392"/>
              <a:gd name="T43" fmla="*/ 384 h 2208"/>
              <a:gd name="T44" fmla="*/ 1296 w 1392"/>
              <a:gd name="T45" fmla="*/ 384 h 2208"/>
              <a:gd name="T46" fmla="*/ 1296 w 1392"/>
              <a:gd name="T47" fmla="*/ 96 h 2208"/>
              <a:gd name="T48" fmla="*/ 240 w 1392"/>
              <a:gd name="T49" fmla="*/ 96 h 2208"/>
              <a:gd name="T50" fmla="*/ 240 w 1392"/>
              <a:gd name="T51" fmla="*/ 0 h 220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392"/>
              <a:gd name="T79" fmla="*/ 0 h 2208"/>
              <a:gd name="T80" fmla="*/ 1392 w 1392"/>
              <a:gd name="T81" fmla="*/ 2208 h 220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392" h="2208">
                <a:moveTo>
                  <a:pt x="240" y="0"/>
                </a:moveTo>
                <a:lnTo>
                  <a:pt x="1392" y="0"/>
                </a:lnTo>
                <a:lnTo>
                  <a:pt x="1392" y="2160"/>
                </a:lnTo>
                <a:lnTo>
                  <a:pt x="144" y="2160"/>
                </a:lnTo>
                <a:lnTo>
                  <a:pt x="144" y="2208"/>
                </a:lnTo>
                <a:lnTo>
                  <a:pt x="0" y="2112"/>
                </a:lnTo>
                <a:lnTo>
                  <a:pt x="144" y="2016"/>
                </a:lnTo>
                <a:lnTo>
                  <a:pt x="144" y="2064"/>
                </a:lnTo>
                <a:lnTo>
                  <a:pt x="1296" y="2064"/>
                </a:lnTo>
                <a:lnTo>
                  <a:pt x="1296" y="1440"/>
                </a:lnTo>
                <a:lnTo>
                  <a:pt x="1200" y="1440"/>
                </a:lnTo>
                <a:lnTo>
                  <a:pt x="1200" y="1488"/>
                </a:lnTo>
                <a:lnTo>
                  <a:pt x="1056" y="1392"/>
                </a:lnTo>
                <a:lnTo>
                  <a:pt x="1200" y="1296"/>
                </a:lnTo>
                <a:lnTo>
                  <a:pt x="1200" y="1344"/>
                </a:lnTo>
                <a:lnTo>
                  <a:pt x="1296" y="1344"/>
                </a:lnTo>
                <a:lnTo>
                  <a:pt x="1296" y="480"/>
                </a:lnTo>
                <a:lnTo>
                  <a:pt x="1248" y="480"/>
                </a:lnTo>
                <a:lnTo>
                  <a:pt x="1248" y="528"/>
                </a:lnTo>
                <a:lnTo>
                  <a:pt x="1104" y="432"/>
                </a:lnTo>
                <a:lnTo>
                  <a:pt x="1248" y="336"/>
                </a:lnTo>
                <a:lnTo>
                  <a:pt x="1248" y="384"/>
                </a:lnTo>
                <a:lnTo>
                  <a:pt x="1296" y="384"/>
                </a:lnTo>
                <a:lnTo>
                  <a:pt x="1296" y="96"/>
                </a:lnTo>
                <a:lnTo>
                  <a:pt x="240" y="96"/>
                </a:lnTo>
                <a:lnTo>
                  <a:pt x="240" y="0"/>
                </a:lnTo>
                <a:close/>
              </a:path>
            </a:pathLst>
          </a:custGeom>
          <a:solidFill>
            <a:srgbClr val="777777"/>
          </a:solidFill>
          <a:ln w="19050">
            <a:solidFill>
              <a:srgbClr val="000000"/>
            </a:solidFill>
            <a:round/>
            <a:headEnd type="none" w="sm" len="sm"/>
            <a:tailEnd type="none" w="sm" len="sm"/>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Text" lastClr="000000"/>
              </a:solidFill>
              <a:effectLst/>
              <a:uLnTx/>
              <a:uFillTx/>
            </a:endParaRPr>
          </a:p>
        </p:txBody>
      </p:sp>
      <p:sp>
        <p:nvSpPr>
          <p:cNvPr id="16" name="Rectangle 419">
            <a:extLst>
              <a:ext uri="{FF2B5EF4-FFF2-40B4-BE49-F238E27FC236}">
                <a16:creationId xmlns:a16="http://schemas.microsoft.com/office/drawing/2014/main" id="{701A87B9-5E4E-0F43-882F-E9D7C92759A3}"/>
              </a:ext>
            </a:extLst>
          </p:cNvPr>
          <p:cNvSpPr>
            <a:spLocks noChangeArrowheads="1"/>
          </p:cNvSpPr>
          <p:nvPr/>
        </p:nvSpPr>
        <p:spPr bwMode="auto">
          <a:xfrm>
            <a:off x="2989951" y="2072514"/>
            <a:ext cx="1066800" cy="685800"/>
          </a:xfrm>
          <a:prstGeom prst="rect">
            <a:avLst/>
          </a:prstGeom>
          <a:solidFill>
            <a:srgbClr val="99FFCC"/>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Helvetica" pitchFamily="34" charset="0"/>
                <a:ea typeface="+mn-ea"/>
              </a:rPr>
              <a:t>Data</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Helvetica" pitchFamily="34" charset="0"/>
                <a:ea typeface="+mn-ea"/>
              </a:rPr>
              <a:t>memory</a:t>
            </a:r>
          </a:p>
        </p:txBody>
      </p:sp>
      <p:sp>
        <p:nvSpPr>
          <p:cNvPr id="17" name="Rectangle 420">
            <a:extLst>
              <a:ext uri="{FF2B5EF4-FFF2-40B4-BE49-F238E27FC236}">
                <a16:creationId xmlns:a16="http://schemas.microsoft.com/office/drawing/2014/main" id="{D019B3D9-11DC-3046-A821-A0B444BD2A19}"/>
              </a:ext>
            </a:extLst>
          </p:cNvPr>
          <p:cNvSpPr>
            <a:spLocks noChangeArrowheads="1"/>
          </p:cNvSpPr>
          <p:nvPr/>
        </p:nvSpPr>
        <p:spPr bwMode="auto">
          <a:xfrm>
            <a:off x="2989951" y="3536189"/>
            <a:ext cx="990600" cy="685800"/>
          </a:xfrm>
          <a:prstGeom prst="rect">
            <a:avLst/>
          </a:prstGeom>
          <a:solidFill>
            <a:srgbClr val="99FFCC"/>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Register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rPr>
              <a:t>file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ysClr val="windowText" lastClr="000000"/>
                </a:solidFill>
                <a:effectLst/>
                <a:uLnTx/>
                <a:uFillTx/>
                <a:latin typeface="Courier New" pitchFamily="49" charset="0"/>
                <a:ea typeface="+mn-ea"/>
              </a:rPr>
              <a:t>%</a:t>
            </a:r>
            <a:r>
              <a:rPr kumimoji="0" lang="en-US" sz="800" b="0" i="0" u="none" strike="noStrike" kern="0" cap="none" spc="0" normalizeH="0" baseline="0" noProof="0" dirty="0" err="1">
                <a:ln>
                  <a:noFill/>
                </a:ln>
                <a:solidFill>
                  <a:sysClr val="windowText" lastClr="000000"/>
                </a:solidFill>
                <a:effectLst/>
                <a:uLnTx/>
                <a:uFillTx/>
                <a:latin typeface="Courier New" pitchFamily="49" charset="0"/>
                <a:ea typeface="+mn-ea"/>
              </a:rPr>
              <a:t>rbx</a:t>
            </a:r>
            <a:r>
              <a:rPr kumimoji="0" lang="en-US" sz="800" b="0" i="0" u="none" strike="noStrike" kern="0" cap="none" spc="0" normalizeH="0" baseline="0" noProof="0" dirty="0">
                <a:ln>
                  <a:noFill/>
                </a:ln>
                <a:solidFill>
                  <a:sysClr val="windowText" lastClr="000000"/>
                </a:solidFill>
                <a:effectLst/>
                <a:uLnTx/>
                <a:uFillTx/>
                <a:latin typeface="Courier New" pitchFamily="49" charset="0"/>
                <a:ea typeface="+mn-ea"/>
              </a:rPr>
              <a:t> = 0x300</a:t>
            </a:r>
            <a:endParaRPr kumimoji="0" lang="en-US" sz="1400" b="0" i="0" u="none" strike="noStrike" kern="0" cap="none" spc="0" normalizeH="0" baseline="0" noProof="0" dirty="0">
              <a:ln>
                <a:noFill/>
              </a:ln>
              <a:solidFill>
                <a:sysClr val="windowText" lastClr="000000"/>
              </a:solidFill>
              <a:effectLst/>
              <a:uLnTx/>
              <a:uFillTx/>
              <a:latin typeface="Helvetica" pitchFamily="34" charset="0"/>
              <a:ea typeface="+mn-ea"/>
            </a:endParaRPr>
          </a:p>
        </p:txBody>
      </p:sp>
      <p:sp>
        <p:nvSpPr>
          <p:cNvPr id="18" name="Rectangle 421">
            <a:extLst>
              <a:ext uri="{FF2B5EF4-FFF2-40B4-BE49-F238E27FC236}">
                <a16:creationId xmlns:a16="http://schemas.microsoft.com/office/drawing/2014/main" id="{C43BB9BE-12CF-064B-B02A-A145AF31C1CF}"/>
              </a:ext>
            </a:extLst>
          </p:cNvPr>
          <p:cNvSpPr>
            <a:spLocks noChangeArrowheads="1"/>
          </p:cNvSpPr>
          <p:nvPr/>
        </p:nvSpPr>
        <p:spPr bwMode="auto">
          <a:xfrm>
            <a:off x="1542151" y="4815714"/>
            <a:ext cx="762000" cy="381000"/>
          </a:xfrm>
          <a:prstGeom prst="rect">
            <a:avLst/>
          </a:prstGeom>
          <a:solidFill>
            <a:srgbClr val="99FFCC"/>
          </a:solidFill>
          <a:ln w="9525">
            <a:solidFill>
              <a:srgbClr val="000000"/>
            </a:solidFill>
            <a:miter lim="800000"/>
            <a:headEnd/>
            <a:tailEnd/>
          </a:ln>
          <a:effectLst>
            <a:outerShdw blurRad="63500" dist="25401" dir="2700000" algn="tl" rotWithShape="0">
              <a:srgbClr val="000000">
                <a:alpha val="39999"/>
              </a:srgbClr>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ea typeface="+mn-ea"/>
              </a:rPr>
              <a:t>PC</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latin typeface="Courier New" pitchFamily="49" charset="0"/>
                <a:ea typeface="+mn-ea"/>
              </a:rPr>
              <a:t>0x016</a:t>
            </a:r>
            <a:endParaRPr kumimoji="0" lang="en-US" sz="1050" b="0" i="0" u="none" strike="noStrike" kern="0" cap="none" spc="0" normalizeH="0" baseline="0" noProof="0" dirty="0">
              <a:ln>
                <a:noFill/>
              </a:ln>
              <a:solidFill>
                <a:sysClr val="windowText" lastClr="000000"/>
              </a:solidFill>
              <a:effectLst/>
              <a:uLnTx/>
              <a:uFillTx/>
              <a:ea typeface="+mn-ea"/>
            </a:endParaRPr>
          </a:p>
        </p:txBody>
      </p:sp>
      <p:sp>
        <p:nvSpPr>
          <p:cNvPr id="19" name="Rectangle 422">
            <a:extLst>
              <a:ext uri="{FF2B5EF4-FFF2-40B4-BE49-F238E27FC236}">
                <a16:creationId xmlns:a16="http://schemas.microsoft.com/office/drawing/2014/main" id="{DEE6C1A7-A501-1849-9CBC-53B63619038C}"/>
              </a:ext>
            </a:extLst>
          </p:cNvPr>
          <p:cNvSpPr>
            <a:spLocks noChangeArrowheads="1"/>
          </p:cNvSpPr>
          <p:nvPr/>
        </p:nvSpPr>
        <p:spPr bwMode="auto">
          <a:xfrm>
            <a:off x="1542151" y="2834514"/>
            <a:ext cx="609600" cy="381000"/>
          </a:xfrm>
          <a:prstGeom prst="rect">
            <a:avLst/>
          </a:prstGeom>
          <a:solidFill>
            <a:srgbClr val="99FFCC"/>
          </a:solidFill>
          <a:ln w="9525">
            <a:solidFill>
              <a:srgbClr val="000000"/>
            </a:solidFill>
            <a:miter lim="800000"/>
            <a:headEnd/>
            <a:tailEnd/>
          </a:ln>
          <a:effectLst>
            <a:outerShdw dist="35921" dir="2700000" algn="ctr" rotWithShape="0">
              <a:srgbClr val="000000"/>
            </a:outerShdw>
          </a:effectLst>
        </p:spPr>
        <p:txBody>
          <a:bodyPr wrap="none" lIns="91430" tIns="45715" rIns="91430" bIns="45715"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ea typeface="+mn-ea"/>
              </a:rPr>
              <a:t>CC</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ysClr val="windowText" lastClr="000000"/>
                </a:solidFill>
                <a:effectLst/>
                <a:uLnTx/>
                <a:uFillTx/>
                <a:latin typeface="Courier New" pitchFamily="49" charset="0"/>
                <a:ea typeface="+mn-ea"/>
              </a:rPr>
              <a:t>000</a:t>
            </a:r>
            <a:endParaRPr kumimoji="0" lang="en-US" sz="1400" b="0" i="0" u="none" strike="noStrike" kern="0" cap="none" spc="0" normalizeH="0" baseline="0" noProof="0">
              <a:ln>
                <a:noFill/>
              </a:ln>
              <a:solidFill>
                <a:sysClr val="windowText" lastClr="000000"/>
              </a:solidFill>
              <a:effectLst/>
              <a:uLnTx/>
              <a:uFillTx/>
              <a:ea typeface="+mn-ea"/>
            </a:endParaRPr>
          </a:p>
        </p:txBody>
      </p:sp>
      <p:sp>
        <p:nvSpPr>
          <p:cNvPr id="20" name="Text Box 423">
            <a:extLst>
              <a:ext uri="{FF2B5EF4-FFF2-40B4-BE49-F238E27FC236}">
                <a16:creationId xmlns:a16="http://schemas.microsoft.com/office/drawing/2014/main" id="{D7ED39ED-549F-D248-9B1E-B3B82AFE8D62}"/>
              </a:ext>
            </a:extLst>
          </p:cNvPr>
          <p:cNvSpPr txBox="1">
            <a:spLocks noChangeArrowheads="1"/>
          </p:cNvSpPr>
          <p:nvPr/>
        </p:nvSpPr>
        <p:spPr bwMode="auto">
          <a:xfrm>
            <a:off x="2713076" y="3139314"/>
            <a:ext cx="429925"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Read</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ports</a:t>
            </a:r>
          </a:p>
        </p:txBody>
      </p:sp>
      <p:sp>
        <p:nvSpPr>
          <p:cNvPr id="21" name="Text Box 424">
            <a:extLst>
              <a:ext uri="{FF2B5EF4-FFF2-40B4-BE49-F238E27FC236}">
                <a16:creationId xmlns:a16="http://schemas.microsoft.com/office/drawing/2014/main" id="{6D6E1808-11C4-214D-849F-F2D79F10F644}"/>
              </a:ext>
            </a:extLst>
          </p:cNvPr>
          <p:cNvSpPr txBox="1">
            <a:spLocks noChangeArrowheads="1"/>
          </p:cNvSpPr>
          <p:nvPr/>
        </p:nvSpPr>
        <p:spPr bwMode="auto">
          <a:xfrm>
            <a:off x="3933077" y="3139314"/>
            <a:ext cx="428322"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Helvetica" charset="0"/>
                <a:ea typeface="ＭＳ Ｐゴシック" charset="0"/>
              </a:rPr>
              <a:t>Write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00000"/>
                </a:solidFill>
                <a:effectLst/>
                <a:uLnTx/>
                <a:uFillTx/>
                <a:latin typeface="Helvetica" charset="0"/>
                <a:ea typeface="ＭＳ Ｐゴシック" charset="0"/>
              </a:rPr>
              <a:t>ports</a:t>
            </a:r>
          </a:p>
        </p:txBody>
      </p:sp>
      <p:sp>
        <p:nvSpPr>
          <p:cNvPr id="22" name="Rectangle 438">
            <a:extLst>
              <a:ext uri="{FF2B5EF4-FFF2-40B4-BE49-F238E27FC236}">
                <a16:creationId xmlns:a16="http://schemas.microsoft.com/office/drawing/2014/main" id="{0E3BAE13-5E90-0447-BEEA-A38DB1B4974D}"/>
              </a:ext>
            </a:extLst>
          </p:cNvPr>
          <p:cNvSpPr>
            <a:spLocks noChangeArrowheads="1"/>
          </p:cNvSpPr>
          <p:nvPr/>
        </p:nvSpPr>
        <p:spPr bwMode="auto">
          <a:xfrm>
            <a:off x="2322449" y="4617277"/>
            <a:ext cx="607928" cy="2616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ysClr val="windowText" lastClr="000000"/>
                </a:solidFill>
                <a:effectLst/>
                <a:uLnTx/>
                <a:uFillTx/>
                <a:latin typeface="Courier New" charset="0"/>
              </a:rPr>
              <a:t>0x01f</a:t>
            </a:r>
          </a:p>
        </p:txBody>
      </p:sp>
      <p:grpSp>
        <p:nvGrpSpPr>
          <p:cNvPr id="23" name="Group 456">
            <a:extLst>
              <a:ext uri="{FF2B5EF4-FFF2-40B4-BE49-F238E27FC236}">
                <a16:creationId xmlns:a16="http://schemas.microsoft.com/office/drawing/2014/main" id="{2CFE8D77-A4C5-6E46-B347-545908432043}"/>
              </a:ext>
            </a:extLst>
          </p:cNvPr>
          <p:cNvGrpSpPr>
            <a:grpSpLocks/>
          </p:cNvGrpSpPr>
          <p:nvPr/>
        </p:nvGrpSpPr>
        <p:grpSpPr bwMode="auto">
          <a:xfrm>
            <a:off x="2713726" y="1828039"/>
            <a:ext cx="1644650" cy="215900"/>
            <a:chOff x="4050" y="2976"/>
            <a:chExt cx="1036" cy="136"/>
          </a:xfrm>
        </p:grpSpPr>
        <p:sp>
          <p:nvSpPr>
            <p:cNvPr id="24" name="Text Box 457">
              <a:extLst>
                <a:ext uri="{FF2B5EF4-FFF2-40B4-BE49-F238E27FC236}">
                  <a16:creationId xmlns:a16="http://schemas.microsoft.com/office/drawing/2014/main" id="{2426DA68-205C-5D4D-B70F-4054767E6A2C}"/>
                </a:ext>
              </a:extLst>
            </p:cNvPr>
            <p:cNvSpPr txBox="1">
              <a:spLocks noChangeArrowheads="1"/>
            </p:cNvSpPr>
            <p:nvPr/>
          </p:nvSpPr>
          <p:spPr bwMode="auto">
            <a:xfrm>
              <a:off x="4050" y="2976"/>
              <a:ext cx="271" cy="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00000"/>
                  </a:solidFill>
                  <a:effectLst/>
                  <a:uLnTx/>
                  <a:uFillTx/>
                  <a:latin typeface="Helvetica" charset="0"/>
                  <a:ea typeface="ＭＳ Ｐゴシック" charset="0"/>
                </a:rPr>
                <a:t>Read</a:t>
              </a:r>
            </a:p>
          </p:txBody>
        </p:sp>
        <p:sp>
          <p:nvSpPr>
            <p:cNvPr id="25" name="Text Box 458">
              <a:extLst>
                <a:ext uri="{FF2B5EF4-FFF2-40B4-BE49-F238E27FC236}">
                  <a16:creationId xmlns:a16="http://schemas.microsoft.com/office/drawing/2014/main" id="{33494095-1018-F443-8C77-C82A4A3A69CC}"/>
                </a:ext>
              </a:extLst>
            </p:cNvPr>
            <p:cNvSpPr txBox="1">
              <a:spLocks noChangeArrowheads="1"/>
            </p:cNvSpPr>
            <p:nvPr/>
          </p:nvSpPr>
          <p:spPr bwMode="auto">
            <a:xfrm>
              <a:off x="4819" y="2976"/>
              <a:ext cx="267" cy="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rgbClr val="000000"/>
                  </a:solidFill>
                  <a:effectLst/>
                  <a:uLnTx/>
                  <a:uFillTx/>
                  <a:latin typeface="Helvetica" charset="0"/>
                  <a:ea typeface="ＭＳ Ｐゴシック" charset="0"/>
                </a:rPr>
                <a:t>Write</a:t>
              </a:r>
            </a:p>
          </p:txBody>
        </p:sp>
      </p:grpSp>
      <p:grpSp>
        <p:nvGrpSpPr>
          <p:cNvPr id="26" name="Group 25">
            <a:extLst>
              <a:ext uri="{FF2B5EF4-FFF2-40B4-BE49-F238E27FC236}">
                <a16:creationId xmlns:a16="http://schemas.microsoft.com/office/drawing/2014/main" id="{BFC13F88-C4FC-5D4D-89EE-7C440C174BB2}"/>
              </a:ext>
            </a:extLst>
          </p:cNvPr>
          <p:cNvGrpSpPr/>
          <p:nvPr/>
        </p:nvGrpSpPr>
        <p:grpSpPr>
          <a:xfrm>
            <a:off x="5726923" y="2161188"/>
            <a:ext cx="5943600" cy="2133600"/>
            <a:chOff x="762000" y="928688"/>
            <a:chExt cx="7162800" cy="2881312"/>
          </a:xfrm>
        </p:grpSpPr>
        <p:sp>
          <p:nvSpPr>
            <p:cNvPr id="27" name="Rectangle 429">
              <a:extLst>
                <a:ext uri="{FF2B5EF4-FFF2-40B4-BE49-F238E27FC236}">
                  <a16:creationId xmlns:a16="http://schemas.microsoft.com/office/drawing/2014/main" id="{0568B9EC-90F2-EE45-A6B1-FC0D9A097326}"/>
                </a:ext>
              </a:extLst>
            </p:cNvPr>
            <p:cNvSpPr>
              <a:spLocks noChangeArrowheads="1"/>
            </p:cNvSpPr>
            <p:nvPr/>
          </p:nvSpPr>
          <p:spPr bwMode="auto">
            <a:xfrm>
              <a:off x="1676400" y="2667000"/>
              <a:ext cx="6248400" cy="381000"/>
            </a:xfrm>
            <a:prstGeom prst="rect">
              <a:avLst/>
            </a:prstGeom>
            <a:solidFill>
              <a:srgbClr val="99FFCC"/>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0x014:   </a:t>
              </a:r>
              <a:r>
                <a:rPr kumimoji="0" lang="en-US" sz="1100" b="0" i="0" u="none" strike="noStrike" kern="0" cap="none" spc="0" normalizeH="0" baseline="0" noProof="0" dirty="0" err="1">
                  <a:ln>
                    <a:noFill/>
                  </a:ln>
                  <a:solidFill>
                    <a:sysClr val="windowText" lastClr="000000"/>
                  </a:solidFill>
                  <a:effectLst/>
                  <a:uLnTx/>
                  <a:uFillTx/>
                  <a:latin typeface="Courier New" charset="0"/>
                </a:rPr>
                <a:t>addq</a:t>
              </a:r>
              <a:r>
                <a:rPr kumimoji="0" lang="en-US" sz="1100" b="0" i="0" u="none" strike="noStrike" kern="0" cap="none" spc="0" normalizeH="0" baseline="0" noProof="0" dirty="0">
                  <a:ln>
                    <a:noFill/>
                  </a:ln>
                  <a:solidFill>
                    <a:sysClr val="windowText" lastClr="000000"/>
                  </a:solidFill>
                  <a:effectLst/>
                  <a:uLnTx/>
                  <a:uFillTx/>
                  <a:latin typeface="Courier New" charset="0"/>
                </a:rPr>
                <a:t> %</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 %</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&lt;-- 0x300 CC &lt;-- 000</a:t>
              </a:r>
            </a:p>
          </p:txBody>
        </p:sp>
        <p:sp>
          <p:nvSpPr>
            <p:cNvPr id="28" name="Rectangle 430">
              <a:extLst>
                <a:ext uri="{FF2B5EF4-FFF2-40B4-BE49-F238E27FC236}">
                  <a16:creationId xmlns:a16="http://schemas.microsoft.com/office/drawing/2014/main" id="{2B3398A7-9FBE-5140-B43A-E993C458F8DC}"/>
                </a:ext>
              </a:extLst>
            </p:cNvPr>
            <p:cNvSpPr>
              <a:spLocks noChangeArrowheads="1"/>
            </p:cNvSpPr>
            <p:nvPr/>
          </p:nvSpPr>
          <p:spPr bwMode="auto">
            <a:xfrm>
              <a:off x="1676400" y="3048000"/>
              <a:ext cx="6248400" cy="381000"/>
            </a:xfrm>
            <a:prstGeom prst="rect">
              <a:avLst/>
            </a:prstGeom>
            <a:solidFill>
              <a:srgbClr val="808080"/>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0x016:   je </a:t>
              </a:r>
              <a:r>
                <a:rPr kumimoji="0" lang="en-US" sz="1100" b="0" i="0" u="none" strike="noStrike" kern="0" cap="none" spc="0" normalizeH="0" baseline="0" noProof="0" dirty="0" err="1">
                  <a:ln>
                    <a:noFill/>
                  </a:ln>
                  <a:solidFill>
                    <a:sysClr val="windowText" lastClr="000000"/>
                  </a:solidFill>
                  <a:effectLst/>
                  <a:uLnTx/>
                  <a:uFillTx/>
                  <a:latin typeface="Courier New" charset="0"/>
                </a:rPr>
                <a:t>dest</a:t>
              </a:r>
              <a:r>
                <a:rPr kumimoji="0" lang="en-US" sz="1100" b="0" i="0" u="none" strike="noStrike" kern="0" cap="none" spc="0" normalizeH="0" baseline="0" noProof="0" dirty="0">
                  <a:ln>
                    <a:noFill/>
                  </a:ln>
                  <a:solidFill>
                    <a:sysClr val="windowText" lastClr="000000"/>
                  </a:solidFill>
                  <a:effectLst/>
                  <a:uLnTx/>
                  <a:uFillTx/>
                  <a:latin typeface="Courier New" charset="0"/>
                </a:rPr>
                <a:t>             # Not taken</a:t>
              </a:r>
            </a:p>
          </p:txBody>
        </p:sp>
        <p:sp>
          <p:nvSpPr>
            <p:cNvPr id="29" name="Rectangle 431">
              <a:extLst>
                <a:ext uri="{FF2B5EF4-FFF2-40B4-BE49-F238E27FC236}">
                  <a16:creationId xmlns:a16="http://schemas.microsoft.com/office/drawing/2014/main" id="{E5276A67-90D0-5748-903F-966A887E45EA}"/>
                </a:ext>
              </a:extLst>
            </p:cNvPr>
            <p:cNvSpPr>
              <a:spLocks noChangeArrowheads="1"/>
            </p:cNvSpPr>
            <p:nvPr/>
          </p:nvSpPr>
          <p:spPr bwMode="auto">
            <a:xfrm>
              <a:off x="1676400" y="3429000"/>
              <a:ext cx="6248400" cy="381000"/>
            </a:xfrm>
            <a:prstGeom prst="rect">
              <a:avLst/>
            </a:prstGeom>
            <a:solidFill>
              <a:srgbClr val="FFFFFF"/>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0x01f:   </a:t>
              </a:r>
              <a:r>
                <a:rPr kumimoji="0" lang="en-US" sz="1100" b="0" i="0" u="none" strike="noStrike" kern="0" cap="none" spc="0" normalizeH="0" baseline="0" noProof="0" dirty="0" err="1">
                  <a:ln>
                    <a:noFill/>
                  </a:ln>
                  <a:solidFill>
                    <a:sysClr val="windowText" lastClr="000000"/>
                  </a:solidFill>
                  <a:effectLst/>
                  <a:uLnTx/>
                  <a:uFillTx/>
                  <a:latin typeface="Courier New" charset="0"/>
                </a:rPr>
                <a:t>rmmovq</a:t>
              </a:r>
              <a:r>
                <a:rPr kumimoji="0" lang="en-US" sz="1100" b="0" i="0" u="none" strike="noStrike" kern="0" cap="none" spc="0" normalizeH="0" baseline="0" noProof="0" dirty="0">
                  <a:ln>
                    <a:noFill/>
                  </a:ln>
                  <a:solidFill>
                    <a:sysClr val="windowText" lastClr="000000"/>
                  </a:solidFill>
                  <a:effectLst/>
                  <a:uLnTx/>
                  <a:uFillTx/>
                  <a:latin typeface="Courier New" charset="0"/>
                </a:rPr>
                <a:t> %rbx,0(%</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 # M[0x200] &lt;-- 0x300</a:t>
              </a:r>
            </a:p>
          </p:txBody>
        </p:sp>
        <p:sp>
          <p:nvSpPr>
            <p:cNvPr id="30" name="Text Box 432">
              <a:extLst>
                <a:ext uri="{FF2B5EF4-FFF2-40B4-BE49-F238E27FC236}">
                  <a16:creationId xmlns:a16="http://schemas.microsoft.com/office/drawing/2014/main" id="{F22237A5-A047-9B40-9954-4A0F6A7CE1A1}"/>
                </a:ext>
              </a:extLst>
            </p:cNvPr>
            <p:cNvSpPr txBox="1">
              <a:spLocks noChangeArrowheads="1"/>
            </p:cNvSpPr>
            <p:nvPr/>
          </p:nvSpPr>
          <p:spPr bwMode="auto">
            <a:xfrm>
              <a:off x="878124" y="2666999"/>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3:</a:t>
              </a:r>
            </a:p>
          </p:txBody>
        </p:sp>
        <p:sp>
          <p:nvSpPr>
            <p:cNvPr id="31" name="Text Box 433">
              <a:extLst>
                <a:ext uri="{FF2B5EF4-FFF2-40B4-BE49-F238E27FC236}">
                  <a16:creationId xmlns:a16="http://schemas.microsoft.com/office/drawing/2014/main" id="{6986C418-1333-7440-99BB-F5D963413782}"/>
                </a:ext>
              </a:extLst>
            </p:cNvPr>
            <p:cNvSpPr txBox="1">
              <a:spLocks noChangeArrowheads="1"/>
            </p:cNvSpPr>
            <p:nvPr/>
          </p:nvSpPr>
          <p:spPr bwMode="auto">
            <a:xfrm>
              <a:off x="878124" y="3047999"/>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4:</a:t>
              </a:r>
            </a:p>
          </p:txBody>
        </p:sp>
        <p:sp>
          <p:nvSpPr>
            <p:cNvPr id="32" name="Text Box 434">
              <a:extLst>
                <a:ext uri="{FF2B5EF4-FFF2-40B4-BE49-F238E27FC236}">
                  <a16:creationId xmlns:a16="http://schemas.microsoft.com/office/drawing/2014/main" id="{214467F6-E4F3-DD49-A355-BAE99163C116}"/>
                </a:ext>
              </a:extLst>
            </p:cNvPr>
            <p:cNvSpPr txBox="1">
              <a:spLocks noChangeArrowheads="1"/>
            </p:cNvSpPr>
            <p:nvPr/>
          </p:nvSpPr>
          <p:spPr bwMode="auto">
            <a:xfrm>
              <a:off x="878124" y="3429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5:</a:t>
              </a:r>
            </a:p>
          </p:txBody>
        </p:sp>
        <p:sp>
          <p:nvSpPr>
            <p:cNvPr id="33" name="Rectangle 440">
              <a:extLst>
                <a:ext uri="{FF2B5EF4-FFF2-40B4-BE49-F238E27FC236}">
                  <a16:creationId xmlns:a16="http://schemas.microsoft.com/office/drawing/2014/main" id="{9CBD64D3-AC38-A74B-A225-4B0B512029EA}"/>
                </a:ext>
              </a:extLst>
            </p:cNvPr>
            <p:cNvSpPr>
              <a:spLocks noChangeArrowheads="1"/>
            </p:cNvSpPr>
            <p:nvPr/>
          </p:nvSpPr>
          <p:spPr bwMode="auto">
            <a:xfrm>
              <a:off x="1676400" y="2286000"/>
              <a:ext cx="6248400" cy="381000"/>
            </a:xfrm>
            <a:prstGeom prst="rect">
              <a:avLst/>
            </a:prstGeom>
            <a:solidFill>
              <a:srgbClr val="DDDDDD"/>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0x00a:   </a:t>
              </a:r>
              <a:r>
                <a:rPr kumimoji="0" lang="en-US" sz="1100" b="0" i="0" u="none" strike="noStrike" kern="0" cap="none" spc="0" normalizeH="0" baseline="0" noProof="0" dirty="0" err="1">
                  <a:ln>
                    <a:noFill/>
                  </a:ln>
                  <a:solidFill>
                    <a:sysClr val="windowText" lastClr="000000"/>
                  </a:solidFill>
                  <a:effectLst/>
                  <a:uLnTx/>
                  <a:uFillTx/>
                  <a:latin typeface="Courier New" charset="0"/>
                </a:rPr>
                <a:t>irmovq</a:t>
              </a:r>
              <a:r>
                <a:rPr kumimoji="0" lang="en-US" sz="1100" b="0" i="0" u="none" strike="noStrike" kern="0" cap="none" spc="0" normalizeH="0" baseline="0" noProof="0" dirty="0">
                  <a:ln>
                    <a:noFill/>
                  </a:ln>
                  <a:solidFill>
                    <a:sysClr val="windowText" lastClr="000000"/>
                  </a:solidFill>
                  <a:effectLst/>
                  <a:uLnTx/>
                  <a:uFillTx/>
                  <a:latin typeface="Courier New" charset="0"/>
                </a:rPr>
                <a:t> $0x200,%rdx  # %</a:t>
              </a:r>
              <a:r>
                <a:rPr kumimoji="0" lang="en-US" sz="1100" b="0" i="0" u="none" strike="noStrike" kern="0" cap="none" spc="0" normalizeH="0" baseline="0" noProof="0" dirty="0" err="1">
                  <a:ln>
                    <a:noFill/>
                  </a:ln>
                  <a:solidFill>
                    <a:sysClr val="windowText" lastClr="000000"/>
                  </a:solidFill>
                  <a:effectLst/>
                  <a:uLnTx/>
                  <a:uFillTx/>
                  <a:latin typeface="Courier New" charset="0"/>
                </a:rPr>
                <a:t>rdx</a:t>
              </a:r>
              <a:r>
                <a:rPr kumimoji="0" lang="en-US" sz="1100" b="0" i="0" u="none" strike="noStrike" kern="0" cap="none" spc="0" normalizeH="0" baseline="0" noProof="0" dirty="0">
                  <a:ln>
                    <a:noFill/>
                  </a:ln>
                  <a:solidFill>
                    <a:sysClr val="windowText" lastClr="000000"/>
                  </a:solidFill>
                  <a:effectLst/>
                  <a:uLnTx/>
                  <a:uFillTx/>
                  <a:latin typeface="Courier New" charset="0"/>
                </a:rPr>
                <a:t> &lt;-- 0x200</a:t>
              </a:r>
            </a:p>
          </p:txBody>
        </p:sp>
        <p:sp>
          <p:nvSpPr>
            <p:cNvPr id="34" name="Text Box 441">
              <a:extLst>
                <a:ext uri="{FF2B5EF4-FFF2-40B4-BE49-F238E27FC236}">
                  <a16:creationId xmlns:a16="http://schemas.microsoft.com/office/drawing/2014/main" id="{B9BA45F7-D8CA-FB4D-91DA-7A4276B03280}"/>
                </a:ext>
              </a:extLst>
            </p:cNvPr>
            <p:cNvSpPr txBox="1">
              <a:spLocks noChangeArrowheads="1"/>
            </p:cNvSpPr>
            <p:nvPr/>
          </p:nvSpPr>
          <p:spPr bwMode="auto">
            <a:xfrm>
              <a:off x="878124" y="2286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Helvetica" charset="0"/>
                  <a:ea typeface="ＭＳ Ｐゴシック" charset="0"/>
                </a:rPr>
                <a:t>Cycle 2:</a:t>
              </a:r>
            </a:p>
          </p:txBody>
        </p:sp>
        <p:sp>
          <p:nvSpPr>
            <p:cNvPr id="35" name="Rectangle 443">
              <a:extLst>
                <a:ext uri="{FF2B5EF4-FFF2-40B4-BE49-F238E27FC236}">
                  <a16:creationId xmlns:a16="http://schemas.microsoft.com/office/drawing/2014/main" id="{D8EECE9A-D27A-5248-AC9B-74C0FA678B9E}"/>
                </a:ext>
              </a:extLst>
            </p:cNvPr>
            <p:cNvSpPr>
              <a:spLocks noChangeArrowheads="1"/>
            </p:cNvSpPr>
            <p:nvPr/>
          </p:nvSpPr>
          <p:spPr bwMode="auto">
            <a:xfrm>
              <a:off x="1676400" y="1905000"/>
              <a:ext cx="6248400" cy="381000"/>
            </a:xfrm>
            <a:prstGeom prst="rect">
              <a:avLst/>
            </a:prstGeom>
            <a:solidFill>
              <a:srgbClr val="FFFFFF"/>
            </a:solidFill>
            <a:ln w="12700">
              <a:solidFill>
                <a:srgbClr val="000000"/>
              </a:solidFill>
              <a:miter lim="800000"/>
              <a:headEnd/>
              <a:tailEnd/>
            </a:ln>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ourier New" charset="0"/>
                </a:rPr>
                <a:t> 0x000:   </a:t>
              </a:r>
              <a:r>
                <a:rPr kumimoji="0" lang="en-US" sz="1100" b="0" i="0" u="none" strike="noStrike" kern="0" cap="none" spc="0" normalizeH="0" baseline="0" noProof="0" dirty="0" err="1">
                  <a:ln>
                    <a:noFill/>
                  </a:ln>
                  <a:solidFill>
                    <a:sysClr val="windowText" lastClr="000000"/>
                  </a:solidFill>
                  <a:effectLst/>
                  <a:uLnTx/>
                  <a:uFillTx/>
                  <a:latin typeface="Courier New" charset="0"/>
                </a:rPr>
                <a:t>irmovq</a:t>
              </a:r>
              <a:r>
                <a:rPr kumimoji="0" lang="en-US" sz="1100" b="0" i="0" u="none" strike="noStrike" kern="0" cap="none" spc="0" normalizeH="0" baseline="0" noProof="0" dirty="0">
                  <a:ln>
                    <a:noFill/>
                  </a:ln>
                  <a:solidFill>
                    <a:sysClr val="windowText" lastClr="000000"/>
                  </a:solidFill>
                  <a:effectLst/>
                  <a:uLnTx/>
                  <a:uFillTx/>
                  <a:latin typeface="Courier New" charset="0"/>
                </a:rPr>
                <a:t> $0x100,%rbx  # %</a:t>
              </a:r>
              <a:r>
                <a:rPr kumimoji="0" lang="en-US" sz="1100" b="0" i="0" u="none" strike="noStrike" kern="0" cap="none" spc="0" normalizeH="0" baseline="0" noProof="0" dirty="0" err="1">
                  <a:ln>
                    <a:noFill/>
                  </a:ln>
                  <a:solidFill>
                    <a:sysClr val="windowText" lastClr="000000"/>
                  </a:solidFill>
                  <a:effectLst/>
                  <a:uLnTx/>
                  <a:uFillTx/>
                  <a:latin typeface="Courier New" charset="0"/>
                </a:rPr>
                <a:t>rbx</a:t>
              </a:r>
              <a:r>
                <a:rPr kumimoji="0" lang="en-US" sz="1100" b="0" i="0" u="none" strike="noStrike" kern="0" cap="none" spc="0" normalizeH="0" baseline="0" noProof="0" dirty="0">
                  <a:ln>
                    <a:noFill/>
                  </a:ln>
                  <a:solidFill>
                    <a:sysClr val="windowText" lastClr="000000"/>
                  </a:solidFill>
                  <a:effectLst/>
                  <a:uLnTx/>
                  <a:uFillTx/>
                  <a:latin typeface="Courier New" charset="0"/>
                </a:rPr>
                <a:t> &lt;-- 0x100</a:t>
              </a:r>
            </a:p>
          </p:txBody>
        </p:sp>
        <p:sp>
          <p:nvSpPr>
            <p:cNvPr id="36" name="Text Box 444">
              <a:extLst>
                <a:ext uri="{FF2B5EF4-FFF2-40B4-BE49-F238E27FC236}">
                  <a16:creationId xmlns:a16="http://schemas.microsoft.com/office/drawing/2014/main" id="{1BE505FF-9B52-8845-8EE6-F42444CB89F6}"/>
                </a:ext>
              </a:extLst>
            </p:cNvPr>
            <p:cNvSpPr txBox="1">
              <a:spLocks noChangeArrowheads="1"/>
            </p:cNvSpPr>
            <p:nvPr/>
          </p:nvSpPr>
          <p:spPr bwMode="auto">
            <a:xfrm>
              <a:off x="878124" y="1905000"/>
              <a:ext cx="780813" cy="3325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rgbClr val="000000"/>
                  </a:solidFill>
                  <a:effectLst/>
                  <a:uLnTx/>
                  <a:uFillTx/>
                  <a:latin typeface="Helvetica" charset="0"/>
                  <a:ea typeface="ＭＳ Ｐゴシック" charset="0"/>
                </a:rPr>
                <a:t>Cycle 1:</a:t>
              </a:r>
            </a:p>
          </p:txBody>
        </p:sp>
        <p:sp>
          <p:nvSpPr>
            <p:cNvPr id="37" name="Rectangle 464">
              <a:extLst>
                <a:ext uri="{FF2B5EF4-FFF2-40B4-BE49-F238E27FC236}">
                  <a16:creationId xmlns:a16="http://schemas.microsoft.com/office/drawing/2014/main" id="{13805459-4FF4-AD44-B302-7B6A1B05E9C2}"/>
                </a:ext>
              </a:extLst>
            </p:cNvPr>
            <p:cNvSpPr>
              <a:spLocks noChangeArrowheads="1"/>
            </p:cNvSpPr>
            <p:nvPr/>
          </p:nvSpPr>
          <p:spPr bwMode="auto">
            <a:xfrm>
              <a:off x="762000" y="1157288"/>
              <a:ext cx="838200" cy="304800"/>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rPr>
                <a:t>Clock</a:t>
              </a:r>
            </a:p>
          </p:txBody>
        </p:sp>
        <p:sp>
          <p:nvSpPr>
            <p:cNvPr id="38" name="Line 473">
              <a:extLst>
                <a:ext uri="{FF2B5EF4-FFF2-40B4-BE49-F238E27FC236}">
                  <a16:creationId xmlns:a16="http://schemas.microsoft.com/office/drawing/2014/main" id="{6345FEEF-FA80-EF4E-B1C9-057FA4498F44}"/>
                </a:ext>
              </a:extLst>
            </p:cNvPr>
            <p:cNvSpPr>
              <a:spLocks noChangeShapeType="1"/>
            </p:cNvSpPr>
            <p:nvPr/>
          </p:nvSpPr>
          <p:spPr bwMode="auto">
            <a:xfrm>
              <a:off x="19812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39" name="Text Box 474">
              <a:extLst>
                <a:ext uri="{FF2B5EF4-FFF2-40B4-BE49-F238E27FC236}">
                  <a16:creationId xmlns:a16="http://schemas.microsoft.com/office/drawing/2014/main" id="{1C3BDC19-9EB9-5A4A-871F-BEC01B61E965}"/>
                </a:ext>
              </a:extLst>
            </p:cNvPr>
            <p:cNvSpPr txBox="1">
              <a:spLocks noChangeArrowheads="1"/>
            </p:cNvSpPr>
            <p:nvPr/>
          </p:nvSpPr>
          <p:spPr bwMode="auto">
            <a:xfrm>
              <a:off x="2209801"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1</a:t>
              </a:r>
            </a:p>
          </p:txBody>
        </p:sp>
        <p:sp>
          <p:nvSpPr>
            <p:cNvPr id="40" name="Line 477">
              <a:extLst>
                <a:ext uri="{FF2B5EF4-FFF2-40B4-BE49-F238E27FC236}">
                  <a16:creationId xmlns:a16="http://schemas.microsoft.com/office/drawing/2014/main" id="{E1C9F32F-AC7A-A340-91C3-D499FAE8DADB}"/>
                </a:ext>
              </a:extLst>
            </p:cNvPr>
            <p:cNvSpPr>
              <a:spLocks noChangeShapeType="1"/>
            </p:cNvSpPr>
            <p:nvPr/>
          </p:nvSpPr>
          <p:spPr bwMode="auto">
            <a:xfrm>
              <a:off x="32004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1" name="Line 480">
              <a:extLst>
                <a:ext uri="{FF2B5EF4-FFF2-40B4-BE49-F238E27FC236}">
                  <a16:creationId xmlns:a16="http://schemas.microsoft.com/office/drawing/2014/main" id="{3A095BAC-6858-484E-9F69-02CD31774D65}"/>
                </a:ext>
              </a:extLst>
            </p:cNvPr>
            <p:cNvSpPr>
              <a:spLocks noChangeShapeType="1"/>
            </p:cNvSpPr>
            <p:nvPr/>
          </p:nvSpPr>
          <p:spPr bwMode="auto">
            <a:xfrm>
              <a:off x="44196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2" name="Line 483">
              <a:extLst>
                <a:ext uri="{FF2B5EF4-FFF2-40B4-BE49-F238E27FC236}">
                  <a16:creationId xmlns:a16="http://schemas.microsoft.com/office/drawing/2014/main" id="{63128027-1970-5244-BA0E-ED2ED8FE63CA}"/>
                </a:ext>
              </a:extLst>
            </p:cNvPr>
            <p:cNvSpPr>
              <a:spLocks noChangeShapeType="1"/>
            </p:cNvSpPr>
            <p:nvPr/>
          </p:nvSpPr>
          <p:spPr bwMode="auto">
            <a:xfrm>
              <a:off x="5638800" y="1081088"/>
              <a:ext cx="1219200" cy="0"/>
            </a:xfrm>
            <a:prstGeom prst="line">
              <a:avLst/>
            </a:prstGeom>
            <a:noFill/>
            <a:ln w="12700">
              <a:solidFill>
                <a:srgbClr val="000000"/>
              </a:solidFill>
              <a:round/>
              <a:headEnd type="triangle" w="med" len="sm"/>
              <a:tailEnd type="triangle" w="med"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3" name="Line 487">
              <a:extLst>
                <a:ext uri="{FF2B5EF4-FFF2-40B4-BE49-F238E27FC236}">
                  <a16:creationId xmlns:a16="http://schemas.microsoft.com/office/drawing/2014/main" id="{57199242-265D-AC42-8CAB-60B1E8D26E92}"/>
                </a:ext>
              </a:extLst>
            </p:cNvPr>
            <p:cNvSpPr>
              <a:spLocks noChangeShapeType="1"/>
            </p:cNvSpPr>
            <p:nvPr/>
          </p:nvSpPr>
          <p:spPr bwMode="auto">
            <a:xfrm flipH="1" flipV="1">
              <a:off x="448945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4" name="Text Box 488">
              <a:extLst>
                <a:ext uri="{FF2B5EF4-FFF2-40B4-BE49-F238E27FC236}">
                  <a16:creationId xmlns:a16="http://schemas.microsoft.com/office/drawing/2014/main" id="{FCFF736A-0CC1-B34F-9038-3732C344C1C7}"/>
                </a:ext>
              </a:extLst>
            </p:cNvPr>
            <p:cNvSpPr txBox="1">
              <a:spLocks noChangeArrowheads="1"/>
            </p:cNvSpPr>
            <p:nvPr/>
          </p:nvSpPr>
          <p:spPr bwMode="auto">
            <a:xfrm>
              <a:off x="4426218"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Wingdings 2" charset="0"/>
                  <a:ea typeface="ＭＳ Ｐゴシック" charset="0"/>
                </a:rPr>
                <a:t>j</a:t>
              </a:r>
            </a:p>
          </p:txBody>
        </p:sp>
        <p:sp>
          <p:nvSpPr>
            <p:cNvPr id="45" name="Line 489">
              <a:extLst>
                <a:ext uri="{FF2B5EF4-FFF2-40B4-BE49-F238E27FC236}">
                  <a16:creationId xmlns:a16="http://schemas.microsoft.com/office/drawing/2014/main" id="{DDDA6799-0FEC-2142-99F0-A1417FD68C4D}"/>
                </a:ext>
              </a:extLst>
            </p:cNvPr>
            <p:cNvSpPr>
              <a:spLocks noChangeShapeType="1"/>
            </p:cNvSpPr>
            <p:nvPr/>
          </p:nvSpPr>
          <p:spPr bwMode="auto">
            <a:xfrm flipH="1" flipV="1">
              <a:off x="57023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6" name="Text Box 490">
              <a:extLst>
                <a:ext uri="{FF2B5EF4-FFF2-40B4-BE49-F238E27FC236}">
                  <a16:creationId xmlns:a16="http://schemas.microsoft.com/office/drawing/2014/main" id="{74F4BD2A-B927-E841-9350-DED0F200CA63}"/>
                </a:ext>
              </a:extLst>
            </p:cNvPr>
            <p:cNvSpPr txBox="1">
              <a:spLocks noChangeArrowheads="1"/>
            </p:cNvSpPr>
            <p:nvPr/>
          </p:nvSpPr>
          <p:spPr bwMode="auto">
            <a:xfrm>
              <a:off x="5639067"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000000"/>
                  </a:solidFill>
                  <a:effectLst/>
                  <a:uLnTx/>
                  <a:uFillTx/>
                  <a:latin typeface="Wingdings 2" charset="0"/>
                  <a:ea typeface="ＭＳ Ｐゴシック" charset="0"/>
                </a:rPr>
                <a:t>l</a:t>
              </a:r>
            </a:p>
          </p:txBody>
        </p:sp>
        <p:sp>
          <p:nvSpPr>
            <p:cNvPr id="47" name="Line 491">
              <a:extLst>
                <a:ext uri="{FF2B5EF4-FFF2-40B4-BE49-F238E27FC236}">
                  <a16:creationId xmlns:a16="http://schemas.microsoft.com/office/drawing/2014/main" id="{908BA355-5557-144D-83F3-0912EA9E58B8}"/>
                </a:ext>
              </a:extLst>
            </p:cNvPr>
            <p:cNvSpPr>
              <a:spLocks noChangeShapeType="1"/>
            </p:cNvSpPr>
            <p:nvPr/>
          </p:nvSpPr>
          <p:spPr bwMode="auto">
            <a:xfrm flipV="1">
              <a:off x="67056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48" name="Text Box 492">
              <a:extLst>
                <a:ext uri="{FF2B5EF4-FFF2-40B4-BE49-F238E27FC236}">
                  <a16:creationId xmlns:a16="http://schemas.microsoft.com/office/drawing/2014/main" id="{BB1AD291-D9B4-D645-81CE-38FC154E0CD9}"/>
                </a:ext>
              </a:extLst>
            </p:cNvPr>
            <p:cNvSpPr txBox="1">
              <a:spLocks noChangeArrowheads="1"/>
            </p:cNvSpPr>
            <p:nvPr/>
          </p:nvSpPr>
          <p:spPr bwMode="auto">
            <a:xfrm>
              <a:off x="6483616"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Wingdings 2" charset="0"/>
                  <a:ea typeface="ＭＳ Ｐゴシック" charset="0"/>
                </a:rPr>
                <a:t>m</a:t>
              </a:r>
            </a:p>
          </p:txBody>
        </p:sp>
        <p:sp>
          <p:nvSpPr>
            <p:cNvPr id="49" name="Line 493">
              <a:extLst>
                <a:ext uri="{FF2B5EF4-FFF2-40B4-BE49-F238E27FC236}">
                  <a16:creationId xmlns:a16="http://schemas.microsoft.com/office/drawing/2014/main" id="{DA7D72E8-2FDA-3749-A8AE-B8E6F1C77870}"/>
                </a:ext>
              </a:extLst>
            </p:cNvPr>
            <p:cNvSpPr>
              <a:spLocks noChangeShapeType="1"/>
            </p:cNvSpPr>
            <p:nvPr/>
          </p:nvSpPr>
          <p:spPr bwMode="auto">
            <a:xfrm flipV="1">
              <a:off x="5486400" y="1462088"/>
              <a:ext cx="82550" cy="152400"/>
            </a:xfrm>
            <a:prstGeom prst="line">
              <a:avLst/>
            </a:prstGeom>
            <a:noFill/>
            <a:ln w="9525">
              <a:solidFill>
                <a:srgbClr val="000000"/>
              </a:solidFill>
              <a:round/>
              <a:headEnd/>
              <a:tailEnd type="triangle" w="med" len="med"/>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50" name="Text Box 494">
              <a:extLst>
                <a:ext uri="{FF2B5EF4-FFF2-40B4-BE49-F238E27FC236}">
                  <a16:creationId xmlns:a16="http://schemas.microsoft.com/office/drawing/2014/main" id="{3174098E-B5BA-7745-8BD6-E13F11C6639C}"/>
                </a:ext>
              </a:extLst>
            </p:cNvPr>
            <p:cNvSpPr txBox="1">
              <a:spLocks noChangeArrowheads="1"/>
            </p:cNvSpPr>
            <p:nvPr/>
          </p:nvSpPr>
          <p:spPr bwMode="auto">
            <a:xfrm>
              <a:off x="5264417" y="1538288"/>
              <a:ext cx="374119" cy="35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srgbClr val="000000"/>
                  </a:solidFill>
                  <a:effectLst/>
                  <a:uLnTx/>
                  <a:uFillTx/>
                  <a:latin typeface="Wingdings 2" charset="0"/>
                  <a:ea typeface="ＭＳ Ｐゴシック" charset="0"/>
                </a:rPr>
                <a:t>k</a:t>
              </a:r>
            </a:p>
          </p:txBody>
        </p:sp>
        <p:sp>
          <p:nvSpPr>
            <p:cNvPr id="51" name="Text Box 496">
              <a:extLst>
                <a:ext uri="{FF2B5EF4-FFF2-40B4-BE49-F238E27FC236}">
                  <a16:creationId xmlns:a16="http://schemas.microsoft.com/office/drawing/2014/main" id="{36CA12C4-73D3-BB4D-AD01-C333052BB982}"/>
                </a:ext>
              </a:extLst>
            </p:cNvPr>
            <p:cNvSpPr txBox="1">
              <a:spLocks noChangeArrowheads="1"/>
            </p:cNvSpPr>
            <p:nvPr/>
          </p:nvSpPr>
          <p:spPr bwMode="auto">
            <a:xfrm>
              <a:off x="3429001"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2</a:t>
              </a:r>
            </a:p>
          </p:txBody>
        </p:sp>
        <p:sp>
          <p:nvSpPr>
            <p:cNvPr id="52" name="Text Box 497">
              <a:extLst>
                <a:ext uri="{FF2B5EF4-FFF2-40B4-BE49-F238E27FC236}">
                  <a16:creationId xmlns:a16="http://schemas.microsoft.com/office/drawing/2014/main" id="{964396AC-5D0C-174B-B20B-35BBF5877AB0}"/>
                </a:ext>
              </a:extLst>
            </p:cNvPr>
            <p:cNvSpPr txBox="1">
              <a:spLocks noChangeArrowheads="1"/>
            </p:cNvSpPr>
            <p:nvPr/>
          </p:nvSpPr>
          <p:spPr bwMode="auto">
            <a:xfrm>
              <a:off x="4648200"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3</a:t>
              </a:r>
            </a:p>
          </p:txBody>
        </p:sp>
        <p:sp>
          <p:nvSpPr>
            <p:cNvPr id="53" name="Text Box 498">
              <a:extLst>
                <a:ext uri="{FF2B5EF4-FFF2-40B4-BE49-F238E27FC236}">
                  <a16:creationId xmlns:a16="http://schemas.microsoft.com/office/drawing/2014/main" id="{175DD135-F85D-C848-849E-007E9A7FC3A8}"/>
                </a:ext>
              </a:extLst>
            </p:cNvPr>
            <p:cNvSpPr txBox="1">
              <a:spLocks noChangeArrowheads="1"/>
            </p:cNvSpPr>
            <p:nvPr/>
          </p:nvSpPr>
          <p:spPr bwMode="auto">
            <a:xfrm>
              <a:off x="5867402" y="928688"/>
              <a:ext cx="761999" cy="311726"/>
            </a:xfrm>
            <a:prstGeom prst="rect">
              <a:avLst/>
            </a:prstGeom>
            <a:solidFill>
              <a:srgbClr val="FFFFFF"/>
            </a:solidFill>
            <a:ln>
              <a:noFill/>
            </a:ln>
            <a:extLst>
              <a:ext uri="{91240B29-F687-4f45-9708-019B960494DF}">
                <a14:hiddenLine xmlns="" xmlns:a14="http://schemas.microsoft.com/office/drawing/2010/main" w="28575">
                  <a:solidFill>
                    <a:srgbClr val="000000"/>
                  </a:solidFill>
                  <a:miter lim="800000"/>
                  <a:headEnd type="none" w="sm" len="sm"/>
                  <a:tailEnd type="none" w="sm" len="sm"/>
                </a14:hiddenLine>
              </a:ext>
            </a:extLst>
          </p:spPr>
          <p:txBody>
            <a:bodyPr>
              <a:spAutoFit/>
            </a:bodyPr>
            <a:lstStyle>
              <a:lvl1pPr eaLnBrk="0" hangingPunct="0">
                <a:defRPr sz="1400">
                  <a:solidFill>
                    <a:schemeClr val="tx1"/>
                  </a:solidFill>
                  <a:latin typeface="Helvetica" charset="0"/>
                  <a:ea typeface="ＭＳ Ｐゴシック" charset="0"/>
                </a:defRPr>
              </a:lvl1pPr>
              <a:lvl2pPr marL="742950" indent="-285750" eaLnBrk="0" hangingPunct="0">
                <a:defRPr sz="1400">
                  <a:solidFill>
                    <a:schemeClr val="tx1"/>
                  </a:solidFill>
                  <a:latin typeface="Helvetica" charset="0"/>
                  <a:ea typeface="ＭＳ Ｐゴシック" charset="0"/>
                </a:defRPr>
              </a:lvl2pPr>
              <a:lvl3pPr marL="1143000" indent="-228600" eaLnBrk="0" hangingPunct="0">
                <a:defRPr sz="1400">
                  <a:solidFill>
                    <a:schemeClr val="tx1"/>
                  </a:solidFill>
                  <a:latin typeface="Helvetica" charset="0"/>
                  <a:ea typeface="ＭＳ Ｐゴシック" charset="0"/>
                </a:defRPr>
              </a:lvl3pPr>
              <a:lvl4pPr marL="1600200" indent="-228600" eaLnBrk="0" hangingPunct="0">
                <a:defRPr sz="1400">
                  <a:solidFill>
                    <a:schemeClr val="tx1"/>
                  </a:solidFill>
                  <a:latin typeface="Helvetica" charset="0"/>
                  <a:ea typeface="ＭＳ Ｐゴシック" charset="0"/>
                </a:defRPr>
              </a:lvl4pPr>
              <a:lvl5pPr marL="2057400" indent="-228600" eaLnBrk="0" hangingPunct="0">
                <a:defRPr sz="1400">
                  <a:solidFill>
                    <a:schemeClr val="tx1"/>
                  </a:solidFill>
                  <a:latin typeface="Helvetica" charset="0"/>
                  <a:ea typeface="ＭＳ Ｐゴシック" charset="0"/>
                </a:defRPr>
              </a:lvl5pPr>
              <a:lvl6pPr marL="2514600" indent="-228600" algn="ctr" eaLnBrk="0" fontAlgn="base" hangingPunct="0">
                <a:spcBef>
                  <a:spcPct val="0"/>
                </a:spcBef>
                <a:spcAft>
                  <a:spcPct val="0"/>
                </a:spcAft>
                <a:defRPr sz="1400">
                  <a:solidFill>
                    <a:schemeClr val="tx1"/>
                  </a:solidFill>
                  <a:latin typeface="Helvetica" charset="0"/>
                  <a:ea typeface="ＭＳ Ｐゴシック" charset="0"/>
                </a:defRPr>
              </a:lvl6pPr>
              <a:lvl7pPr marL="2971800" indent="-228600" algn="ctr" eaLnBrk="0" fontAlgn="base" hangingPunct="0">
                <a:spcBef>
                  <a:spcPct val="0"/>
                </a:spcBef>
                <a:spcAft>
                  <a:spcPct val="0"/>
                </a:spcAft>
                <a:defRPr sz="1400">
                  <a:solidFill>
                    <a:schemeClr val="tx1"/>
                  </a:solidFill>
                  <a:latin typeface="Helvetica" charset="0"/>
                  <a:ea typeface="ＭＳ Ｐゴシック" charset="0"/>
                </a:defRPr>
              </a:lvl7pPr>
              <a:lvl8pPr marL="3429000" indent="-228600" algn="ctr" eaLnBrk="0" fontAlgn="base" hangingPunct="0">
                <a:spcBef>
                  <a:spcPct val="0"/>
                </a:spcBef>
                <a:spcAft>
                  <a:spcPct val="0"/>
                </a:spcAft>
                <a:defRPr sz="1400">
                  <a:solidFill>
                    <a:schemeClr val="tx1"/>
                  </a:solidFill>
                  <a:latin typeface="Helvetica" charset="0"/>
                  <a:ea typeface="ＭＳ Ｐゴシック" charset="0"/>
                </a:defRPr>
              </a:lvl8pPr>
              <a:lvl9pPr marL="3886200" indent="-228600" algn="ctr" eaLnBrk="0" fontAlgn="base" hangingPunct="0">
                <a:spcBef>
                  <a:spcPct val="0"/>
                </a:spcBef>
                <a:spcAft>
                  <a:spcPct val="0"/>
                </a:spcAft>
                <a:defRPr sz="1400">
                  <a:solidFill>
                    <a:schemeClr val="tx1"/>
                  </a:solidFill>
                  <a:latin typeface="Helvetica" charset="0"/>
                  <a:ea typeface="ＭＳ Ｐゴシック"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rgbClr val="000000"/>
                  </a:solidFill>
                  <a:effectLst/>
                  <a:uLnTx/>
                  <a:uFillTx/>
                  <a:latin typeface="Helvetica" charset="0"/>
                  <a:ea typeface="ＭＳ Ｐゴシック" charset="0"/>
                </a:rPr>
                <a:t>Cycle 4</a:t>
              </a:r>
            </a:p>
          </p:txBody>
        </p:sp>
        <p:grpSp>
          <p:nvGrpSpPr>
            <p:cNvPr id="54" name="Group 503">
              <a:extLst>
                <a:ext uri="{FF2B5EF4-FFF2-40B4-BE49-F238E27FC236}">
                  <a16:creationId xmlns:a16="http://schemas.microsoft.com/office/drawing/2014/main" id="{B1C72605-4D19-0F46-9F06-23070385E004}"/>
                </a:ext>
              </a:extLst>
            </p:cNvPr>
            <p:cNvGrpSpPr>
              <a:grpSpLocks/>
            </p:cNvGrpSpPr>
            <p:nvPr/>
          </p:nvGrpSpPr>
          <p:grpSpPr bwMode="auto">
            <a:xfrm>
              <a:off x="1981200" y="1004888"/>
              <a:ext cx="4876800" cy="595312"/>
              <a:chOff x="1248" y="633"/>
              <a:chExt cx="3072" cy="375"/>
            </a:xfrm>
          </p:grpSpPr>
          <p:sp>
            <p:nvSpPr>
              <p:cNvPr id="59" name="Line 468">
                <a:extLst>
                  <a:ext uri="{FF2B5EF4-FFF2-40B4-BE49-F238E27FC236}">
                    <a16:creationId xmlns:a16="http://schemas.microsoft.com/office/drawing/2014/main" id="{975F060B-59FF-DF44-BF9B-2B52A2317D17}"/>
                  </a:ext>
                </a:extLst>
              </p:cNvPr>
              <p:cNvSpPr>
                <a:spLocks noChangeShapeType="1"/>
              </p:cNvSpPr>
              <p:nvPr/>
            </p:nvSpPr>
            <p:spPr bwMode="auto">
              <a:xfrm flipV="1">
                <a:off x="1248"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60" name="Line 499">
                <a:extLst>
                  <a:ext uri="{FF2B5EF4-FFF2-40B4-BE49-F238E27FC236}">
                    <a16:creationId xmlns:a16="http://schemas.microsoft.com/office/drawing/2014/main" id="{42A3B85F-8937-4943-8911-EC80E79B3056}"/>
                  </a:ext>
                </a:extLst>
              </p:cNvPr>
              <p:cNvSpPr>
                <a:spLocks noChangeShapeType="1"/>
              </p:cNvSpPr>
              <p:nvPr/>
            </p:nvSpPr>
            <p:spPr bwMode="auto">
              <a:xfrm flipV="1">
                <a:off x="2016"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61" name="Line 500">
                <a:extLst>
                  <a:ext uri="{FF2B5EF4-FFF2-40B4-BE49-F238E27FC236}">
                    <a16:creationId xmlns:a16="http://schemas.microsoft.com/office/drawing/2014/main" id="{B6EB89F9-171F-534A-9FFD-E0AC36F7CB5D}"/>
                  </a:ext>
                </a:extLst>
              </p:cNvPr>
              <p:cNvSpPr>
                <a:spLocks noChangeShapeType="1"/>
              </p:cNvSpPr>
              <p:nvPr/>
            </p:nvSpPr>
            <p:spPr bwMode="auto">
              <a:xfrm flipV="1">
                <a:off x="2784"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62" name="Line 501">
                <a:extLst>
                  <a:ext uri="{FF2B5EF4-FFF2-40B4-BE49-F238E27FC236}">
                    <a16:creationId xmlns:a16="http://schemas.microsoft.com/office/drawing/2014/main" id="{DFEF9C7F-954C-5C43-8A6B-0C490E4ACE48}"/>
                  </a:ext>
                </a:extLst>
              </p:cNvPr>
              <p:cNvSpPr>
                <a:spLocks noChangeShapeType="1"/>
              </p:cNvSpPr>
              <p:nvPr/>
            </p:nvSpPr>
            <p:spPr bwMode="auto">
              <a:xfrm flipV="1">
                <a:off x="3552"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63" name="Line 502">
                <a:extLst>
                  <a:ext uri="{FF2B5EF4-FFF2-40B4-BE49-F238E27FC236}">
                    <a16:creationId xmlns:a16="http://schemas.microsoft.com/office/drawing/2014/main" id="{56C8AA78-A4F6-184F-8E1B-9135C7B75B56}"/>
                  </a:ext>
                </a:extLst>
              </p:cNvPr>
              <p:cNvSpPr>
                <a:spLocks noChangeShapeType="1"/>
              </p:cNvSpPr>
              <p:nvPr/>
            </p:nvSpPr>
            <p:spPr bwMode="auto">
              <a:xfrm flipV="1">
                <a:off x="4320" y="633"/>
                <a:ext cx="0" cy="375"/>
              </a:xfrm>
              <a:prstGeom prst="line">
                <a:avLst/>
              </a:prstGeom>
              <a:noFill/>
              <a:ln w="6350">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grpSp>
        <p:sp>
          <p:nvSpPr>
            <p:cNvPr id="55" name="Freeform 463">
              <a:extLst>
                <a:ext uri="{FF2B5EF4-FFF2-40B4-BE49-F238E27FC236}">
                  <a16:creationId xmlns:a16="http://schemas.microsoft.com/office/drawing/2014/main" id="{3D4E7B3B-4CC0-7A49-9ACE-474C7B89BF38}"/>
                </a:ext>
              </a:extLst>
            </p:cNvPr>
            <p:cNvSpPr>
              <a:spLocks/>
            </p:cNvSpPr>
            <p:nvPr/>
          </p:nvSpPr>
          <p:spPr bwMode="auto">
            <a:xfrm>
              <a:off x="16764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56" name="Freeform 465">
              <a:extLst>
                <a:ext uri="{FF2B5EF4-FFF2-40B4-BE49-F238E27FC236}">
                  <a16:creationId xmlns:a16="http://schemas.microsoft.com/office/drawing/2014/main" id="{CED6C367-F858-9F44-AE94-7AB8F31CC7E6}"/>
                </a:ext>
              </a:extLst>
            </p:cNvPr>
            <p:cNvSpPr>
              <a:spLocks/>
            </p:cNvSpPr>
            <p:nvPr/>
          </p:nvSpPr>
          <p:spPr bwMode="auto">
            <a:xfrm>
              <a:off x="28956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57" name="Freeform 466">
              <a:extLst>
                <a:ext uri="{FF2B5EF4-FFF2-40B4-BE49-F238E27FC236}">
                  <a16:creationId xmlns:a16="http://schemas.microsoft.com/office/drawing/2014/main" id="{3AD65FC3-C943-2049-A1F3-4DFEB5DFCA77}"/>
                </a:ext>
              </a:extLst>
            </p:cNvPr>
            <p:cNvSpPr>
              <a:spLocks/>
            </p:cNvSpPr>
            <p:nvPr/>
          </p:nvSpPr>
          <p:spPr bwMode="auto">
            <a:xfrm>
              <a:off x="41148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sp>
          <p:nvSpPr>
            <p:cNvPr id="58" name="Freeform 467">
              <a:extLst>
                <a:ext uri="{FF2B5EF4-FFF2-40B4-BE49-F238E27FC236}">
                  <a16:creationId xmlns:a16="http://schemas.microsoft.com/office/drawing/2014/main" id="{E94B2E26-20FF-C645-BB38-38EB95C96F86}"/>
                </a:ext>
              </a:extLst>
            </p:cNvPr>
            <p:cNvSpPr>
              <a:spLocks/>
            </p:cNvSpPr>
            <p:nvPr/>
          </p:nvSpPr>
          <p:spPr bwMode="auto">
            <a:xfrm>
              <a:off x="5334000" y="1233488"/>
              <a:ext cx="1828800" cy="228600"/>
            </a:xfrm>
            <a:custGeom>
              <a:avLst/>
              <a:gdLst>
                <a:gd name="T0" fmla="*/ 0 w 576"/>
                <a:gd name="T1" fmla="*/ 144 h 144"/>
                <a:gd name="T2" fmla="*/ 96 w 576"/>
                <a:gd name="T3" fmla="*/ 144 h 144"/>
                <a:gd name="T4" fmla="*/ 96 w 576"/>
                <a:gd name="T5" fmla="*/ 0 h 144"/>
                <a:gd name="T6" fmla="*/ 288 w 576"/>
                <a:gd name="T7" fmla="*/ 0 h 144"/>
                <a:gd name="T8" fmla="*/ 288 w 576"/>
                <a:gd name="T9" fmla="*/ 144 h 144"/>
                <a:gd name="T10" fmla="*/ 480 w 576"/>
                <a:gd name="T11" fmla="*/ 144 h 144"/>
                <a:gd name="T12" fmla="*/ 480 w 576"/>
                <a:gd name="T13" fmla="*/ 0 h 144"/>
                <a:gd name="T14" fmla="*/ 576 w 576"/>
                <a:gd name="T15" fmla="*/ 0 h 144"/>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144"/>
                <a:gd name="T26" fmla="*/ 576 w 576"/>
                <a:gd name="T27" fmla="*/ 144 h 14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144">
                  <a:moveTo>
                    <a:pt x="0" y="144"/>
                  </a:moveTo>
                  <a:lnTo>
                    <a:pt x="96" y="144"/>
                  </a:lnTo>
                  <a:lnTo>
                    <a:pt x="96" y="0"/>
                  </a:lnTo>
                  <a:lnTo>
                    <a:pt x="288" y="0"/>
                  </a:lnTo>
                  <a:lnTo>
                    <a:pt x="288" y="144"/>
                  </a:lnTo>
                  <a:lnTo>
                    <a:pt x="480" y="144"/>
                  </a:lnTo>
                  <a:lnTo>
                    <a:pt x="480" y="0"/>
                  </a:lnTo>
                  <a:lnTo>
                    <a:pt x="576" y="0"/>
                  </a:lnTo>
                </a:path>
              </a:pathLst>
            </a:custGeom>
            <a:noFill/>
            <a:ln w="19050">
              <a:solidFill>
                <a:srgbClr val="000000"/>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a:ln>
                  <a:noFill/>
                </a:ln>
                <a:solidFill>
                  <a:sysClr val="windowText" lastClr="000000"/>
                </a:solidFill>
                <a:effectLst/>
                <a:uLnTx/>
                <a:uFillTx/>
              </a:endParaRPr>
            </a:p>
          </p:txBody>
        </p:sp>
      </p:grpSp>
      <p:sp>
        <p:nvSpPr>
          <p:cNvPr id="64" name="Line 31">
            <a:extLst>
              <a:ext uri="{FF2B5EF4-FFF2-40B4-BE49-F238E27FC236}">
                <a16:creationId xmlns:a16="http://schemas.microsoft.com/office/drawing/2014/main" id="{91F4125B-9706-8B4D-97D9-7C9A26A8CFD6}"/>
              </a:ext>
            </a:extLst>
          </p:cNvPr>
          <p:cNvSpPr>
            <a:spLocks noChangeShapeType="1"/>
          </p:cNvSpPr>
          <p:nvPr/>
        </p:nvSpPr>
        <p:spPr bwMode="auto">
          <a:xfrm>
            <a:off x="10738227" y="1989737"/>
            <a:ext cx="0" cy="838200"/>
          </a:xfrm>
          <a:prstGeom prst="line">
            <a:avLst/>
          </a:prstGeom>
          <a:noFill/>
          <a:ln w="38100">
            <a:solidFill>
              <a:srgbClr val="FF3300"/>
            </a:solidFill>
            <a:round/>
            <a:headEnd/>
            <a:tailEnd type="none" w="sm" len="sm"/>
          </a:ln>
          <a:effectLst/>
        </p:spPr>
        <p:txBody>
          <a:bodyPr lIns="45720" rIns="45720" anchor="ctr">
            <a:spAutoFit/>
          </a:bodyPr>
          <a:lstStyle/>
          <a:p>
            <a:endParaRPr lang="en-US"/>
          </a:p>
        </p:txBody>
      </p:sp>
      <p:sp>
        <p:nvSpPr>
          <p:cNvPr id="65" name="TextBox 64">
            <a:extLst>
              <a:ext uri="{FF2B5EF4-FFF2-40B4-BE49-F238E27FC236}">
                <a16:creationId xmlns:a16="http://schemas.microsoft.com/office/drawing/2014/main" id="{234AF411-6656-EA4A-A00E-73BC8EFFD905}"/>
              </a:ext>
            </a:extLst>
          </p:cNvPr>
          <p:cNvSpPr txBox="1"/>
          <p:nvPr/>
        </p:nvSpPr>
        <p:spPr>
          <a:xfrm>
            <a:off x="606356" y="5491638"/>
            <a:ext cx="4618892" cy="880369"/>
          </a:xfrm>
          <a:prstGeom prst="rect">
            <a:avLst/>
          </a:prstGeom>
          <a:noFill/>
        </p:spPr>
        <p:txBody>
          <a:bodyPr wrap="square" rtlCol="0">
            <a:spAutoFit/>
          </a:bodyPr>
          <a:lstStyle/>
          <a:p>
            <a:pPr>
              <a:lnSpc>
                <a:spcPct val="150000"/>
              </a:lnSpc>
            </a:pP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Cycle</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4</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要更新的状态已经在组合逻辑中计算完毕，等待被更新到绿色部分</a:t>
            </a:r>
          </a:p>
        </p:txBody>
      </p:sp>
    </p:spTree>
    <p:extLst>
      <p:ext uri="{BB962C8B-B14F-4D97-AF65-F5344CB8AC3E}">
        <p14:creationId xmlns:p14="http://schemas.microsoft.com/office/powerpoint/2010/main" val="3735888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47</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8665700"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Y86-64</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指令执行的基本框架（研讨题</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10.1.1-6</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a:t>
            </a:r>
          </a:p>
        </p:txBody>
      </p:sp>
      <p:sp>
        <p:nvSpPr>
          <p:cNvPr id="5" name="TextBox 4">
            <a:extLst>
              <a:ext uri="{FF2B5EF4-FFF2-40B4-BE49-F238E27FC236}">
                <a16:creationId xmlns:a16="http://schemas.microsoft.com/office/drawing/2014/main" id="{32C319D5-7C60-0946-BC3E-B77B213EF022}"/>
              </a:ext>
            </a:extLst>
          </p:cNvPr>
          <p:cNvSpPr txBox="1"/>
          <p:nvPr/>
        </p:nvSpPr>
        <p:spPr>
          <a:xfrm>
            <a:off x="268437" y="1232876"/>
            <a:ext cx="5551593" cy="503086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目标：用一套硬件支持各种指令的执行</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要尽可能将不同指令的执行</a:t>
            </a:r>
            <a:r>
              <a:rPr kumimoji="1" lang="zh-CN" altLang="en-CN" dirty="0">
                <a:solidFill>
                  <a:srgbClr val="FF0000"/>
                </a:solidFill>
                <a:latin typeface="Calibri" panose="020F0502020204030204" pitchFamily="34" charset="0"/>
                <a:ea typeface="SimHei" panose="02010609060101010101" pitchFamily="49" charset="-122"/>
                <a:cs typeface="Calibri" panose="020F0502020204030204" pitchFamily="34" charset="0"/>
              </a:rPr>
              <a:t>统一</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在同一个框架内</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在设计</a:t>
            </a:r>
            <a:r>
              <a:rPr kumimoji="1" lang="en-US" altLang="zh-CN" dirty="0">
                <a:latin typeface="Calibri" panose="020F0502020204030204" pitchFamily="34" charset="0"/>
                <a:ea typeface="SimHei" panose="02010609060101010101" pitchFamily="49" charset="-122"/>
                <a:cs typeface="Calibri" panose="020F0502020204030204" pitchFamily="34" charset="0"/>
              </a:rPr>
              <a:t>ISA</a:t>
            </a:r>
            <a:r>
              <a:rPr kumimoji="1" lang="zh-CN" altLang="en-US" dirty="0">
                <a:latin typeface="Calibri" panose="020F0502020204030204" pitchFamily="34" charset="0"/>
                <a:ea typeface="SimHei" panose="02010609060101010101" pitchFamily="49" charset="-122"/>
                <a:cs typeface="Calibri" panose="020F0502020204030204" pitchFamily="34" charset="0"/>
              </a:rPr>
              <a:t>时就考虑到了这一点，例如所有指令都有比较类似的格式</a:t>
            </a:r>
            <a:endParaRPr kumimoji="1" lang="en-US" altLang="zh-CN" sz="1800"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基本框架：将</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1</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条指令的执行划分为</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6</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个阶段</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取指（</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Fetch</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）：从指令内存读入指令并解析</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译码（</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Decode</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）：读寄存器</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执行（</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Execute</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）：计算值或地址</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访存（</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Memory</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）：读写内存</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写回（</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Write back</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）：写寄存器</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更新 </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PC</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Update PC</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）：更新程序计数器</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p:txBody>
      </p:sp>
      <p:pic>
        <p:nvPicPr>
          <p:cNvPr id="19" name="Picture 18">
            <a:extLst>
              <a:ext uri="{FF2B5EF4-FFF2-40B4-BE49-F238E27FC236}">
                <a16:creationId xmlns:a16="http://schemas.microsoft.com/office/drawing/2014/main" id="{D3A47AC4-ABC2-334D-A4DB-586C2C0D4EE6}"/>
              </a:ext>
            </a:extLst>
          </p:cNvPr>
          <p:cNvPicPr>
            <a:picLocks noChangeAspect="1"/>
          </p:cNvPicPr>
          <p:nvPr/>
        </p:nvPicPr>
        <p:blipFill>
          <a:blip r:embed="rId2"/>
          <a:stretch>
            <a:fillRect/>
          </a:stretch>
        </p:blipFill>
        <p:spPr>
          <a:xfrm>
            <a:off x="6514949" y="1232876"/>
            <a:ext cx="3196178" cy="5483419"/>
          </a:xfrm>
          <a:prstGeom prst="rect">
            <a:avLst/>
          </a:prstGeom>
        </p:spPr>
      </p:pic>
      <p:sp>
        <p:nvSpPr>
          <p:cNvPr id="20" name="TextBox 19">
            <a:extLst>
              <a:ext uri="{FF2B5EF4-FFF2-40B4-BE49-F238E27FC236}">
                <a16:creationId xmlns:a16="http://schemas.microsoft.com/office/drawing/2014/main" id="{B55362D3-8F4E-4E46-8870-6CE1206BAB47}"/>
              </a:ext>
            </a:extLst>
          </p:cNvPr>
          <p:cNvSpPr txBox="1"/>
          <p:nvPr/>
        </p:nvSpPr>
        <p:spPr>
          <a:xfrm>
            <a:off x="9711127" y="6306105"/>
            <a:ext cx="1107996" cy="369332"/>
          </a:xfrm>
          <a:prstGeom prst="rect">
            <a:avLst/>
          </a:prstGeom>
          <a:noFill/>
        </p:spPr>
        <p:txBody>
          <a:bodyPr wrap="none" rtlCol="0">
            <a:spAutoFit/>
          </a:bodyPr>
          <a:lstStyle/>
          <a:p>
            <a:r>
              <a:rPr kumimoji="1" lang="zh-CN" altLang="en-US" dirty="0">
                <a:latin typeface="SimHei" panose="02010609060101010101" pitchFamily="49" charset="-122"/>
                <a:ea typeface="SimHei" panose="02010609060101010101" pitchFamily="49" charset="-122"/>
              </a:rPr>
              <a:t>数据通路</a:t>
            </a:r>
          </a:p>
        </p:txBody>
      </p:sp>
    </p:spTree>
    <p:extLst>
      <p:ext uri="{BB962C8B-B14F-4D97-AF65-F5344CB8AC3E}">
        <p14:creationId xmlns:p14="http://schemas.microsoft.com/office/powerpoint/2010/main" val="3918986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48</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rrmovq</a:t>
            </a:r>
            <a:r>
              <a:rPr kumimoji="1" lang="zh-CN" altLang="en-US"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err="1">
                <a:latin typeface="Calibri" panose="020F0502020204030204" pitchFamily="34" charset="0"/>
                <a:cs typeface="Calibri" panose="020F0502020204030204" pitchFamily="34" charset="0"/>
              </a:rPr>
              <a:t>rA</a:t>
            </a:r>
            <a:r>
              <a:rPr kumimoji="1" lang="en-US" altLang="zh-CN" sz="3200" dirty="0">
                <a:latin typeface="Calibri" panose="020F0502020204030204" pitchFamily="34" charset="0"/>
                <a:cs typeface="Calibri" panose="020F0502020204030204" pitchFamily="34" charset="0"/>
              </a:rPr>
              <a:t>, </a:t>
            </a:r>
            <a:r>
              <a:rPr kumimoji="1" lang="en-US" altLang="zh-CN" sz="3200" dirty="0" err="1">
                <a:latin typeface="Calibri" panose="020F0502020204030204" pitchFamily="34" charset="0"/>
                <a:cs typeface="Calibri" panose="020F0502020204030204" pitchFamily="34" charset="0"/>
              </a:rPr>
              <a:t>rB</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sp>
        <p:nvSpPr>
          <p:cNvPr id="12" name="矩形 70">
            <a:extLst>
              <a:ext uri="{FF2B5EF4-FFF2-40B4-BE49-F238E27FC236}">
                <a16:creationId xmlns:a16="http://schemas.microsoft.com/office/drawing/2014/main" id="{9E600CE2-DB86-0344-A99F-C5E7635337CF}"/>
              </a:ext>
            </a:extLst>
          </p:cNvPr>
          <p:cNvSpPr/>
          <p:nvPr/>
        </p:nvSpPr>
        <p:spPr>
          <a:xfrm>
            <a:off x="3457521" y="778003"/>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2</a:t>
            </a:r>
            <a:endParaRPr kumimoji="1" lang="zh-CN" altLang="en-US" dirty="0">
              <a:solidFill>
                <a:schemeClr val="tx1"/>
              </a:solidFill>
            </a:endParaRPr>
          </a:p>
        </p:txBody>
      </p:sp>
      <p:sp>
        <p:nvSpPr>
          <p:cNvPr id="13" name="矩形 71">
            <a:extLst>
              <a:ext uri="{FF2B5EF4-FFF2-40B4-BE49-F238E27FC236}">
                <a16:creationId xmlns:a16="http://schemas.microsoft.com/office/drawing/2014/main" id="{4F540F14-96CF-1C4D-AFAA-6EBE80BA9DCD}"/>
              </a:ext>
            </a:extLst>
          </p:cNvPr>
          <p:cNvSpPr/>
          <p:nvPr/>
        </p:nvSpPr>
        <p:spPr>
          <a:xfrm>
            <a:off x="3793852" y="778003"/>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14" name="矩形 72">
            <a:extLst>
              <a:ext uri="{FF2B5EF4-FFF2-40B4-BE49-F238E27FC236}">
                <a16:creationId xmlns:a16="http://schemas.microsoft.com/office/drawing/2014/main" id="{AB7AA805-2BC1-144E-9D37-7FF9D09901EE}"/>
              </a:ext>
            </a:extLst>
          </p:cNvPr>
          <p:cNvSpPr/>
          <p:nvPr/>
        </p:nvSpPr>
        <p:spPr>
          <a:xfrm>
            <a:off x="4130183" y="77800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15" name="矩形 73">
            <a:extLst>
              <a:ext uri="{FF2B5EF4-FFF2-40B4-BE49-F238E27FC236}">
                <a16:creationId xmlns:a16="http://schemas.microsoft.com/office/drawing/2014/main" id="{4A10C622-CDC0-5D4A-A1F2-3CFE1BAB49E4}"/>
              </a:ext>
            </a:extLst>
          </p:cNvPr>
          <p:cNvSpPr/>
          <p:nvPr/>
        </p:nvSpPr>
        <p:spPr>
          <a:xfrm>
            <a:off x="4466514" y="77800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100" dirty="0" err="1">
                <a:solidFill>
                  <a:schemeClr val="tx1"/>
                </a:solidFill>
              </a:rPr>
              <a:t>rB</a:t>
            </a:r>
            <a:endParaRPr kumimoji="1" lang="zh-CN" altLang="en-US" sz="1100" dirty="0">
              <a:solidFill>
                <a:schemeClr val="tx1"/>
              </a:solidFill>
            </a:endParaRPr>
          </a:p>
        </p:txBody>
      </p:sp>
      <p:graphicFrame>
        <p:nvGraphicFramePr>
          <p:cNvPr id="17" name="Table 14">
            <a:extLst>
              <a:ext uri="{FF2B5EF4-FFF2-40B4-BE49-F238E27FC236}">
                <a16:creationId xmlns:a16="http://schemas.microsoft.com/office/drawing/2014/main" id="{0A59841C-F346-7941-87B3-478621C5FB6C}"/>
              </a:ext>
            </a:extLst>
          </p:cNvPr>
          <p:cNvGraphicFramePr>
            <a:graphicFrameLocks noGrp="1"/>
          </p:cNvGraphicFramePr>
          <p:nvPr>
            <p:extLst>
              <p:ext uri="{D42A27DB-BD31-4B8C-83A1-F6EECF244321}">
                <p14:modId xmlns:p14="http://schemas.microsoft.com/office/powerpoint/2010/main" val="3904359599"/>
              </p:ext>
            </p:extLst>
          </p:nvPr>
        </p:nvGraphicFramePr>
        <p:xfrm>
          <a:off x="387750" y="1362777"/>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tc>
                  <a:txBody>
                    <a:bodyPr/>
                    <a:lstStyle/>
                    <a:p>
                      <a:pPr algn="ctr"/>
                      <a:r>
                        <a:rPr lang="en-US" altLang="zh-CN" dirty="0"/>
                        <a:t>﻿Read register byte</a:t>
                      </a: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endParaRPr lang="zh-CN" altLang="en-US" dirty="0">
                        <a:solidFill>
                          <a:schemeClr val="accent3"/>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endParaRPr lang="zh-CN" altLang="en-US" dirty="0">
                        <a:solidFill>
                          <a:schemeClr val="accent3"/>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+ 2</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r>
                        <a:rPr lang="en-US" altLang="zh-CN" dirty="0" err="1"/>
                        <a:t>valA</a:t>
                      </a:r>
                      <a:r>
                        <a:rPr lang="en-US" altLang="zh-CN" dirty="0"/>
                        <a:t> &lt;- R[</a:t>
                      </a:r>
                      <a:r>
                        <a:rPr lang="en-US" altLang="zh-CN" dirty="0" err="1"/>
                        <a:t>rA</a:t>
                      </a:r>
                      <a:r>
                        <a:rPr lang="en-US" altLang="zh-CN" dirty="0"/>
                        <a:t>]</a:t>
                      </a:r>
                      <a:endParaRPr lang="zh-CN" altLang="en-US" dirty="0"/>
                    </a:p>
                  </a:txBody>
                  <a:tcPr anchor="ctr"/>
                </a:tc>
                <a:tc>
                  <a:txBody>
                    <a:bodyPr/>
                    <a:lstStyle/>
                    <a:p>
                      <a:pPr algn="ctr"/>
                      <a:r>
                        <a:rPr lang="en-US" altLang="zh-CN" dirty="0"/>
                        <a:t>Read register A</a:t>
                      </a: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algn="ctr"/>
                      <a:r>
                        <a:rPr lang="en-US" altLang="zh-CN" dirty="0" err="1"/>
                        <a:t>valE</a:t>
                      </a:r>
                      <a:r>
                        <a:rPr lang="en-US" altLang="zh-CN" dirty="0"/>
                        <a:t> &lt;- 0 + </a:t>
                      </a:r>
                      <a:r>
                        <a:rPr lang="en-US" altLang="zh-CN" dirty="0" err="1"/>
                        <a:t>valA</a:t>
                      </a:r>
                      <a:endParaRPr lang="en-US" altLang="zh-CN" dirty="0"/>
                    </a:p>
                  </a:txBody>
                  <a:tcPr anchor="ctr"/>
                </a:tc>
                <a:tc>
                  <a:txBody>
                    <a:bodyPr/>
                    <a:lstStyle/>
                    <a:p>
                      <a:pPr algn="ctr"/>
                      <a:r>
                        <a:rPr lang="en-US" altLang="zh-CN" dirty="0"/>
                        <a:t>﻿Pass </a:t>
                      </a:r>
                      <a:r>
                        <a:rPr lang="en-US" altLang="zh-CN" dirty="0" err="1"/>
                        <a:t>valA</a:t>
                      </a:r>
                      <a:r>
                        <a:rPr lang="en-US" altLang="zh-CN" dirty="0"/>
                        <a:t> through ALU</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r>
                        <a:rPr lang="en-US" altLang="zh-CN" dirty="0"/>
                        <a:t>R[</a:t>
                      </a:r>
                      <a:r>
                        <a:rPr lang="en-US" altLang="zh-CN" dirty="0" err="1"/>
                        <a:t>rB</a:t>
                      </a:r>
                      <a:r>
                        <a:rPr lang="en-US" altLang="zh-CN" dirty="0"/>
                        <a:t>] &lt;- </a:t>
                      </a:r>
                      <a:r>
                        <a:rPr lang="en-US" altLang="zh-CN" dirty="0" err="1"/>
                        <a:t>valE</a:t>
                      </a:r>
                      <a:endParaRPr lang="zh-CN" altLang="en-US" dirty="0"/>
                    </a:p>
                  </a:txBody>
                  <a:tcPr anchor="ctr"/>
                </a:tc>
                <a:tc>
                  <a:txBody>
                    <a:bodyPr/>
                    <a:lstStyle/>
                    <a:p>
                      <a:pPr algn="ctr"/>
                      <a:r>
                        <a:rPr lang="en-US" altLang="zh-CN" dirty="0"/>
                        <a:t>Write back ALU result</a:t>
                      </a: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valP</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sp>
        <p:nvSpPr>
          <p:cNvPr id="19" name="矩形 70">
            <a:extLst>
              <a:ext uri="{FF2B5EF4-FFF2-40B4-BE49-F238E27FC236}">
                <a16:creationId xmlns:a16="http://schemas.microsoft.com/office/drawing/2014/main" id="{DB38C165-2EE5-B741-92E0-943B3CD277ED}"/>
              </a:ext>
            </a:extLst>
          </p:cNvPr>
          <p:cNvSpPr/>
          <p:nvPr/>
        </p:nvSpPr>
        <p:spPr>
          <a:xfrm>
            <a:off x="10121366" y="2084718"/>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2</a:t>
            </a:r>
            <a:endParaRPr kumimoji="1" lang="zh-CN" altLang="en-US" dirty="0">
              <a:solidFill>
                <a:schemeClr val="tx1"/>
              </a:solidFill>
            </a:endParaRPr>
          </a:p>
        </p:txBody>
      </p:sp>
      <p:sp>
        <p:nvSpPr>
          <p:cNvPr id="20" name="矩形 71">
            <a:extLst>
              <a:ext uri="{FF2B5EF4-FFF2-40B4-BE49-F238E27FC236}">
                <a16:creationId xmlns:a16="http://schemas.microsoft.com/office/drawing/2014/main" id="{3AAD19BF-891D-0A48-B3E9-E093BFA207C6}"/>
              </a:ext>
            </a:extLst>
          </p:cNvPr>
          <p:cNvSpPr/>
          <p:nvPr/>
        </p:nvSpPr>
        <p:spPr>
          <a:xfrm>
            <a:off x="10457697" y="2084718"/>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21" name="矩形 72">
            <a:extLst>
              <a:ext uri="{FF2B5EF4-FFF2-40B4-BE49-F238E27FC236}">
                <a16:creationId xmlns:a16="http://schemas.microsoft.com/office/drawing/2014/main" id="{14226F86-DCD9-B346-95B4-A0D8CE295C51}"/>
              </a:ext>
            </a:extLst>
          </p:cNvPr>
          <p:cNvSpPr/>
          <p:nvPr/>
        </p:nvSpPr>
        <p:spPr>
          <a:xfrm>
            <a:off x="10794028" y="2084717"/>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22" name="矩形 73">
            <a:extLst>
              <a:ext uri="{FF2B5EF4-FFF2-40B4-BE49-F238E27FC236}">
                <a16:creationId xmlns:a16="http://schemas.microsoft.com/office/drawing/2014/main" id="{5803258C-1D78-6E43-9780-A66A04255930}"/>
              </a:ext>
            </a:extLst>
          </p:cNvPr>
          <p:cNvSpPr/>
          <p:nvPr/>
        </p:nvSpPr>
        <p:spPr>
          <a:xfrm>
            <a:off x="11130359" y="2084717"/>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100" dirty="0" err="1">
                <a:solidFill>
                  <a:schemeClr val="tx1"/>
                </a:solidFill>
              </a:rPr>
              <a:t>rB</a:t>
            </a:r>
            <a:endParaRPr kumimoji="1" lang="zh-CN" altLang="en-US" sz="1100" dirty="0">
              <a:solidFill>
                <a:schemeClr val="tx1"/>
              </a:solidFill>
            </a:endParaRPr>
          </a:p>
        </p:txBody>
      </p:sp>
      <p:sp>
        <p:nvSpPr>
          <p:cNvPr id="3" name="TextBox 2">
            <a:extLst>
              <a:ext uri="{FF2B5EF4-FFF2-40B4-BE49-F238E27FC236}">
                <a16:creationId xmlns:a16="http://schemas.microsoft.com/office/drawing/2014/main" id="{7B681EC1-4887-0B42-A2C8-B09512FD886E}"/>
              </a:ext>
            </a:extLst>
          </p:cNvPr>
          <p:cNvSpPr txBox="1"/>
          <p:nvPr/>
        </p:nvSpPr>
        <p:spPr>
          <a:xfrm>
            <a:off x="9448800" y="1361449"/>
            <a:ext cx="568489" cy="369332"/>
          </a:xfrm>
          <a:prstGeom prst="rect">
            <a:avLst/>
          </a:prstGeom>
          <a:noFill/>
        </p:spPr>
        <p:txBody>
          <a:bodyPr wrap="none" rtlCol="0">
            <a:spAutoFit/>
          </a:bodyPr>
          <a:lstStyle/>
          <a:p>
            <a:r>
              <a:rPr kumimoji="1" lang="en-US" altLang="zh-CN" dirty="0"/>
              <a:t>Low</a:t>
            </a:r>
            <a:endParaRPr kumimoji="1" lang="zh-CN" altLang="en-US" dirty="0"/>
          </a:p>
        </p:txBody>
      </p:sp>
      <p:sp>
        <p:nvSpPr>
          <p:cNvPr id="23" name="TextBox 22">
            <a:extLst>
              <a:ext uri="{FF2B5EF4-FFF2-40B4-BE49-F238E27FC236}">
                <a16:creationId xmlns:a16="http://schemas.microsoft.com/office/drawing/2014/main" id="{6830FE63-586A-CA41-97C7-8E0B35E0EB3B}"/>
              </a:ext>
            </a:extLst>
          </p:cNvPr>
          <p:cNvSpPr txBox="1"/>
          <p:nvPr/>
        </p:nvSpPr>
        <p:spPr>
          <a:xfrm>
            <a:off x="11491523" y="1361449"/>
            <a:ext cx="612668" cy="369332"/>
          </a:xfrm>
          <a:prstGeom prst="rect">
            <a:avLst/>
          </a:prstGeom>
          <a:noFill/>
        </p:spPr>
        <p:txBody>
          <a:bodyPr wrap="none" rtlCol="0">
            <a:spAutoFit/>
          </a:bodyPr>
          <a:lstStyle/>
          <a:p>
            <a:r>
              <a:rPr kumimoji="1" lang="en-US" altLang="zh-CN" dirty="0"/>
              <a:t>High</a:t>
            </a:r>
            <a:endParaRPr kumimoji="1" lang="zh-CN" altLang="en-US" dirty="0"/>
          </a:p>
        </p:txBody>
      </p:sp>
      <p:sp>
        <p:nvSpPr>
          <p:cNvPr id="24" name="TextBox 23">
            <a:extLst>
              <a:ext uri="{FF2B5EF4-FFF2-40B4-BE49-F238E27FC236}">
                <a16:creationId xmlns:a16="http://schemas.microsoft.com/office/drawing/2014/main" id="{95326BEA-1A7B-8842-8B07-E5DD7971E484}"/>
              </a:ext>
            </a:extLst>
          </p:cNvPr>
          <p:cNvSpPr txBox="1"/>
          <p:nvPr/>
        </p:nvSpPr>
        <p:spPr>
          <a:xfrm>
            <a:off x="10076172" y="1375211"/>
            <a:ext cx="426720" cy="369332"/>
          </a:xfrm>
          <a:prstGeom prst="rect">
            <a:avLst/>
          </a:prstGeom>
          <a:noFill/>
        </p:spPr>
        <p:txBody>
          <a:bodyPr wrap="square" rtlCol="0">
            <a:spAutoFit/>
          </a:bodyPr>
          <a:lstStyle/>
          <a:p>
            <a:r>
              <a:rPr kumimoji="1" lang="en-US" altLang="zh-CN" dirty="0"/>
              <a:t>PC</a:t>
            </a:r>
            <a:endParaRPr kumimoji="1" lang="zh-CN" altLang="en-US" dirty="0"/>
          </a:p>
        </p:txBody>
      </p:sp>
      <p:cxnSp>
        <p:nvCxnSpPr>
          <p:cNvPr id="26" name="Straight Arrow Connector 25">
            <a:extLst>
              <a:ext uri="{FF2B5EF4-FFF2-40B4-BE49-F238E27FC236}">
                <a16:creationId xmlns:a16="http://schemas.microsoft.com/office/drawing/2014/main" id="{A631E498-1CEB-BE4C-BFAC-4E23B21583C1}"/>
              </a:ext>
            </a:extLst>
          </p:cNvPr>
          <p:cNvCxnSpPr>
            <a:cxnSpLocks/>
            <a:stCxn id="24" idx="2"/>
            <a:endCxn id="19" idx="0"/>
          </p:cNvCxnSpPr>
          <p:nvPr/>
        </p:nvCxnSpPr>
        <p:spPr>
          <a:xfrm>
            <a:off x="10289532" y="1744543"/>
            <a:ext cx="0" cy="34017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9" name="TextBox 28">
            <a:extLst>
              <a:ext uri="{FF2B5EF4-FFF2-40B4-BE49-F238E27FC236}">
                <a16:creationId xmlns:a16="http://schemas.microsoft.com/office/drawing/2014/main" id="{55C04479-286F-B045-A5CD-430C95214705}"/>
              </a:ext>
            </a:extLst>
          </p:cNvPr>
          <p:cNvSpPr txBox="1"/>
          <p:nvPr/>
        </p:nvSpPr>
        <p:spPr>
          <a:xfrm>
            <a:off x="10605537" y="1375211"/>
            <a:ext cx="713314" cy="369332"/>
          </a:xfrm>
          <a:prstGeom prst="rect">
            <a:avLst/>
          </a:prstGeom>
          <a:noFill/>
        </p:spPr>
        <p:txBody>
          <a:bodyPr wrap="square" rtlCol="0">
            <a:spAutoFit/>
          </a:bodyPr>
          <a:lstStyle/>
          <a:p>
            <a:r>
              <a:rPr kumimoji="1" lang="en-US" altLang="zh-CN" dirty="0"/>
              <a:t>PC+1</a:t>
            </a:r>
            <a:endParaRPr kumimoji="1" lang="zh-CN" altLang="en-US" dirty="0"/>
          </a:p>
        </p:txBody>
      </p:sp>
      <p:cxnSp>
        <p:nvCxnSpPr>
          <p:cNvPr id="30" name="Straight Arrow Connector 29">
            <a:extLst>
              <a:ext uri="{FF2B5EF4-FFF2-40B4-BE49-F238E27FC236}">
                <a16:creationId xmlns:a16="http://schemas.microsoft.com/office/drawing/2014/main" id="{221F0280-7F0A-FF4F-AA31-4B894F470486}"/>
              </a:ext>
            </a:extLst>
          </p:cNvPr>
          <p:cNvCxnSpPr>
            <a:cxnSpLocks/>
            <a:stCxn id="29" idx="2"/>
            <a:endCxn id="21" idx="0"/>
          </p:cNvCxnSpPr>
          <p:nvPr/>
        </p:nvCxnSpPr>
        <p:spPr>
          <a:xfrm>
            <a:off x="10962194" y="1744543"/>
            <a:ext cx="0" cy="3401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963270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49</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rrmovq</a:t>
            </a:r>
            <a:r>
              <a:rPr kumimoji="1" lang="zh-CN" altLang="en-US"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err="1">
                <a:latin typeface="Calibri" panose="020F0502020204030204" pitchFamily="34" charset="0"/>
                <a:cs typeface="Calibri" panose="020F0502020204030204" pitchFamily="34" charset="0"/>
              </a:rPr>
              <a:t>rA</a:t>
            </a:r>
            <a:r>
              <a:rPr kumimoji="1" lang="en-US" altLang="zh-CN" sz="3200" dirty="0">
                <a:latin typeface="Calibri" panose="020F0502020204030204" pitchFamily="34" charset="0"/>
                <a:cs typeface="Calibri" panose="020F0502020204030204" pitchFamily="34" charset="0"/>
              </a:rPr>
              <a:t>, </a:t>
            </a:r>
            <a:r>
              <a:rPr kumimoji="1" lang="en-US" altLang="zh-CN" sz="3200" dirty="0" err="1">
                <a:latin typeface="Calibri" panose="020F0502020204030204" pitchFamily="34" charset="0"/>
                <a:cs typeface="Calibri" panose="020F0502020204030204" pitchFamily="34" charset="0"/>
              </a:rPr>
              <a:t>rB</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sp>
        <p:nvSpPr>
          <p:cNvPr id="12" name="矩形 70">
            <a:extLst>
              <a:ext uri="{FF2B5EF4-FFF2-40B4-BE49-F238E27FC236}">
                <a16:creationId xmlns:a16="http://schemas.microsoft.com/office/drawing/2014/main" id="{9E600CE2-DB86-0344-A99F-C5E7635337CF}"/>
              </a:ext>
            </a:extLst>
          </p:cNvPr>
          <p:cNvSpPr/>
          <p:nvPr/>
        </p:nvSpPr>
        <p:spPr>
          <a:xfrm>
            <a:off x="3457521" y="778003"/>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2</a:t>
            </a:r>
            <a:endParaRPr kumimoji="1" lang="zh-CN" altLang="en-US" dirty="0">
              <a:solidFill>
                <a:schemeClr val="tx1"/>
              </a:solidFill>
            </a:endParaRPr>
          </a:p>
        </p:txBody>
      </p:sp>
      <p:sp>
        <p:nvSpPr>
          <p:cNvPr id="13" name="矩形 71">
            <a:extLst>
              <a:ext uri="{FF2B5EF4-FFF2-40B4-BE49-F238E27FC236}">
                <a16:creationId xmlns:a16="http://schemas.microsoft.com/office/drawing/2014/main" id="{4F540F14-96CF-1C4D-AFAA-6EBE80BA9DCD}"/>
              </a:ext>
            </a:extLst>
          </p:cNvPr>
          <p:cNvSpPr/>
          <p:nvPr/>
        </p:nvSpPr>
        <p:spPr>
          <a:xfrm>
            <a:off x="3793852" y="778003"/>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14" name="矩形 72">
            <a:extLst>
              <a:ext uri="{FF2B5EF4-FFF2-40B4-BE49-F238E27FC236}">
                <a16:creationId xmlns:a16="http://schemas.microsoft.com/office/drawing/2014/main" id="{AB7AA805-2BC1-144E-9D37-7FF9D09901EE}"/>
              </a:ext>
            </a:extLst>
          </p:cNvPr>
          <p:cNvSpPr/>
          <p:nvPr/>
        </p:nvSpPr>
        <p:spPr>
          <a:xfrm>
            <a:off x="4130183" y="77800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15" name="矩形 73">
            <a:extLst>
              <a:ext uri="{FF2B5EF4-FFF2-40B4-BE49-F238E27FC236}">
                <a16:creationId xmlns:a16="http://schemas.microsoft.com/office/drawing/2014/main" id="{4A10C622-CDC0-5D4A-A1F2-3CFE1BAB49E4}"/>
              </a:ext>
            </a:extLst>
          </p:cNvPr>
          <p:cNvSpPr/>
          <p:nvPr/>
        </p:nvSpPr>
        <p:spPr>
          <a:xfrm>
            <a:off x="4466514" y="778002"/>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100" dirty="0" err="1">
                <a:solidFill>
                  <a:schemeClr val="tx1"/>
                </a:solidFill>
              </a:rPr>
              <a:t>rB</a:t>
            </a:r>
            <a:endParaRPr kumimoji="1" lang="zh-CN" altLang="en-US" sz="1100" dirty="0">
              <a:solidFill>
                <a:schemeClr val="tx1"/>
              </a:solidFill>
            </a:endParaRPr>
          </a:p>
        </p:txBody>
      </p:sp>
      <p:graphicFrame>
        <p:nvGraphicFramePr>
          <p:cNvPr id="17" name="Table 14">
            <a:extLst>
              <a:ext uri="{FF2B5EF4-FFF2-40B4-BE49-F238E27FC236}">
                <a16:creationId xmlns:a16="http://schemas.microsoft.com/office/drawing/2014/main" id="{0A59841C-F346-7941-87B3-478621C5FB6C}"/>
              </a:ext>
            </a:extLst>
          </p:cNvPr>
          <p:cNvGraphicFramePr>
            <a:graphicFrameLocks noGrp="1"/>
          </p:cNvGraphicFramePr>
          <p:nvPr>
            <p:extLst>
              <p:ext uri="{D42A27DB-BD31-4B8C-83A1-F6EECF244321}">
                <p14:modId xmlns:p14="http://schemas.microsoft.com/office/powerpoint/2010/main" val="7790207"/>
              </p:ext>
            </p:extLst>
          </p:nvPr>
        </p:nvGraphicFramePr>
        <p:xfrm>
          <a:off x="387750" y="1362777"/>
          <a:ext cx="5158611"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endParaRPr lang="zh-CN" altLang="en-US" dirty="0">
                        <a:solidFill>
                          <a:schemeClr val="accent3"/>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+ 2</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r>
                        <a:rPr lang="en-US" altLang="zh-CN" dirty="0" err="1"/>
                        <a:t>valA</a:t>
                      </a:r>
                      <a:r>
                        <a:rPr lang="en-US" altLang="zh-CN" dirty="0"/>
                        <a:t> &lt;- R[</a:t>
                      </a:r>
                      <a:r>
                        <a:rPr lang="en-US" altLang="zh-CN" dirty="0" err="1"/>
                        <a:t>rA</a:t>
                      </a:r>
                      <a:r>
                        <a:rPr lang="en-US" altLang="zh-CN" dirty="0"/>
                        <a:t>]</a:t>
                      </a: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algn="ctr"/>
                      <a:r>
                        <a:rPr lang="en-US" altLang="zh-CN" dirty="0" err="1"/>
                        <a:t>valE</a:t>
                      </a:r>
                      <a:r>
                        <a:rPr lang="en-US" altLang="zh-CN" dirty="0"/>
                        <a:t> &lt;- 0 + </a:t>
                      </a:r>
                      <a:r>
                        <a:rPr lang="en-US" altLang="zh-CN" dirty="0" err="1"/>
                        <a:t>valA</a:t>
                      </a:r>
                      <a:endParaRPr lang="en-US" altLang="zh-CN" dirty="0"/>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r>
                        <a:rPr lang="en-US" altLang="zh-CN" dirty="0"/>
                        <a:t>R[</a:t>
                      </a:r>
                      <a:r>
                        <a:rPr lang="en-US" altLang="zh-CN" dirty="0" err="1"/>
                        <a:t>rB</a:t>
                      </a:r>
                      <a:r>
                        <a:rPr lang="en-US" altLang="zh-CN" dirty="0"/>
                        <a:t>] &lt;- </a:t>
                      </a:r>
                      <a:r>
                        <a:rPr lang="en-US" altLang="zh-CN" dirty="0" err="1"/>
                        <a:t>valE</a:t>
                      </a: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valP</a:t>
                      </a:r>
                      <a:endParaRPr lang="zh-CN" altLang="en-US" dirty="0"/>
                    </a:p>
                  </a:txBody>
                  <a:tcPr anchor="ctr"/>
                </a:tc>
                <a:extLst>
                  <a:ext uri="{0D108BD9-81ED-4DB2-BD59-A6C34878D82A}">
                    <a16:rowId xmlns:a16="http://schemas.microsoft.com/office/drawing/2014/main" val="611140348"/>
                  </a:ext>
                </a:extLst>
              </a:tr>
            </a:tbl>
          </a:graphicData>
        </a:graphic>
      </p:graphicFrame>
      <p:pic>
        <p:nvPicPr>
          <p:cNvPr id="5" name="Picture 4">
            <a:extLst>
              <a:ext uri="{FF2B5EF4-FFF2-40B4-BE49-F238E27FC236}">
                <a16:creationId xmlns:a16="http://schemas.microsoft.com/office/drawing/2014/main" id="{3E450229-8D77-2A4F-A976-7F5D3DA43B0B}"/>
              </a:ext>
            </a:extLst>
          </p:cNvPr>
          <p:cNvPicPr>
            <a:picLocks noChangeAspect="1"/>
          </p:cNvPicPr>
          <p:nvPr/>
        </p:nvPicPr>
        <p:blipFill>
          <a:blip r:embed="rId2"/>
          <a:stretch>
            <a:fillRect/>
          </a:stretch>
        </p:blipFill>
        <p:spPr>
          <a:xfrm>
            <a:off x="6645641" y="0"/>
            <a:ext cx="3997394" cy="6858000"/>
          </a:xfrm>
          <a:prstGeom prst="rect">
            <a:avLst/>
          </a:prstGeom>
        </p:spPr>
      </p:pic>
    </p:spTree>
    <p:extLst>
      <p:ext uri="{BB962C8B-B14F-4D97-AF65-F5344CB8AC3E}">
        <p14:creationId xmlns:p14="http://schemas.microsoft.com/office/powerpoint/2010/main" val="28841046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a:t>
            </a:fld>
            <a:endParaRPr lang="en-US" dirty="0"/>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ISA</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简介</a:t>
            </a: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6725487" cy="544636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指令集体系结构（</a:t>
            </a:r>
            <a:r>
              <a:rPr kumimoji="1" lang="en-US" altLang="zh-CN" dirty="0">
                <a:latin typeface="Calibri" panose="020F0502020204030204" pitchFamily="34" charset="0"/>
                <a:ea typeface="SimHei" panose="02010609060101010101" pitchFamily="49" charset="-122"/>
                <a:cs typeface="Calibri" panose="020F0502020204030204" pitchFamily="34" charset="0"/>
              </a:rPr>
              <a:t>instruction set architecture, ISA</a:t>
            </a:r>
            <a:r>
              <a:rPr kumimoji="1" lang="zh-CN" altLang="en-US" dirty="0">
                <a:latin typeface="Calibri" panose="020F0502020204030204" pitchFamily="34" charset="0"/>
                <a:ea typeface="SimHei" panose="02010609060101010101" pitchFamily="49" charset="-122"/>
                <a:cs typeface="Calibri" panose="020F0502020204030204" pitchFamily="34" charset="0"/>
              </a:rPr>
              <a:t>）</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A.k.a. </a:t>
            </a:r>
            <a:r>
              <a:rPr kumimoji="1" lang="zh-CN" altLang="en-US" dirty="0">
                <a:latin typeface="Calibri" panose="020F0502020204030204" pitchFamily="34" charset="0"/>
                <a:ea typeface="SimHei" panose="02010609060101010101" pitchFamily="49" charset="-122"/>
                <a:cs typeface="Calibri" panose="020F0502020204030204" pitchFamily="34" charset="0"/>
              </a:rPr>
              <a:t>指令集</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指令系统</a:t>
            </a:r>
            <a:r>
              <a:rPr kumimoji="1" lang="en-US" altLang="zh-CN" dirty="0">
                <a:latin typeface="Calibri" panose="020F0502020204030204" pitchFamily="34" charset="0"/>
                <a:ea typeface="SimHei" panose="02010609060101010101" pitchFamily="49" charset="-122"/>
                <a:cs typeface="Calibri" panose="020F0502020204030204" pitchFamily="34" charset="0"/>
              </a:rPr>
              <a:t>/architecture</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研讨题</a:t>
            </a:r>
            <a:r>
              <a:rPr kumimoji="1" lang="en-US" altLang="zh-CN" dirty="0">
                <a:latin typeface="Calibri" panose="020F0502020204030204" pitchFamily="34" charset="0"/>
                <a:ea typeface="SimHei" panose="02010609060101010101" pitchFamily="49" charset="-122"/>
                <a:cs typeface="Calibri" panose="020F0502020204030204" pitchFamily="34" charset="0"/>
              </a:rPr>
              <a:t>9.1.1</a:t>
            </a:r>
            <a:r>
              <a:rPr kumimoji="1" lang="zh-CN" altLang="en-US" dirty="0">
                <a:latin typeface="Calibri" panose="020F0502020204030204" pitchFamily="34" charset="0"/>
                <a:ea typeface="SimHei" panose="02010609060101010101" pitchFamily="49" charset="-122"/>
                <a:cs typeface="Calibri" panose="020F0502020204030204" pitchFamily="34" charset="0"/>
              </a:rPr>
              <a:t>：</a:t>
            </a:r>
            <a:r>
              <a:rPr kumimoji="1" lang="en-US" altLang="zh-CN" dirty="0">
                <a:latin typeface="Calibri" panose="020F0502020204030204" pitchFamily="34" charset="0"/>
                <a:ea typeface="SimHei" panose="02010609060101010101" pitchFamily="49" charset="-122"/>
                <a:cs typeface="Calibri" panose="020F0502020204030204" pitchFamily="34" charset="0"/>
              </a:rPr>
              <a:t>ISA</a:t>
            </a:r>
            <a:r>
              <a:rPr kumimoji="1" lang="zh-CN" altLang="en-US" dirty="0">
                <a:latin typeface="Calibri" panose="020F0502020204030204" pitchFamily="34" charset="0"/>
                <a:ea typeface="SimHei" panose="02010609060101010101" pitchFamily="49" charset="-122"/>
                <a:cs typeface="Calibri" panose="020F0502020204030204" pitchFamily="34" charset="0"/>
              </a:rPr>
              <a:t>规定的内容</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程序员可见状态</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CPU</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能够识别和执行的机器指令以及这些指令的二进制格式（字节编码）</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编程规范和异常事件处理规则</a:t>
            </a:r>
          </a:p>
          <a:p>
            <a:pPr marL="285750" indent="-285750">
              <a:lnSpc>
                <a:spcPct val="150000"/>
              </a:lnSpc>
              <a:buFont typeface="Arial" panose="020B0604020202020204" pitchFamily="34" charset="0"/>
              <a:buChar char="•"/>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作为软件和硬件之间的接口，将软件和硬件的开发解耦</a:t>
            </a: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软件开发者</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编译器只需要根据</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ISA</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来编写程序，而不需要管如何被硬件执行</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1200150" lvl="2" indent="-285750">
              <a:lnSpc>
                <a:spcPct val="150000"/>
              </a:lnSpc>
              <a:buFont typeface="Arial" panose="020B0604020202020204" pitchFamily="34" charset="0"/>
              <a:buChar char="•"/>
            </a:pP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E.g., </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认为每条指令顺序执行</a:t>
            </a: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硬件设计者可以自由优化硬件，只要正确地实现</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ISA</a:t>
            </a:r>
            <a:endPar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1200150" lvl="2" indent="-285750">
              <a:lnSpc>
                <a:spcPct val="150000"/>
              </a:lnSpc>
              <a:buFont typeface="Arial" panose="020B0604020202020204" pitchFamily="34" charset="0"/>
              <a:buChar char="•"/>
            </a:pPr>
            <a:r>
              <a:rPr kumimoji="1" lang="en-CN"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E.g., </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同时执行多条指令</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p:txBody>
      </p:sp>
      <p:pic>
        <p:nvPicPr>
          <p:cNvPr id="5" name="Picture 4">
            <a:extLst>
              <a:ext uri="{FF2B5EF4-FFF2-40B4-BE49-F238E27FC236}">
                <a16:creationId xmlns:a16="http://schemas.microsoft.com/office/drawing/2014/main" id="{DB0696D4-80C2-4D4D-8D9B-349726853DB6}"/>
              </a:ext>
            </a:extLst>
          </p:cNvPr>
          <p:cNvPicPr>
            <a:picLocks noChangeAspect="1"/>
          </p:cNvPicPr>
          <p:nvPr/>
        </p:nvPicPr>
        <p:blipFill>
          <a:blip r:embed="rId2"/>
          <a:stretch>
            <a:fillRect/>
          </a:stretch>
        </p:blipFill>
        <p:spPr>
          <a:xfrm>
            <a:off x="7983993" y="1113483"/>
            <a:ext cx="3507791" cy="5116869"/>
          </a:xfrm>
          <a:prstGeom prst="rect">
            <a:avLst/>
          </a:prstGeom>
        </p:spPr>
      </p:pic>
    </p:spTree>
    <p:extLst>
      <p:ext uri="{BB962C8B-B14F-4D97-AF65-F5344CB8AC3E}">
        <p14:creationId xmlns:p14="http://schemas.microsoft.com/office/powerpoint/2010/main" val="3309804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50</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cmovXX</a:t>
            </a:r>
            <a:r>
              <a:rPr kumimoji="1" lang="zh-CN" altLang="en-US"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err="1">
                <a:latin typeface="Calibri" panose="020F0502020204030204" pitchFamily="34" charset="0"/>
                <a:cs typeface="Calibri" panose="020F0502020204030204" pitchFamily="34" charset="0"/>
              </a:rPr>
              <a:t>rA</a:t>
            </a:r>
            <a:r>
              <a:rPr kumimoji="1" lang="en-US" altLang="zh-CN" sz="3200" dirty="0">
                <a:latin typeface="Calibri" panose="020F0502020204030204" pitchFamily="34" charset="0"/>
                <a:cs typeface="Calibri" panose="020F0502020204030204" pitchFamily="34" charset="0"/>
              </a:rPr>
              <a:t>, </a:t>
            </a:r>
            <a:r>
              <a:rPr kumimoji="1" lang="en-US" altLang="zh-CN" sz="3200" dirty="0" err="1">
                <a:latin typeface="Calibri" panose="020F0502020204030204" pitchFamily="34" charset="0"/>
                <a:cs typeface="Calibri" panose="020F0502020204030204" pitchFamily="34" charset="0"/>
              </a:rPr>
              <a:t>rB</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graphicFrame>
        <p:nvGraphicFramePr>
          <p:cNvPr id="17" name="Table 14">
            <a:extLst>
              <a:ext uri="{FF2B5EF4-FFF2-40B4-BE49-F238E27FC236}">
                <a16:creationId xmlns:a16="http://schemas.microsoft.com/office/drawing/2014/main" id="{0A59841C-F346-7941-87B3-478621C5FB6C}"/>
              </a:ext>
            </a:extLst>
          </p:cNvPr>
          <p:cNvGraphicFramePr>
            <a:graphicFrameLocks noGrp="1"/>
          </p:cNvGraphicFramePr>
          <p:nvPr>
            <p:extLst>
              <p:ext uri="{D42A27DB-BD31-4B8C-83A1-F6EECF244321}">
                <p14:modId xmlns:p14="http://schemas.microsoft.com/office/powerpoint/2010/main" val="2103422492"/>
              </p:ext>
            </p:extLst>
          </p:nvPr>
        </p:nvGraphicFramePr>
        <p:xfrm>
          <a:off x="387750" y="1362777"/>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tc>
                  <a:txBody>
                    <a:bodyPr/>
                    <a:lstStyle/>
                    <a:p>
                      <a:pPr algn="ctr"/>
                      <a:r>
                        <a:rPr lang="en-US" altLang="zh-CN" dirty="0"/>
                        <a:t>﻿Read register byte</a:t>
                      </a: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endParaRPr lang="zh-CN" altLang="en-US" dirty="0">
                        <a:solidFill>
                          <a:schemeClr val="accent3"/>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endParaRPr lang="zh-CN" altLang="en-US" dirty="0">
                        <a:solidFill>
                          <a:schemeClr val="accent3"/>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+ 2</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valA</a:t>
                      </a:r>
                      <a:r>
                        <a:rPr lang="en-US" altLang="zh-CN" dirty="0"/>
                        <a:t> &lt;- R[</a:t>
                      </a:r>
                      <a:r>
                        <a:rPr lang="en-US" altLang="zh-CN" dirty="0" err="1"/>
                        <a:t>rA</a:t>
                      </a:r>
                      <a:r>
                        <a:rPr lang="en-US" altLang="zh-CN" dirty="0"/>
                        <a:t>]</a:t>
                      </a:r>
                      <a:endParaRPr lang="zh-CN" altLang="en-US" dirty="0"/>
                    </a:p>
                  </a:txBody>
                  <a:tcPr anchor="ctr"/>
                </a:tc>
                <a:tc>
                  <a:txBody>
                    <a:bodyPr/>
                    <a:lstStyle/>
                    <a:p>
                      <a:pPr algn="ctr"/>
                      <a:r>
                        <a:rPr lang="en-US" altLang="zh-CN" dirty="0"/>
                        <a:t>Read register A</a:t>
                      </a: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valE</a:t>
                      </a:r>
                      <a:r>
                        <a:rPr lang="en-US" altLang="zh-CN" dirty="0"/>
                        <a:t> &lt;- 0 + </a:t>
                      </a:r>
                      <a:r>
                        <a:rPr lang="en-US" altLang="zh-CN" dirty="0" err="1"/>
                        <a:t>valA</a:t>
                      </a:r>
                      <a:endParaRPr lang="en-US" altLang="zh-CN" dirty="0"/>
                    </a:p>
                  </a:txBody>
                  <a:tcPr anchor="ctr"/>
                </a:tc>
                <a:tc>
                  <a:txBody>
                    <a:bodyPr/>
                    <a:lstStyle/>
                    <a:p>
                      <a:pPr algn="ctr"/>
                      <a:r>
                        <a:rPr lang="en-US" altLang="zh-CN" dirty="0"/>
                        <a:t>﻿Pass </a:t>
                      </a:r>
                      <a:r>
                        <a:rPr lang="en-US" altLang="zh-CN" dirty="0" err="1"/>
                        <a:t>valA</a:t>
                      </a:r>
                      <a:r>
                        <a:rPr lang="en-US" altLang="zh-CN" dirty="0"/>
                        <a:t> through ALU</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r>
                        <a:rPr lang="en-US" altLang="zh-CN" dirty="0" err="1">
                          <a:solidFill>
                            <a:srgbClr val="FF0000"/>
                          </a:solidFill>
                        </a:rPr>
                        <a:t>Cnd</a:t>
                      </a:r>
                      <a:r>
                        <a:rPr lang="en-US" altLang="zh-CN" dirty="0">
                          <a:solidFill>
                            <a:srgbClr val="FF0000"/>
                          </a:solidFill>
                        </a:rPr>
                        <a:t> &lt;- Cond(CC, </a:t>
                      </a:r>
                      <a:r>
                        <a:rPr lang="en-US" altLang="zh-CN" dirty="0" err="1">
                          <a:solidFill>
                            <a:srgbClr val="FF0000"/>
                          </a:solidFill>
                        </a:rPr>
                        <a:t>ifun</a:t>
                      </a:r>
                      <a:r>
                        <a:rPr lang="en-US" altLang="zh-CN" dirty="0">
                          <a:solidFill>
                            <a:srgbClr val="FF0000"/>
                          </a:solidFill>
                        </a:rPr>
                        <a:t>)</a:t>
                      </a:r>
                      <a:endParaRPr lang="zh-CN" altLang="en-US" dirty="0">
                        <a:solidFill>
                          <a:srgbClr val="FF000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rgbClr val="FF0000"/>
                          </a:solidFill>
                        </a:rPr>
                        <a:t>Read condition codes, compute </a:t>
                      </a:r>
                      <a:r>
                        <a:rPr lang="en-US" altLang="zh-CN" dirty="0" err="1">
                          <a:solidFill>
                            <a:srgbClr val="FF0000"/>
                          </a:solidFill>
                        </a:rPr>
                        <a:t>Cnd</a:t>
                      </a:r>
                      <a:endParaRPr lang="zh-CN" altLang="en-US" dirty="0">
                        <a:solidFill>
                          <a:srgbClr val="FF0000"/>
                        </a:solidFill>
                      </a:endParaRPr>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algn="ctr"/>
                      <a:endParaRPr lang="zh-CN" altLang="en-US" dirty="0">
                        <a:solidFill>
                          <a:srgbClr val="FF0000"/>
                        </a:solidFill>
                      </a:endParaRPr>
                    </a:p>
                  </a:txBody>
                  <a:tcPr anchor="ctr"/>
                </a:tc>
                <a:tc>
                  <a:txBody>
                    <a:bodyPr/>
                    <a:lstStyle/>
                    <a:p>
                      <a:pPr algn="ctr"/>
                      <a:endParaRPr lang="zh-CN" altLang="en-US" dirty="0">
                        <a:solidFill>
                          <a:srgbClr val="FF0000"/>
                        </a:solidFill>
                      </a:endParaRPr>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r>
                        <a:rPr lang="en-US" altLang="zh-CN" dirty="0">
                          <a:solidFill>
                            <a:srgbClr val="FF0000"/>
                          </a:solidFill>
                        </a:rPr>
                        <a:t>if </a:t>
                      </a:r>
                      <a:r>
                        <a:rPr lang="en-US" altLang="zh-CN" dirty="0" err="1">
                          <a:solidFill>
                            <a:srgbClr val="FF0000"/>
                          </a:solidFill>
                        </a:rPr>
                        <a:t>Cnd</a:t>
                      </a:r>
                      <a:r>
                        <a:rPr lang="en-US" altLang="zh-CN" dirty="0">
                          <a:solidFill>
                            <a:srgbClr val="FF0000"/>
                          </a:solidFill>
                        </a:rPr>
                        <a:t>: R[</a:t>
                      </a:r>
                      <a:r>
                        <a:rPr lang="en-US" altLang="zh-CN" dirty="0" err="1">
                          <a:solidFill>
                            <a:srgbClr val="FF0000"/>
                          </a:solidFill>
                        </a:rPr>
                        <a:t>rB</a:t>
                      </a:r>
                      <a:r>
                        <a:rPr lang="en-US" altLang="zh-CN" dirty="0">
                          <a:solidFill>
                            <a:srgbClr val="FF0000"/>
                          </a:solidFill>
                        </a:rPr>
                        <a:t>] &lt;- </a:t>
                      </a:r>
                      <a:r>
                        <a:rPr lang="en-US" altLang="zh-CN" dirty="0" err="1">
                          <a:solidFill>
                            <a:srgbClr val="FF0000"/>
                          </a:solidFill>
                        </a:rPr>
                        <a:t>valE</a:t>
                      </a:r>
                      <a:endParaRPr lang="zh-CN" altLang="en-US" dirty="0">
                        <a:solidFill>
                          <a:srgbClr val="FF0000"/>
                        </a:solidFill>
                      </a:endParaRPr>
                    </a:p>
                  </a:txBody>
                  <a:tcPr anchor="ctr"/>
                </a:tc>
                <a:tc>
                  <a:txBody>
                    <a:bodyPr/>
                    <a:lstStyle/>
                    <a:p>
                      <a:pPr algn="ctr"/>
                      <a:r>
                        <a:rPr lang="en-US" altLang="zh-CN" dirty="0">
                          <a:solidFill>
                            <a:srgbClr val="FF0000"/>
                          </a:solidFill>
                        </a:rPr>
                        <a:t>Write back ALU result if cond. is true</a:t>
                      </a:r>
                      <a:endParaRPr lang="zh-CN" altLang="en-US" dirty="0">
                        <a:solidFill>
                          <a:srgbClr val="FF0000"/>
                        </a:solidFill>
                      </a:endParaRPr>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PC &lt;- </a:t>
                      </a:r>
                      <a:r>
                        <a:rPr lang="en-US" altLang="zh-CN" dirty="0" err="1"/>
                        <a:t>valP</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sp>
        <p:nvSpPr>
          <p:cNvPr id="25" name="矩形 70">
            <a:extLst>
              <a:ext uri="{FF2B5EF4-FFF2-40B4-BE49-F238E27FC236}">
                <a16:creationId xmlns:a16="http://schemas.microsoft.com/office/drawing/2014/main" id="{214A503F-E4F9-F846-BE0A-969C2E721270}"/>
              </a:ext>
            </a:extLst>
          </p:cNvPr>
          <p:cNvSpPr/>
          <p:nvPr/>
        </p:nvSpPr>
        <p:spPr>
          <a:xfrm>
            <a:off x="3298605" y="761799"/>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2</a:t>
            </a:r>
            <a:endParaRPr kumimoji="1" lang="zh-CN" altLang="en-US" dirty="0">
              <a:solidFill>
                <a:schemeClr val="tx1"/>
              </a:solidFill>
            </a:endParaRPr>
          </a:p>
        </p:txBody>
      </p:sp>
      <p:sp>
        <p:nvSpPr>
          <p:cNvPr id="27" name="矩形 71">
            <a:extLst>
              <a:ext uri="{FF2B5EF4-FFF2-40B4-BE49-F238E27FC236}">
                <a16:creationId xmlns:a16="http://schemas.microsoft.com/office/drawing/2014/main" id="{015CC706-B614-0C4D-9702-9754A9C4D914}"/>
              </a:ext>
            </a:extLst>
          </p:cNvPr>
          <p:cNvSpPr/>
          <p:nvPr/>
        </p:nvSpPr>
        <p:spPr>
          <a:xfrm>
            <a:off x="3634936" y="761799"/>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fn</a:t>
            </a:r>
            <a:endParaRPr kumimoji="1" lang="zh-CN" altLang="en-US" sz="1400" dirty="0">
              <a:solidFill>
                <a:schemeClr val="tx1"/>
              </a:solidFill>
            </a:endParaRPr>
          </a:p>
        </p:txBody>
      </p:sp>
      <p:sp>
        <p:nvSpPr>
          <p:cNvPr id="28" name="矩形 72">
            <a:extLst>
              <a:ext uri="{FF2B5EF4-FFF2-40B4-BE49-F238E27FC236}">
                <a16:creationId xmlns:a16="http://schemas.microsoft.com/office/drawing/2014/main" id="{413F6310-8225-A342-93F8-C7BB8DE511C6}"/>
              </a:ext>
            </a:extLst>
          </p:cNvPr>
          <p:cNvSpPr/>
          <p:nvPr/>
        </p:nvSpPr>
        <p:spPr>
          <a:xfrm>
            <a:off x="3971267" y="761798"/>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31" name="矩形 73">
            <a:extLst>
              <a:ext uri="{FF2B5EF4-FFF2-40B4-BE49-F238E27FC236}">
                <a16:creationId xmlns:a16="http://schemas.microsoft.com/office/drawing/2014/main" id="{F8C62ED0-D40A-4E4E-9C6A-A648D37DCA23}"/>
              </a:ext>
            </a:extLst>
          </p:cNvPr>
          <p:cNvSpPr/>
          <p:nvPr/>
        </p:nvSpPr>
        <p:spPr>
          <a:xfrm>
            <a:off x="4307598" y="761798"/>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100" dirty="0" err="1">
                <a:solidFill>
                  <a:schemeClr val="tx1"/>
                </a:solidFill>
              </a:rPr>
              <a:t>rB</a:t>
            </a:r>
            <a:endParaRPr kumimoji="1" lang="zh-CN" altLang="en-US" sz="1100" dirty="0">
              <a:solidFill>
                <a:schemeClr val="tx1"/>
              </a:solidFill>
            </a:endParaRPr>
          </a:p>
        </p:txBody>
      </p:sp>
      <p:pic>
        <p:nvPicPr>
          <p:cNvPr id="32" name="Picture 31">
            <a:extLst>
              <a:ext uri="{FF2B5EF4-FFF2-40B4-BE49-F238E27FC236}">
                <a16:creationId xmlns:a16="http://schemas.microsoft.com/office/drawing/2014/main" id="{7E429816-054C-7942-95A0-C0DB08C0E548}"/>
              </a:ext>
            </a:extLst>
          </p:cNvPr>
          <p:cNvPicPr>
            <a:picLocks noChangeAspect="1"/>
          </p:cNvPicPr>
          <p:nvPr/>
        </p:nvPicPr>
        <p:blipFill>
          <a:blip r:embed="rId2"/>
          <a:stretch>
            <a:fillRect/>
          </a:stretch>
        </p:blipFill>
        <p:spPr>
          <a:xfrm>
            <a:off x="9118557" y="1362776"/>
            <a:ext cx="3073443" cy="5272853"/>
          </a:xfrm>
          <a:prstGeom prst="rect">
            <a:avLst/>
          </a:prstGeom>
        </p:spPr>
      </p:pic>
    </p:spTree>
    <p:extLst>
      <p:ext uri="{BB962C8B-B14F-4D97-AF65-F5344CB8AC3E}">
        <p14:creationId xmlns:p14="http://schemas.microsoft.com/office/powerpoint/2010/main" val="7663661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51</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irmovq</a:t>
            </a:r>
            <a:r>
              <a:rPr kumimoji="1" lang="zh-CN" altLang="en-US"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V</a:t>
            </a:r>
            <a:r>
              <a:rPr kumimoji="1" lang="en-US" altLang="zh-CN" sz="3200" dirty="0">
                <a:latin typeface="Calibri" panose="020F0502020204030204" pitchFamily="34" charset="0"/>
                <a:cs typeface="Calibri" panose="020F0502020204030204" pitchFamily="34" charset="0"/>
              </a:rPr>
              <a:t>, </a:t>
            </a:r>
            <a:r>
              <a:rPr kumimoji="1" lang="en-US" altLang="zh-CN" sz="3200" dirty="0" err="1">
                <a:latin typeface="Calibri" panose="020F0502020204030204" pitchFamily="34" charset="0"/>
                <a:cs typeface="Calibri" panose="020F0502020204030204" pitchFamily="34" charset="0"/>
              </a:rPr>
              <a:t>rB</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sp>
        <p:nvSpPr>
          <p:cNvPr id="25" name="矩形 20">
            <a:extLst>
              <a:ext uri="{FF2B5EF4-FFF2-40B4-BE49-F238E27FC236}">
                <a16:creationId xmlns:a16="http://schemas.microsoft.com/office/drawing/2014/main" id="{EF930449-FBFD-834A-AAB6-A26364319908}"/>
              </a:ext>
            </a:extLst>
          </p:cNvPr>
          <p:cNvSpPr/>
          <p:nvPr/>
        </p:nvSpPr>
        <p:spPr>
          <a:xfrm>
            <a:off x="3406047" y="773870"/>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3</a:t>
            </a:r>
            <a:endParaRPr kumimoji="1" lang="zh-CN" altLang="en-US" dirty="0">
              <a:solidFill>
                <a:schemeClr val="tx1"/>
              </a:solidFill>
            </a:endParaRPr>
          </a:p>
        </p:txBody>
      </p:sp>
      <p:sp>
        <p:nvSpPr>
          <p:cNvPr id="27" name="矩形 21">
            <a:extLst>
              <a:ext uri="{FF2B5EF4-FFF2-40B4-BE49-F238E27FC236}">
                <a16:creationId xmlns:a16="http://schemas.microsoft.com/office/drawing/2014/main" id="{5A9A2912-A114-EA46-8F08-06D27265BBC0}"/>
              </a:ext>
            </a:extLst>
          </p:cNvPr>
          <p:cNvSpPr/>
          <p:nvPr/>
        </p:nvSpPr>
        <p:spPr>
          <a:xfrm>
            <a:off x="3742378" y="773870"/>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s-ES" altLang="zh-CN" dirty="0">
                <a:solidFill>
                  <a:schemeClr val="tx1"/>
                </a:solidFill>
              </a:rPr>
              <a:t>0</a:t>
            </a:r>
          </a:p>
        </p:txBody>
      </p:sp>
      <p:sp>
        <p:nvSpPr>
          <p:cNvPr id="28" name="矩形 22">
            <a:extLst>
              <a:ext uri="{FF2B5EF4-FFF2-40B4-BE49-F238E27FC236}">
                <a16:creationId xmlns:a16="http://schemas.microsoft.com/office/drawing/2014/main" id="{8A37FACA-3A24-ED48-B514-DC9A326F5569}"/>
              </a:ext>
            </a:extLst>
          </p:cNvPr>
          <p:cNvSpPr/>
          <p:nvPr/>
        </p:nvSpPr>
        <p:spPr>
          <a:xfrm>
            <a:off x="4078709" y="773869"/>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F</a:t>
            </a:r>
            <a:endParaRPr kumimoji="1" lang="zh-CN" altLang="en-US" dirty="0">
              <a:solidFill>
                <a:schemeClr val="tx1"/>
              </a:solidFill>
            </a:endParaRPr>
          </a:p>
        </p:txBody>
      </p:sp>
      <p:sp>
        <p:nvSpPr>
          <p:cNvPr id="31" name="矩形 23">
            <a:extLst>
              <a:ext uri="{FF2B5EF4-FFF2-40B4-BE49-F238E27FC236}">
                <a16:creationId xmlns:a16="http://schemas.microsoft.com/office/drawing/2014/main" id="{99B3AE7E-9BB8-9340-8034-FD0437D13841}"/>
              </a:ext>
            </a:extLst>
          </p:cNvPr>
          <p:cNvSpPr/>
          <p:nvPr/>
        </p:nvSpPr>
        <p:spPr>
          <a:xfrm>
            <a:off x="4415040" y="773869"/>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rB</a:t>
            </a:r>
            <a:endParaRPr kumimoji="1" lang="zh-CN" altLang="en-US" sz="1200" dirty="0">
              <a:solidFill>
                <a:schemeClr val="tx1"/>
              </a:solidFill>
            </a:endParaRPr>
          </a:p>
        </p:txBody>
      </p:sp>
      <p:sp>
        <p:nvSpPr>
          <p:cNvPr id="32" name="矩形 48">
            <a:extLst>
              <a:ext uri="{FF2B5EF4-FFF2-40B4-BE49-F238E27FC236}">
                <a16:creationId xmlns:a16="http://schemas.microsoft.com/office/drawing/2014/main" id="{3CC0E478-8BA6-5348-A020-CEAACDAB4CA2}"/>
              </a:ext>
            </a:extLst>
          </p:cNvPr>
          <p:cNvSpPr/>
          <p:nvPr/>
        </p:nvSpPr>
        <p:spPr>
          <a:xfrm>
            <a:off x="4751370" y="773869"/>
            <a:ext cx="5571227"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V</a:t>
            </a:r>
            <a:endParaRPr kumimoji="1" lang="zh-CN" altLang="en-US" dirty="0">
              <a:solidFill>
                <a:schemeClr val="tx1"/>
              </a:solidFill>
            </a:endParaRPr>
          </a:p>
        </p:txBody>
      </p:sp>
      <p:graphicFrame>
        <p:nvGraphicFramePr>
          <p:cNvPr id="34" name="Table 14">
            <a:extLst>
              <a:ext uri="{FF2B5EF4-FFF2-40B4-BE49-F238E27FC236}">
                <a16:creationId xmlns:a16="http://schemas.microsoft.com/office/drawing/2014/main" id="{02E2610B-FA28-B440-A568-760B6EF59E22}"/>
              </a:ext>
            </a:extLst>
          </p:cNvPr>
          <p:cNvGraphicFramePr>
            <a:graphicFrameLocks noGrp="1"/>
          </p:cNvGraphicFramePr>
          <p:nvPr>
            <p:extLst>
              <p:ext uri="{D42A27DB-BD31-4B8C-83A1-F6EECF244321}">
                <p14:modId xmlns:p14="http://schemas.microsoft.com/office/powerpoint/2010/main" val="1914978883"/>
              </p:ext>
            </p:extLst>
          </p:nvPr>
        </p:nvGraphicFramePr>
        <p:xfrm>
          <a:off x="378847" y="1358644"/>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tc>
                  <a:txBody>
                    <a:bodyPr/>
                    <a:lstStyle/>
                    <a:p>
                      <a:pPr algn="ctr"/>
                      <a:r>
                        <a:rPr lang="en-US" altLang="zh-CN" dirty="0"/>
                        <a:t>﻿Read register byte</a:t>
                      </a: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valC</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a:t>M</a:t>
                      </a:r>
                      <a:r>
                        <a:rPr lang="en-US" altLang="zh-CN" baseline="-25000" dirty="0"/>
                        <a:t>8</a:t>
                      </a:r>
                      <a:r>
                        <a:rPr lang="en-US" altLang="zh-CN" baseline="0" dirty="0"/>
                        <a:t>[PC + 2]</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Read</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 </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immediate</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 </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value</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+ 10</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algn="ctr"/>
                      <a:r>
                        <a:rPr lang="en-US" altLang="zh-CN" dirty="0" err="1"/>
                        <a:t>valE</a:t>
                      </a:r>
                      <a:r>
                        <a:rPr lang="en-US" altLang="zh-CN" dirty="0"/>
                        <a:t> &lt;- 0 + </a:t>
                      </a:r>
                      <a:r>
                        <a:rPr lang="en-US" altLang="zh-CN" dirty="0" err="1"/>
                        <a:t>valC</a:t>
                      </a:r>
                      <a:endParaRPr lang="en-US" altLang="zh-CN" dirty="0"/>
                    </a:p>
                  </a:txBody>
                  <a:tcPr anchor="ctr"/>
                </a:tc>
                <a:tc>
                  <a:txBody>
                    <a:bodyPr/>
                    <a:lstStyle/>
                    <a:p>
                      <a:pPr algn="ctr"/>
                      <a:r>
                        <a:rPr lang="en-US" altLang="zh-CN" dirty="0"/>
                        <a:t>﻿Pass </a:t>
                      </a:r>
                      <a:r>
                        <a:rPr lang="en-US" altLang="zh-CN" dirty="0" err="1"/>
                        <a:t>valC</a:t>
                      </a:r>
                      <a:r>
                        <a:rPr lang="en-US" altLang="zh-CN" dirty="0"/>
                        <a:t> through ALU</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r>
                        <a:rPr lang="en-US" altLang="zh-CN" dirty="0"/>
                        <a:t>R[</a:t>
                      </a:r>
                      <a:r>
                        <a:rPr lang="en-US" altLang="zh-CN" dirty="0" err="1"/>
                        <a:t>rB</a:t>
                      </a:r>
                      <a:r>
                        <a:rPr lang="en-US" altLang="zh-CN" dirty="0"/>
                        <a:t>] &lt;- </a:t>
                      </a:r>
                      <a:r>
                        <a:rPr lang="en-US" altLang="zh-CN" dirty="0" err="1"/>
                        <a:t>valE</a:t>
                      </a:r>
                      <a:endParaRPr lang="zh-CN" altLang="en-US" dirty="0"/>
                    </a:p>
                  </a:txBody>
                  <a:tcPr anchor="ctr"/>
                </a:tc>
                <a:tc>
                  <a:txBody>
                    <a:bodyPr/>
                    <a:lstStyle/>
                    <a:p>
                      <a:pPr algn="ctr"/>
                      <a:r>
                        <a:rPr lang="en-US" altLang="zh-CN" dirty="0"/>
                        <a:t>Write back ALU result</a:t>
                      </a: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valP</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pic>
        <p:nvPicPr>
          <p:cNvPr id="35" name="Picture 34">
            <a:extLst>
              <a:ext uri="{FF2B5EF4-FFF2-40B4-BE49-F238E27FC236}">
                <a16:creationId xmlns:a16="http://schemas.microsoft.com/office/drawing/2014/main" id="{E7DDD7DA-B047-6549-9905-7C6E3CC09214}"/>
              </a:ext>
            </a:extLst>
          </p:cNvPr>
          <p:cNvPicPr>
            <a:picLocks noChangeAspect="1"/>
          </p:cNvPicPr>
          <p:nvPr/>
        </p:nvPicPr>
        <p:blipFill>
          <a:blip r:embed="rId2"/>
          <a:stretch>
            <a:fillRect/>
          </a:stretch>
        </p:blipFill>
        <p:spPr>
          <a:xfrm>
            <a:off x="9118557" y="1362776"/>
            <a:ext cx="3073443" cy="5272853"/>
          </a:xfrm>
          <a:prstGeom prst="rect">
            <a:avLst/>
          </a:prstGeom>
        </p:spPr>
      </p:pic>
    </p:spTree>
    <p:extLst>
      <p:ext uri="{BB962C8B-B14F-4D97-AF65-F5344CB8AC3E}">
        <p14:creationId xmlns:p14="http://schemas.microsoft.com/office/powerpoint/2010/main" val="64921901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52</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rmmovq</a:t>
            </a:r>
            <a:r>
              <a:rPr kumimoji="1" lang="zh-CN" altLang="en-US"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err="1">
                <a:latin typeface="Calibri" panose="020F0502020204030204" pitchFamily="34" charset="0"/>
                <a:cs typeface="Calibri" panose="020F0502020204030204" pitchFamily="34" charset="0"/>
              </a:rPr>
              <a:t>rA</a:t>
            </a:r>
            <a:r>
              <a:rPr kumimoji="1" lang="en-US" altLang="zh-CN" sz="3200" dirty="0">
                <a:latin typeface="Calibri" panose="020F0502020204030204" pitchFamily="34" charset="0"/>
                <a:cs typeface="Calibri" panose="020F0502020204030204" pitchFamily="34" charset="0"/>
              </a:rPr>
              <a:t>, D(</a:t>
            </a:r>
            <a:r>
              <a:rPr kumimoji="1" lang="en-US" altLang="zh-CN" sz="3200" dirty="0" err="1">
                <a:latin typeface="Calibri" panose="020F0502020204030204" pitchFamily="34" charset="0"/>
                <a:cs typeface="Calibri" panose="020F0502020204030204" pitchFamily="34" charset="0"/>
              </a:rPr>
              <a:t>rB</a:t>
            </a:r>
            <a:r>
              <a:rPr kumimoji="1" lang="en-US" altLang="zh-CN" sz="3200" dirty="0">
                <a:latin typeface="Calibri" panose="020F0502020204030204" pitchFamily="34" charset="0"/>
                <a:cs typeface="Calibri" panose="020F0502020204030204" pitchFamily="34" charset="0"/>
              </a:rPr>
              <a:t>)</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sp>
        <p:nvSpPr>
          <p:cNvPr id="25" name="矩形 20">
            <a:extLst>
              <a:ext uri="{FF2B5EF4-FFF2-40B4-BE49-F238E27FC236}">
                <a16:creationId xmlns:a16="http://schemas.microsoft.com/office/drawing/2014/main" id="{EF930449-FBFD-834A-AAB6-A26364319908}"/>
              </a:ext>
            </a:extLst>
          </p:cNvPr>
          <p:cNvSpPr/>
          <p:nvPr/>
        </p:nvSpPr>
        <p:spPr>
          <a:xfrm>
            <a:off x="3810782" y="761799"/>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4</a:t>
            </a:r>
            <a:endParaRPr kumimoji="1" lang="zh-CN" altLang="en-US" dirty="0">
              <a:solidFill>
                <a:schemeClr val="tx1"/>
              </a:solidFill>
            </a:endParaRPr>
          </a:p>
        </p:txBody>
      </p:sp>
      <p:sp>
        <p:nvSpPr>
          <p:cNvPr id="27" name="矩形 21">
            <a:extLst>
              <a:ext uri="{FF2B5EF4-FFF2-40B4-BE49-F238E27FC236}">
                <a16:creationId xmlns:a16="http://schemas.microsoft.com/office/drawing/2014/main" id="{5A9A2912-A114-EA46-8F08-06D27265BBC0}"/>
              </a:ext>
            </a:extLst>
          </p:cNvPr>
          <p:cNvSpPr/>
          <p:nvPr/>
        </p:nvSpPr>
        <p:spPr>
          <a:xfrm>
            <a:off x="4147113" y="761799"/>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s-ES" altLang="zh-CN" dirty="0">
                <a:solidFill>
                  <a:schemeClr val="tx1"/>
                </a:solidFill>
              </a:rPr>
              <a:t>0</a:t>
            </a:r>
          </a:p>
        </p:txBody>
      </p:sp>
      <p:sp>
        <p:nvSpPr>
          <p:cNvPr id="28" name="矩形 22">
            <a:extLst>
              <a:ext uri="{FF2B5EF4-FFF2-40B4-BE49-F238E27FC236}">
                <a16:creationId xmlns:a16="http://schemas.microsoft.com/office/drawing/2014/main" id="{8A37FACA-3A24-ED48-B514-DC9A326F5569}"/>
              </a:ext>
            </a:extLst>
          </p:cNvPr>
          <p:cNvSpPr/>
          <p:nvPr/>
        </p:nvSpPr>
        <p:spPr>
          <a:xfrm>
            <a:off x="4483444" y="761798"/>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b="0" i="0" u="none" strike="noStrike" kern="1200" cap="none" spc="0" normalizeH="0" baseline="0" noProof="0" dirty="0" err="1">
                <a:ln>
                  <a:noFill/>
                </a:ln>
                <a:solidFill>
                  <a:prstClr val="black"/>
                </a:solidFill>
                <a:effectLst/>
                <a:uLnTx/>
                <a:uFillTx/>
                <a:latin typeface="Calibri" panose="020F0502020204030204"/>
                <a:ea typeface="等线" panose="02010600030101010101" pitchFamily="2" charset="-122"/>
                <a:cs typeface="+mn-cs"/>
              </a:rPr>
              <a:t>rA</a:t>
            </a:r>
            <a:endParaRPr kumimoji="1" lang="zh-CN" altLang="en-US" dirty="0">
              <a:solidFill>
                <a:schemeClr val="tx1"/>
              </a:solidFill>
            </a:endParaRPr>
          </a:p>
        </p:txBody>
      </p:sp>
      <p:sp>
        <p:nvSpPr>
          <p:cNvPr id="31" name="矩形 23">
            <a:extLst>
              <a:ext uri="{FF2B5EF4-FFF2-40B4-BE49-F238E27FC236}">
                <a16:creationId xmlns:a16="http://schemas.microsoft.com/office/drawing/2014/main" id="{99B3AE7E-9BB8-9340-8034-FD0437D13841}"/>
              </a:ext>
            </a:extLst>
          </p:cNvPr>
          <p:cNvSpPr/>
          <p:nvPr/>
        </p:nvSpPr>
        <p:spPr>
          <a:xfrm>
            <a:off x="4819775" y="761798"/>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rB</a:t>
            </a:r>
            <a:endParaRPr kumimoji="1" lang="zh-CN" altLang="en-US" sz="1200" dirty="0">
              <a:solidFill>
                <a:schemeClr val="tx1"/>
              </a:solidFill>
            </a:endParaRPr>
          </a:p>
        </p:txBody>
      </p:sp>
      <p:sp>
        <p:nvSpPr>
          <p:cNvPr id="32" name="矩形 48">
            <a:extLst>
              <a:ext uri="{FF2B5EF4-FFF2-40B4-BE49-F238E27FC236}">
                <a16:creationId xmlns:a16="http://schemas.microsoft.com/office/drawing/2014/main" id="{3CC0E478-8BA6-5348-A020-CEAACDAB4CA2}"/>
              </a:ext>
            </a:extLst>
          </p:cNvPr>
          <p:cNvSpPr/>
          <p:nvPr/>
        </p:nvSpPr>
        <p:spPr>
          <a:xfrm>
            <a:off x="5156105" y="761798"/>
            <a:ext cx="5571227"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D</a:t>
            </a:r>
            <a:endParaRPr kumimoji="1" lang="zh-CN" altLang="en-US" dirty="0">
              <a:solidFill>
                <a:schemeClr val="tx1"/>
              </a:solidFill>
            </a:endParaRPr>
          </a:p>
        </p:txBody>
      </p:sp>
      <p:graphicFrame>
        <p:nvGraphicFramePr>
          <p:cNvPr id="10" name="Table 14">
            <a:extLst>
              <a:ext uri="{FF2B5EF4-FFF2-40B4-BE49-F238E27FC236}">
                <a16:creationId xmlns:a16="http://schemas.microsoft.com/office/drawing/2014/main" id="{E8FAA9EE-EA0D-8146-854F-675CC5995721}"/>
              </a:ext>
            </a:extLst>
          </p:cNvPr>
          <p:cNvGraphicFramePr>
            <a:graphicFrameLocks noGrp="1"/>
          </p:cNvGraphicFramePr>
          <p:nvPr>
            <p:extLst>
              <p:ext uri="{D42A27DB-BD31-4B8C-83A1-F6EECF244321}">
                <p14:modId xmlns:p14="http://schemas.microsoft.com/office/powerpoint/2010/main" val="1173249006"/>
              </p:ext>
            </p:extLst>
          </p:nvPr>
        </p:nvGraphicFramePr>
        <p:xfrm>
          <a:off x="417272" y="1402585"/>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tc>
                  <a:txBody>
                    <a:bodyPr/>
                    <a:lstStyle/>
                    <a:p>
                      <a:pPr algn="ctr"/>
                      <a:r>
                        <a:rPr lang="en-US" altLang="zh-CN" dirty="0"/>
                        <a:t>﻿Read register byte</a:t>
                      </a: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valC</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a:t>M</a:t>
                      </a:r>
                      <a:r>
                        <a:rPr lang="en-US" altLang="zh-CN" baseline="-25000" dirty="0"/>
                        <a:t>8</a:t>
                      </a:r>
                      <a:r>
                        <a:rPr lang="en-US" altLang="zh-CN" baseline="0" dirty="0"/>
                        <a:t>[PC + 2]</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Read</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 </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displacement</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+ 10</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r>
                        <a:rPr lang="en-US" altLang="zh-CN" dirty="0" err="1"/>
                        <a:t>valA</a:t>
                      </a:r>
                      <a:r>
                        <a:rPr lang="en-US" altLang="zh-CN" dirty="0"/>
                        <a:t> &lt;- R[</a:t>
                      </a:r>
                      <a:r>
                        <a:rPr lang="en-US" altLang="zh-CN" dirty="0" err="1"/>
                        <a:t>rA</a:t>
                      </a:r>
                      <a:r>
                        <a:rPr lang="en-US" altLang="zh-CN" dirty="0"/>
                        <a:t>]</a:t>
                      </a:r>
                      <a:endParaRPr lang="zh-CN" altLang="en-US" dirty="0"/>
                    </a:p>
                  </a:txBody>
                  <a:tcPr anchor="ctr"/>
                </a:tc>
                <a:tc>
                  <a:txBody>
                    <a:bodyPr/>
                    <a:lstStyle/>
                    <a:p>
                      <a:pPr algn="ctr"/>
                      <a:r>
                        <a:rPr lang="en-US" altLang="zh-CN" dirty="0"/>
                        <a:t>Read register A</a:t>
                      </a: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r>
                        <a:rPr lang="en-US" altLang="zh-CN" dirty="0" err="1"/>
                        <a:t>valB</a:t>
                      </a:r>
                      <a:r>
                        <a:rPr lang="en-US" altLang="zh-CN" dirty="0"/>
                        <a:t> &lt;- R[</a:t>
                      </a:r>
                      <a:r>
                        <a:rPr lang="en-US" altLang="zh-CN" dirty="0" err="1"/>
                        <a:t>rB</a:t>
                      </a:r>
                      <a:r>
                        <a:rPr lang="en-US" altLang="zh-CN" dirty="0"/>
                        <a:t>]</a:t>
                      </a:r>
                      <a:endParaRPr lang="zh-CN" altLang="en-US" dirty="0"/>
                    </a:p>
                  </a:txBody>
                  <a:tcPr anchor="ctr"/>
                </a:tc>
                <a:tc>
                  <a:txBody>
                    <a:bodyPr/>
                    <a:lstStyle/>
                    <a:p>
                      <a:pPr algn="ctr"/>
                      <a:r>
                        <a:rPr lang="en-US" altLang="zh-CN" dirty="0"/>
                        <a:t>Read register B</a:t>
                      </a: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algn="ctr"/>
                      <a:r>
                        <a:rPr lang="en-US" altLang="zh-CN" dirty="0" err="1"/>
                        <a:t>valE</a:t>
                      </a:r>
                      <a:r>
                        <a:rPr lang="en-US" altLang="zh-CN" dirty="0"/>
                        <a:t> &lt;- </a:t>
                      </a:r>
                      <a:r>
                        <a:rPr lang="en-US" altLang="zh-CN" dirty="0" err="1"/>
                        <a:t>valB</a:t>
                      </a:r>
                      <a:r>
                        <a:rPr lang="en-US" altLang="zh-CN" dirty="0"/>
                        <a:t> + </a:t>
                      </a:r>
                      <a:r>
                        <a:rPr lang="en-US" altLang="zh-CN" dirty="0" err="1"/>
                        <a:t>valC</a:t>
                      </a:r>
                      <a:endParaRPr lang="en-US" altLang="zh-CN" dirty="0"/>
                    </a:p>
                  </a:txBody>
                  <a:tcPr anchor="ctr"/>
                </a:tc>
                <a:tc>
                  <a:txBody>
                    <a:bodyPr/>
                    <a:lstStyle/>
                    <a:p>
                      <a:pPr algn="ctr"/>
                      <a:r>
                        <a:rPr lang="en-US" altLang="zh-CN" dirty="0"/>
                        <a:t>﻿Compute target address</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algn="ctr"/>
                      <a:r>
                        <a:rPr lang="en-US" altLang="zh-CN" dirty="0"/>
                        <a:t>M</a:t>
                      </a:r>
                      <a:r>
                        <a:rPr lang="en-US" altLang="zh-CN" baseline="-25000" dirty="0"/>
                        <a:t>8</a:t>
                      </a:r>
                      <a:r>
                        <a:rPr lang="en-US" altLang="zh-CN" baseline="0" dirty="0"/>
                        <a:t>[</a:t>
                      </a:r>
                      <a:r>
                        <a:rPr lang="en-US" altLang="zh-CN" baseline="0" dirty="0" err="1"/>
                        <a:t>valE</a:t>
                      </a:r>
                      <a:r>
                        <a:rPr lang="en-US" altLang="zh-CN" baseline="0" dirty="0"/>
                        <a:t>] &lt;- </a:t>
                      </a:r>
                      <a:r>
                        <a:rPr lang="en-US" altLang="zh-CN" baseline="0" dirty="0" err="1"/>
                        <a:t>valA</a:t>
                      </a:r>
                      <a:endParaRPr lang="zh-CN" altLang="en-US" dirty="0"/>
                    </a:p>
                  </a:txBody>
                  <a:tcPr anchor="ctr"/>
                </a:tc>
                <a:tc>
                  <a:txBody>
                    <a:bodyPr/>
                    <a:lstStyle/>
                    <a:p>
                      <a:pPr algn="ctr"/>
                      <a:r>
                        <a:rPr lang="en-US" altLang="zh-CN" dirty="0"/>
                        <a:t>Write </a:t>
                      </a:r>
                      <a:r>
                        <a:rPr lang="en-US" altLang="zh-CN" dirty="0" err="1"/>
                        <a:t>valA</a:t>
                      </a:r>
                      <a:r>
                        <a:rPr lang="en-US" altLang="zh-CN" dirty="0"/>
                        <a:t> to target address</a:t>
                      </a: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valP</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pic>
        <p:nvPicPr>
          <p:cNvPr id="11" name="Picture 10">
            <a:extLst>
              <a:ext uri="{FF2B5EF4-FFF2-40B4-BE49-F238E27FC236}">
                <a16:creationId xmlns:a16="http://schemas.microsoft.com/office/drawing/2014/main" id="{BFF685D4-0464-DF4F-A0E8-CB5B2C037F5D}"/>
              </a:ext>
            </a:extLst>
          </p:cNvPr>
          <p:cNvPicPr>
            <a:picLocks noChangeAspect="1"/>
          </p:cNvPicPr>
          <p:nvPr/>
        </p:nvPicPr>
        <p:blipFill>
          <a:blip r:embed="rId2"/>
          <a:stretch>
            <a:fillRect/>
          </a:stretch>
        </p:blipFill>
        <p:spPr>
          <a:xfrm>
            <a:off x="9118557" y="1362776"/>
            <a:ext cx="3073443" cy="5272853"/>
          </a:xfrm>
          <a:prstGeom prst="rect">
            <a:avLst/>
          </a:prstGeom>
        </p:spPr>
      </p:pic>
    </p:spTree>
    <p:extLst>
      <p:ext uri="{BB962C8B-B14F-4D97-AF65-F5344CB8AC3E}">
        <p14:creationId xmlns:p14="http://schemas.microsoft.com/office/powerpoint/2010/main" val="10502367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53</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mrmovq</a:t>
            </a:r>
            <a:r>
              <a:rPr kumimoji="1" lang="zh-CN" altLang="en-US"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a:latin typeface="Calibri" panose="020F0502020204030204" pitchFamily="34" charset="0"/>
                <a:cs typeface="Calibri" panose="020F0502020204030204" pitchFamily="34" charset="0"/>
              </a:rPr>
              <a:t>D(</a:t>
            </a:r>
            <a:r>
              <a:rPr kumimoji="1" lang="en-US" altLang="zh-CN" sz="3200" dirty="0" err="1">
                <a:latin typeface="Calibri" panose="020F0502020204030204" pitchFamily="34" charset="0"/>
                <a:cs typeface="Calibri" panose="020F0502020204030204" pitchFamily="34" charset="0"/>
              </a:rPr>
              <a:t>rB</a:t>
            </a:r>
            <a:r>
              <a:rPr kumimoji="1" lang="en-US" altLang="zh-CN" sz="3200" dirty="0">
                <a:latin typeface="Calibri" panose="020F0502020204030204" pitchFamily="34" charset="0"/>
                <a:cs typeface="Calibri" panose="020F0502020204030204" pitchFamily="34" charset="0"/>
              </a:rPr>
              <a:t>), </a:t>
            </a:r>
            <a:r>
              <a:rPr kumimoji="1" lang="en-US" altLang="zh-CN" sz="3200" dirty="0" err="1">
                <a:latin typeface="Calibri" panose="020F0502020204030204" pitchFamily="34" charset="0"/>
                <a:cs typeface="Calibri" panose="020F0502020204030204" pitchFamily="34" charset="0"/>
              </a:rPr>
              <a:t>rA</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graphicFrame>
        <p:nvGraphicFramePr>
          <p:cNvPr id="10" name="Table 14">
            <a:extLst>
              <a:ext uri="{FF2B5EF4-FFF2-40B4-BE49-F238E27FC236}">
                <a16:creationId xmlns:a16="http://schemas.microsoft.com/office/drawing/2014/main" id="{E8FAA9EE-EA0D-8146-854F-675CC5995721}"/>
              </a:ext>
            </a:extLst>
          </p:cNvPr>
          <p:cNvGraphicFramePr>
            <a:graphicFrameLocks noGrp="1"/>
          </p:cNvGraphicFramePr>
          <p:nvPr>
            <p:extLst>
              <p:ext uri="{D42A27DB-BD31-4B8C-83A1-F6EECF244321}">
                <p14:modId xmlns:p14="http://schemas.microsoft.com/office/powerpoint/2010/main" val="2899595801"/>
              </p:ext>
            </p:extLst>
          </p:nvPr>
        </p:nvGraphicFramePr>
        <p:xfrm>
          <a:off x="351525" y="1359801"/>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tc>
                  <a:txBody>
                    <a:bodyPr/>
                    <a:lstStyle/>
                    <a:p>
                      <a:pPr algn="ctr"/>
                      <a:r>
                        <a:rPr lang="en-US" altLang="zh-CN" dirty="0"/>
                        <a:t>﻿Read register byte</a:t>
                      </a: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valC</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a:t>M</a:t>
                      </a:r>
                      <a:r>
                        <a:rPr lang="en-US" altLang="zh-CN" baseline="-25000" dirty="0"/>
                        <a:t>8</a:t>
                      </a:r>
                      <a:r>
                        <a:rPr lang="en-US" altLang="zh-CN" baseline="0" dirty="0"/>
                        <a:t>[PC + 2]</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Read displacement</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+ 10</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valB</a:t>
                      </a:r>
                      <a:r>
                        <a:rPr lang="en-US" altLang="zh-CN" dirty="0"/>
                        <a:t> &lt;- R[</a:t>
                      </a:r>
                      <a:r>
                        <a:rPr lang="en-US" altLang="zh-CN" dirty="0" err="1"/>
                        <a:t>rB</a:t>
                      </a:r>
                      <a:r>
                        <a:rPr lang="en-US" altLang="zh-CN" dirty="0"/>
                        <a:t>]</a:t>
                      </a:r>
                      <a:endParaRPr lang="zh-CN" altLang="en-US" dirty="0"/>
                    </a:p>
                  </a:txBody>
                  <a:tcPr anchor="ctr"/>
                </a:tc>
                <a:tc>
                  <a:txBody>
                    <a:bodyPr/>
                    <a:lstStyle/>
                    <a:p>
                      <a:pPr algn="ctr"/>
                      <a:r>
                        <a:rPr lang="en-US" altLang="zh-CN" dirty="0"/>
                        <a:t>Read register B</a:t>
                      </a: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valE</a:t>
                      </a:r>
                      <a:r>
                        <a:rPr lang="en-US" altLang="zh-CN" dirty="0"/>
                        <a:t> &lt;- </a:t>
                      </a:r>
                      <a:r>
                        <a:rPr lang="en-US" altLang="zh-CN" dirty="0" err="1"/>
                        <a:t>valB</a:t>
                      </a:r>
                      <a:r>
                        <a:rPr lang="en-US" altLang="zh-CN" dirty="0"/>
                        <a:t> + </a:t>
                      </a:r>
                      <a:r>
                        <a:rPr lang="en-US" altLang="zh-CN" dirty="0" err="1"/>
                        <a:t>valC</a:t>
                      </a:r>
                      <a:endParaRPr lang="en-US" altLang="zh-CN" dirty="0"/>
                    </a:p>
                  </a:txBody>
                  <a:tcPr anchor="ctr"/>
                </a:tc>
                <a:tc>
                  <a:txBody>
                    <a:bodyPr/>
                    <a:lstStyle/>
                    <a:p>
                      <a:pPr algn="ctr"/>
                      <a:r>
                        <a:rPr lang="en-US" altLang="zh-CN" dirty="0"/>
                        <a:t>﻿Compute target address</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algn="ctr"/>
                      <a:r>
                        <a:rPr lang="en-US" altLang="zh-CN" dirty="0" err="1"/>
                        <a:t>valM</a:t>
                      </a:r>
                      <a:r>
                        <a:rPr lang="en-US" altLang="zh-CN" dirty="0"/>
                        <a:t> &lt;-</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a:t>
                      </a:r>
                      <a:r>
                        <a:rPr lang="en-US" altLang="zh-CN" dirty="0"/>
                        <a:t>M</a:t>
                      </a:r>
                      <a:r>
                        <a:rPr lang="en-US" altLang="zh-CN" baseline="-25000" dirty="0"/>
                        <a:t>8</a:t>
                      </a:r>
                      <a:r>
                        <a:rPr lang="en-US" altLang="zh-CN" baseline="0" dirty="0"/>
                        <a:t>[</a:t>
                      </a:r>
                      <a:r>
                        <a:rPr lang="en-US" altLang="zh-CN" baseline="0" dirty="0" err="1"/>
                        <a:t>valE</a:t>
                      </a:r>
                      <a:r>
                        <a:rPr lang="en-US" altLang="zh-CN" baseline="0" dirty="0"/>
                        <a:t>]</a:t>
                      </a:r>
                      <a:endParaRPr lang="zh-CN" altLang="en-US" dirty="0"/>
                    </a:p>
                  </a:txBody>
                  <a:tcPr anchor="ctr"/>
                </a:tc>
                <a:tc>
                  <a:txBody>
                    <a:bodyPr/>
                    <a:lstStyle/>
                    <a:p>
                      <a:pPr algn="ctr"/>
                      <a:r>
                        <a:rPr lang="en-US" altLang="zh-CN" dirty="0"/>
                        <a:t>Read memory with address </a:t>
                      </a:r>
                      <a:r>
                        <a:rPr lang="en-US" altLang="zh-CN" dirty="0" err="1"/>
                        <a:t>valE</a:t>
                      </a: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r>
                        <a:rPr lang="en-US" altLang="zh-CN" dirty="0"/>
                        <a:t>R[</a:t>
                      </a:r>
                      <a:r>
                        <a:rPr lang="en-US" altLang="zh-CN" dirty="0" err="1"/>
                        <a:t>rA</a:t>
                      </a:r>
                      <a:r>
                        <a:rPr lang="en-US" altLang="zh-CN" dirty="0"/>
                        <a:t>] &lt;- </a:t>
                      </a:r>
                      <a:r>
                        <a:rPr lang="en-US" altLang="zh-CN" dirty="0" err="1"/>
                        <a:t>valM</a:t>
                      </a:r>
                      <a:endParaRPr lang="zh-CN" altLang="en-US" dirty="0"/>
                    </a:p>
                  </a:txBody>
                  <a:tcPr anchor="ctr"/>
                </a:tc>
                <a:tc>
                  <a:txBody>
                    <a:bodyPr/>
                    <a:lstStyle/>
                    <a:p>
                      <a:pPr algn="ctr"/>
                      <a:r>
                        <a:rPr lang="en-US" altLang="zh-CN" dirty="0"/>
                        <a:t>Write </a:t>
                      </a:r>
                      <a:r>
                        <a:rPr lang="en-US" altLang="zh-CN" dirty="0" err="1"/>
                        <a:t>valM</a:t>
                      </a:r>
                      <a:r>
                        <a:rPr lang="en-US" altLang="zh-CN" dirty="0"/>
                        <a:t> to register A</a:t>
                      </a: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valP</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sp>
        <p:nvSpPr>
          <p:cNvPr id="11" name="矩形 36">
            <a:extLst>
              <a:ext uri="{FF2B5EF4-FFF2-40B4-BE49-F238E27FC236}">
                <a16:creationId xmlns:a16="http://schemas.microsoft.com/office/drawing/2014/main" id="{1F367961-FE1C-1241-85BF-1AA8AF866BC7}"/>
              </a:ext>
            </a:extLst>
          </p:cNvPr>
          <p:cNvSpPr/>
          <p:nvPr/>
        </p:nvSpPr>
        <p:spPr>
          <a:xfrm>
            <a:off x="3840761" y="779477"/>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5</a:t>
            </a:r>
            <a:endParaRPr kumimoji="1" lang="zh-CN" altLang="en-US" dirty="0">
              <a:solidFill>
                <a:schemeClr val="tx1"/>
              </a:solidFill>
            </a:endParaRPr>
          </a:p>
        </p:txBody>
      </p:sp>
      <p:sp>
        <p:nvSpPr>
          <p:cNvPr id="12" name="矩形 37">
            <a:extLst>
              <a:ext uri="{FF2B5EF4-FFF2-40B4-BE49-F238E27FC236}">
                <a16:creationId xmlns:a16="http://schemas.microsoft.com/office/drawing/2014/main" id="{E6ECCA73-0B9E-4F41-ACA7-881BB8D76A34}"/>
              </a:ext>
            </a:extLst>
          </p:cNvPr>
          <p:cNvSpPr/>
          <p:nvPr/>
        </p:nvSpPr>
        <p:spPr>
          <a:xfrm>
            <a:off x="4177092" y="779477"/>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13" name="矩形 91">
            <a:extLst>
              <a:ext uri="{FF2B5EF4-FFF2-40B4-BE49-F238E27FC236}">
                <a16:creationId xmlns:a16="http://schemas.microsoft.com/office/drawing/2014/main" id="{B5309604-C084-D844-819E-198C3C457013}"/>
              </a:ext>
            </a:extLst>
          </p:cNvPr>
          <p:cNvSpPr/>
          <p:nvPr/>
        </p:nvSpPr>
        <p:spPr>
          <a:xfrm>
            <a:off x="4510913" y="779043"/>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14" name="矩形 92">
            <a:extLst>
              <a:ext uri="{FF2B5EF4-FFF2-40B4-BE49-F238E27FC236}">
                <a16:creationId xmlns:a16="http://schemas.microsoft.com/office/drawing/2014/main" id="{54F3ED54-FBB6-7546-8397-647B0F153C0A}"/>
              </a:ext>
            </a:extLst>
          </p:cNvPr>
          <p:cNvSpPr/>
          <p:nvPr/>
        </p:nvSpPr>
        <p:spPr>
          <a:xfrm>
            <a:off x="4852258" y="775026"/>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rB</a:t>
            </a:r>
            <a:endParaRPr kumimoji="1" lang="zh-CN" altLang="en-US" sz="1200" dirty="0">
              <a:solidFill>
                <a:schemeClr val="tx1"/>
              </a:solidFill>
            </a:endParaRPr>
          </a:p>
        </p:txBody>
      </p:sp>
      <p:sp>
        <p:nvSpPr>
          <p:cNvPr id="15" name="矩形 99">
            <a:extLst>
              <a:ext uri="{FF2B5EF4-FFF2-40B4-BE49-F238E27FC236}">
                <a16:creationId xmlns:a16="http://schemas.microsoft.com/office/drawing/2014/main" id="{5C10F99F-1DE4-B843-A86E-478E12BF5236}"/>
              </a:ext>
            </a:extLst>
          </p:cNvPr>
          <p:cNvSpPr/>
          <p:nvPr/>
        </p:nvSpPr>
        <p:spPr>
          <a:xfrm>
            <a:off x="5188589" y="775026"/>
            <a:ext cx="5565346"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D</a:t>
            </a:r>
            <a:endParaRPr kumimoji="1" lang="zh-CN" altLang="en-US" dirty="0">
              <a:solidFill>
                <a:schemeClr val="tx1"/>
              </a:solidFill>
            </a:endParaRPr>
          </a:p>
        </p:txBody>
      </p:sp>
      <p:pic>
        <p:nvPicPr>
          <p:cNvPr id="16" name="Picture 15">
            <a:extLst>
              <a:ext uri="{FF2B5EF4-FFF2-40B4-BE49-F238E27FC236}">
                <a16:creationId xmlns:a16="http://schemas.microsoft.com/office/drawing/2014/main" id="{1318F2C2-6EC2-3F45-81F6-C0BBA8BDD46C}"/>
              </a:ext>
            </a:extLst>
          </p:cNvPr>
          <p:cNvPicPr>
            <a:picLocks noChangeAspect="1"/>
          </p:cNvPicPr>
          <p:nvPr/>
        </p:nvPicPr>
        <p:blipFill>
          <a:blip r:embed="rId2"/>
          <a:stretch>
            <a:fillRect/>
          </a:stretch>
        </p:blipFill>
        <p:spPr>
          <a:xfrm>
            <a:off x="9118557" y="1362776"/>
            <a:ext cx="3073443" cy="5272853"/>
          </a:xfrm>
          <a:prstGeom prst="rect">
            <a:avLst/>
          </a:prstGeom>
        </p:spPr>
      </p:pic>
    </p:spTree>
    <p:extLst>
      <p:ext uri="{BB962C8B-B14F-4D97-AF65-F5344CB8AC3E}">
        <p14:creationId xmlns:p14="http://schemas.microsoft.com/office/powerpoint/2010/main" val="9043664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54</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OPq</a:t>
            </a:r>
            <a:r>
              <a:rPr kumimoji="1" lang="zh-CN" altLang="en-US"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err="1">
                <a:latin typeface="Calibri" panose="020F0502020204030204" pitchFamily="34" charset="0"/>
                <a:cs typeface="Calibri" panose="020F0502020204030204" pitchFamily="34" charset="0"/>
              </a:rPr>
              <a:t>rA</a:t>
            </a:r>
            <a:r>
              <a:rPr kumimoji="1" lang="en-US" altLang="zh-CN" sz="3200" dirty="0">
                <a:latin typeface="Calibri" panose="020F0502020204030204" pitchFamily="34" charset="0"/>
                <a:cs typeface="Calibri" panose="020F0502020204030204" pitchFamily="34" charset="0"/>
              </a:rPr>
              <a:t>, </a:t>
            </a:r>
            <a:r>
              <a:rPr kumimoji="1" lang="en-US" altLang="zh-CN" sz="3200" dirty="0" err="1">
                <a:latin typeface="Calibri" panose="020F0502020204030204" pitchFamily="34" charset="0"/>
                <a:cs typeface="Calibri" panose="020F0502020204030204" pitchFamily="34" charset="0"/>
              </a:rPr>
              <a:t>rB</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graphicFrame>
        <p:nvGraphicFramePr>
          <p:cNvPr id="10" name="Table 14">
            <a:extLst>
              <a:ext uri="{FF2B5EF4-FFF2-40B4-BE49-F238E27FC236}">
                <a16:creationId xmlns:a16="http://schemas.microsoft.com/office/drawing/2014/main" id="{E8FAA9EE-EA0D-8146-854F-675CC5995721}"/>
              </a:ext>
            </a:extLst>
          </p:cNvPr>
          <p:cNvGraphicFramePr>
            <a:graphicFrameLocks noGrp="1"/>
          </p:cNvGraphicFramePr>
          <p:nvPr>
            <p:extLst>
              <p:ext uri="{D42A27DB-BD31-4B8C-83A1-F6EECF244321}">
                <p14:modId xmlns:p14="http://schemas.microsoft.com/office/powerpoint/2010/main" val="1091581385"/>
              </p:ext>
            </p:extLst>
          </p:nvPr>
        </p:nvGraphicFramePr>
        <p:xfrm>
          <a:off x="351525" y="1359801"/>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tc>
                  <a:txBody>
                    <a:bodyPr/>
                    <a:lstStyle/>
                    <a:p>
                      <a:pPr algn="ctr"/>
                      <a:r>
                        <a:rPr lang="en-US" altLang="zh-CN" dirty="0"/>
                        <a:t>﻿Read register byte</a:t>
                      </a: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+ 2</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r>
                        <a:rPr lang="en-US" altLang="zh-CN" dirty="0" err="1"/>
                        <a:t>valA</a:t>
                      </a:r>
                      <a:r>
                        <a:rPr lang="en-US" altLang="zh-CN" dirty="0"/>
                        <a:t> &lt;- R[</a:t>
                      </a:r>
                      <a:r>
                        <a:rPr lang="en-US" altLang="zh-CN" dirty="0" err="1"/>
                        <a:t>rA</a:t>
                      </a:r>
                      <a:r>
                        <a:rPr lang="en-US" altLang="zh-CN" dirty="0"/>
                        <a:t>]</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Read register A</a:t>
                      </a: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valB</a:t>
                      </a:r>
                      <a:r>
                        <a:rPr lang="en-US" altLang="zh-CN" dirty="0"/>
                        <a:t> &lt;- R[</a:t>
                      </a:r>
                      <a:r>
                        <a:rPr lang="en-US" altLang="zh-CN" dirty="0" err="1"/>
                        <a:t>rB</a:t>
                      </a:r>
                      <a:r>
                        <a:rPr lang="en-US" altLang="zh-CN" dirty="0"/>
                        <a:t>]</a:t>
                      </a:r>
                      <a:endParaRPr lang="zh-CN" altLang="en-US" dirty="0"/>
                    </a:p>
                  </a:txBody>
                  <a:tcPr anchor="ctr"/>
                </a:tc>
                <a:tc>
                  <a:txBody>
                    <a:bodyPr/>
                    <a:lstStyle/>
                    <a:p>
                      <a:pPr algn="ctr"/>
                      <a:r>
                        <a:rPr lang="en-US" altLang="zh-CN" dirty="0"/>
                        <a:t>Read register B</a:t>
                      </a: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valE</a:t>
                      </a:r>
                      <a:r>
                        <a:rPr lang="en-US" altLang="zh-CN" dirty="0"/>
                        <a:t> &lt;- </a:t>
                      </a:r>
                      <a:r>
                        <a:rPr lang="en-US" altLang="zh-CN" dirty="0" err="1"/>
                        <a:t>valB</a:t>
                      </a:r>
                      <a:r>
                        <a:rPr lang="en-US" altLang="zh-CN" dirty="0"/>
                        <a:t> OP </a:t>
                      </a:r>
                      <a:r>
                        <a:rPr lang="en-US" altLang="zh-CN" dirty="0" err="1"/>
                        <a:t>valA</a:t>
                      </a:r>
                      <a:endParaRPr lang="en-US" altLang="zh-CN" dirty="0"/>
                    </a:p>
                  </a:txBody>
                  <a:tcPr anchor="ctr"/>
                </a:tc>
                <a:tc>
                  <a:txBody>
                    <a:bodyPr/>
                    <a:lstStyle/>
                    <a:p>
                      <a:pPr algn="ctr"/>
                      <a:r>
                        <a:rPr lang="en-US" altLang="zh-CN" dirty="0"/>
                        <a:t>﻿Compute result</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r>
                        <a:rPr lang="en-US" altLang="zh-CN" dirty="0"/>
                        <a:t>Set </a:t>
                      </a:r>
                      <a:r>
                        <a:rPr lang="en-US" altLang="zh-CN" dirty="0" err="1"/>
                        <a:t>Cond.codes</a:t>
                      </a:r>
                      <a:endParaRPr lang="zh-CN" altLang="en-US" dirty="0"/>
                    </a:p>
                  </a:txBody>
                  <a:tcPr anchor="ctr"/>
                </a:tc>
                <a:tc>
                  <a:txBody>
                    <a:bodyPr/>
                    <a:lstStyle/>
                    <a:p>
                      <a:pPr algn="ctr"/>
                      <a:r>
                        <a:rPr lang="en-US" altLang="zh-CN" dirty="0"/>
                        <a:t>Set condition codes</a:t>
                      </a: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r>
                        <a:rPr lang="en-US" altLang="zh-CN" dirty="0"/>
                        <a:t>R[</a:t>
                      </a:r>
                      <a:r>
                        <a:rPr lang="en-US" altLang="zh-CN" dirty="0" err="1"/>
                        <a:t>rB</a:t>
                      </a:r>
                      <a:r>
                        <a:rPr lang="en-US" altLang="zh-CN" dirty="0"/>
                        <a:t>] &lt;- </a:t>
                      </a:r>
                      <a:r>
                        <a:rPr lang="en-US" altLang="zh-CN" dirty="0" err="1"/>
                        <a:t>valE</a:t>
                      </a:r>
                      <a:endParaRPr lang="zh-CN" altLang="en-US" dirty="0"/>
                    </a:p>
                  </a:txBody>
                  <a:tcPr anchor="ctr"/>
                </a:tc>
                <a:tc>
                  <a:txBody>
                    <a:bodyPr/>
                    <a:lstStyle/>
                    <a:p>
                      <a:pPr algn="ctr"/>
                      <a:r>
                        <a:rPr lang="en-US" altLang="zh-CN" dirty="0"/>
                        <a:t>Write result to register B</a:t>
                      </a: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valP</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sp>
        <p:nvSpPr>
          <p:cNvPr id="16" name="矩形 44">
            <a:extLst>
              <a:ext uri="{FF2B5EF4-FFF2-40B4-BE49-F238E27FC236}">
                <a16:creationId xmlns:a16="http://schemas.microsoft.com/office/drawing/2014/main" id="{666BB36B-9A64-3247-B743-E0209CBE7C6F}"/>
              </a:ext>
            </a:extLst>
          </p:cNvPr>
          <p:cNvSpPr/>
          <p:nvPr/>
        </p:nvSpPr>
        <p:spPr>
          <a:xfrm>
            <a:off x="2565343" y="757807"/>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6</a:t>
            </a:r>
            <a:endParaRPr kumimoji="1" lang="zh-CN" altLang="en-US" dirty="0">
              <a:solidFill>
                <a:schemeClr val="tx1"/>
              </a:solidFill>
            </a:endParaRPr>
          </a:p>
        </p:txBody>
      </p:sp>
      <p:sp>
        <p:nvSpPr>
          <p:cNvPr id="17" name="矩形 45">
            <a:extLst>
              <a:ext uri="{FF2B5EF4-FFF2-40B4-BE49-F238E27FC236}">
                <a16:creationId xmlns:a16="http://schemas.microsoft.com/office/drawing/2014/main" id="{BC613A76-A94A-4D4D-B526-5E2387E8C2A8}"/>
              </a:ext>
            </a:extLst>
          </p:cNvPr>
          <p:cNvSpPr/>
          <p:nvPr/>
        </p:nvSpPr>
        <p:spPr>
          <a:xfrm>
            <a:off x="2901674" y="757807"/>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fn</a:t>
            </a:r>
            <a:endParaRPr kumimoji="1" lang="zh-CN" altLang="en-US" sz="1200" dirty="0">
              <a:solidFill>
                <a:schemeClr val="tx1"/>
              </a:solidFill>
            </a:endParaRPr>
          </a:p>
        </p:txBody>
      </p:sp>
      <p:sp>
        <p:nvSpPr>
          <p:cNvPr id="18" name="矩形 95">
            <a:extLst>
              <a:ext uri="{FF2B5EF4-FFF2-40B4-BE49-F238E27FC236}">
                <a16:creationId xmlns:a16="http://schemas.microsoft.com/office/drawing/2014/main" id="{B9798F9A-6E46-694E-ACEB-AF0715B97E59}"/>
              </a:ext>
            </a:extLst>
          </p:cNvPr>
          <p:cNvSpPr/>
          <p:nvPr/>
        </p:nvSpPr>
        <p:spPr>
          <a:xfrm>
            <a:off x="3240127" y="762154"/>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19" name="矩形 96">
            <a:extLst>
              <a:ext uri="{FF2B5EF4-FFF2-40B4-BE49-F238E27FC236}">
                <a16:creationId xmlns:a16="http://schemas.microsoft.com/office/drawing/2014/main" id="{C477E3ED-16CB-684B-A509-338B189CE1CA}"/>
              </a:ext>
            </a:extLst>
          </p:cNvPr>
          <p:cNvSpPr/>
          <p:nvPr/>
        </p:nvSpPr>
        <p:spPr>
          <a:xfrm>
            <a:off x="3581472" y="758137"/>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rB</a:t>
            </a:r>
            <a:endParaRPr kumimoji="1" lang="zh-CN" altLang="en-US" sz="1200" dirty="0">
              <a:solidFill>
                <a:schemeClr val="tx1"/>
              </a:solidFill>
            </a:endParaRPr>
          </a:p>
        </p:txBody>
      </p:sp>
      <p:pic>
        <p:nvPicPr>
          <p:cNvPr id="20" name="Picture 19">
            <a:extLst>
              <a:ext uri="{FF2B5EF4-FFF2-40B4-BE49-F238E27FC236}">
                <a16:creationId xmlns:a16="http://schemas.microsoft.com/office/drawing/2014/main" id="{11D58A2D-7798-AE47-ADA6-FF47E9D50325}"/>
              </a:ext>
            </a:extLst>
          </p:cNvPr>
          <p:cNvPicPr>
            <a:picLocks noChangeAspect="1"/>
          </p:cNvPicPr>
          <p:nvPr/>
        </p:nvPicPr>
        <p:blipFill>
          <a:blip r:embed="rId2"/>
          <a:stretch>
            <a:fillRect/>
          </a:stretch>
        </p:blipFill>
        <p:spPr>
          <a:xfrm>
            <a:off x="9118557" y="1362776"/>
            <a:ext cx="3073443" cy="5272853"/>
          </a:xfrm>
          <a:prstGeom prst="rect">
            <a:avLst/>
          </a:prstGeom>
        </p:spPr>
      </p:pic>
    </p:spTree>
    <p:extLst>
      <p:ext uri="{BB962C8B-B14F-4D97-AF65-F5344CB8AC3E}">
        <p14:creationId xmlns:p14="http://schemas.microsoft.com/office/powerpoint/2010/main" val="25092128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55</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jXX</a:t>
            </a:r>
            <a:r>
              <a:rPr kumimoji="1" lang="zh-CN" altLang="en-US"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err="1">
                <a:latin typeface="Calibri" panose="020F0502020204030204" pitchFamily="34" charset="0"/>
                <a:ea typeface="SimHei" panose="02010609060101010101" pitchFamily="49" charset="-122"/>
                <a:cs typeface="Calibri" panose="020F0502020204030204" pitchFamily="34" charset="0"/>
              </a:rPr>
              <a:t>Dest</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graphicFrame>
        <p:nvGraphicFramePr>
          <p:cNvPr id="10" name="Table 14">
            <a:extLst>
              <a:ext uri="{FF2B5EF4-FFF2-40B4-BE49-F238E27FC236}">
                <a16:creationId xmlns:a16="http://schemas.microsoft.com/office/drawing/2014/main" id="{E8FAA9EE-EA0D-8146-854F-675CC5995721}"/>
              </a:ext>
            </a:extLst>
          </p:cNvPr>
          <p:cNvGraphicFramePr>
            <a:graphicFrameLocks noGrp="1"/>
          </p:cNvGraphicFramePr>
          <p:nvPr>
            <p:extLst>
              <p:ext uri="{D42A27DB-BD31-4B8C-83A1-F6EECF244321}">
                <p14:modId xmlns:p14="http://schemas.microsoft.com/office/powerpoint/2010/main" val="3869515330"/>
              </p:ext>
            </p:extLst>
          </p:nvPr>
        </p:nvGraphicFramePr>
        <p:xfrm>
          <a:off x="351525" y="1359801"/>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valC</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a:t>M</a:t>
                      </a:r>
                      <a:r>
                        <a:rPr lang="en-US" altLang="zh-CN" baseline="-25000" dirty="0"/>
                        <a:t>8</a:t>
                      </a:r>
                      <a:r>
                        <a:rPr lang="en-US" altLang="zh-CN" baseline="0" dirty="0"/>
                        <a:t>[PC + 1]</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Read</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 </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target address</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+ 9</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dirty="0"/>
                    </a:p>
                  </a:txBody>
                  <a:tcPr anchor="ctr"/>
                </a:tc>
                <a:tc>
                  <a:txBody>
                    <a:bodyPr/>
                    <a:lstStyle/>
                    <a:p>
                      <a:pPr algn="ctr"/>
                      <a:endParaRPr lang="en-US" altLang="zh-CN" dirty="0"/>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r>
                        <a:rPr lang="en-US" altLang="zh-CN" dirty="0" err="1"/>
                        <a:t>Cnd</a:t>
                      </a:r>
                      <a:r>
                        <a:rPr lang="en-US" altLang="zh-CN" dirty="0"/>
                        <a:t> &lt;- Cond(CC, </a:t>
                      </a:r>
                      <a:r>
                        <a:rPr lang="en-US" altLang="zh-CN" dirty="0" err="1"/>
                        <a:t>ifun</a:t>
                      </a:r>
                      <a:r>
                        <a:rPr lang="en-US" altLang="zh-CN" dirty="0"/>
                        <a:t>)</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Read condition codes, compute </a:t>
                      </a:r>
                      <a:r>
                        <a:rPr lang="en-US" altLang="zh-CN" dirty="0" err="1"/>
                        <a:t>Cnd</a:t>
                      </a: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Cnd</a:t>
                      </a:r>
                      <a:r>
                        <a:rPr lang="en-US" altLang="zh-CN" dirty="0"/>
                        <a:t>? </a:t>
                      </a:r>
                      <a:r>
                        <a:rPr lang="en-US" altLang="zh-CN" dirty="0" err="1"/>
                        <a:t>valC</a:t>
                      </a:r>
                      <a:r>
                        <a:rPr lang="en-US" altLang="zh-CN" dirty="0"/>
                        <a:t> : </a:t>
                      </a:r>
                      <a:r>
                        <a:rPr lang="en-US" altLang="zh-CN" dirty="0" err="1"/>
                        <a:t>valP</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sp>
        <p:nvSpPr>
          <p:cNvPr id="9" name="矩形 50">
            <a:extLst>
              <a:ext uri="{FF2B5EF4-FFF2-40B4-BE49-F238E27FC236}">
                <a16:creationId xmlns:a16="http://schemas.microsoft.com/office/drawing/2014/main" id="{793C949B-C1FA-0944-9929-5EC331CF7E42}"/>
              </a:ext>
            </a:extLst>
          </p:cNvPr>
          <p:cNvSpPr/>
          <p:nvPr/>
        </p:nvSpPr>
        <p:spPr>
          <a:xfrm>
            <a:off x="3104114" y="756114"/>
            <a:ext cx="5626914"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tx1"/>
                </a:solidFill>
              </a:rPr>
              <a:t>Dest</a:t>
            </a:r>
            <a:endParaRPr kumimoji="1" lang="zh-CN" altLang="en-US" dirty="0">
              <a:solidFill>
                <a:schemeClr val="tx1"/>
              </a:solidFill>
            </a:endParaRPr>
          </a:p>
        </p:txBody>
      </p:sp>
      <p:sp>
        <p:nvSpPr>
          <p:cNvPr id="11" name="矩形 51">
            <a:extLst>
              <a:ext uri="{FF2B5EF4-FFF2-40B4-BE49-F238E27FC236}">
                <a16:creationId xmlns:a16="http://schemas.microsoft.com/office/drawing/2014/main" id="{0A16E414-94A5-3D4E-87BF-F75C09F48C17}"/>
              </a:ext>
            </a:extLst>
          </p:cNvPr>
          <p:cNvSpPr/>
          <p:nvPr/>
        </p:nvSpPr>
        <p:spPr>
          <a:xfrm>
            <a:off x="2432706" y="759127"/>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7</a:t>
            </a:r>
            <a:endParaRPr kumimoji="1" lang="zh-CN" altLang="en-US" dirty="0">
              <a:solidFill>
                <a:schemeClr val="tx1"/>
              </a:solidFill>
            </a:endParaRPr>
          </a:p>
        </p:txBody>
      </p:sp>
      <p:sp>
        <p:nvSpPr>
          <p:cNvPr id="12" name="矩形 52">
            <a:extLst>
              <a:ext uri="{FF2B5EF4-FFF2-40B4-BE49-F238E27FC236}">
                <a16:creationId xmlns:a16="http://schemas.microsoft.com/office/drawing/2014/main" id="{753E8BDA-939C-D044-A238-1E3EB4A665D1}"/>
              </a:ext>
            </a:extLst>
          </p:cNvPr>
          <p:cNvSpPr/>
          <p:nvPr/>
        </p:nvSpPr>
        <p:spPr>
          <a:xfrm>
            <a:off x="2769037" y="759127"/>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s-ES" altLang="zh-CN" sz="1200" dirty="0" err="1">
                <a:solidFill>
                  <a:schemeClr val="tx1"/>
                </a:solidFill>
              </a:rPr>
              <a:t>fn</a:t>
            </a:r>
            <a:endParaRPr kumimoji="1" lang="es-ES" altLang="zh-CN" sz="1200" dirty="0">
              <a:solidFill>
                <a:schemeClr val="tx1"/>
              </a:solidFill>
            </a:endParaRPr>
          </a:p>
        </p:txBody>
      </p:sp>
      <p:pic>
        <p:nvPicPr>
          <p:cNvPr id="14" name="Picture 13">
            <a:extLst>
              <a:ext uri="{FF2B5EF4-FFF2-40B4-BE49-F238E27FC236}">
                <a16:creationId xmlns:a16="http://schemas.microsoft.com/office/drawing/2014/main" id="{207A0D88-2049-8549-B533-5A3AB7EA3175}"/>
              </a:ext>
            </a:extLst>
          </p:cNvPr>
          <p:cNvPicPr>
            <a:picLocks noChangeAspect="1"/>
          </p:cNvPicPr>
          <p:nvPr/>
        </p:nvPicPr>
        <p:blipFill>
          <a:blip r:embed="rId2"/>
          <a:stretch>
            <a:fillRect/>
          </a:stretch>
        </p:blipFill>
        <p:spPr>
          <a:xfrm>
            <a:off x="9118557" y="1362776"/>
            <a:ext cx="3073443" cy="5272853"/>
          </a:xfrm>
          <a:prstGeom prst="rect">
            <a:avLst/>
          </a:prstGeom>
        </p:spPr>
      </p:pic>
    </p:spTree>
    <p:extLst>
      <p:ext uri="{BB962C8B-B14F-4D97-AF65-F5344CB8AC3E}">
        <p14:creationId xmlns:p14="http://schemas.microsoft.com/office/powerpoint/2010/main" val="40989357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681FB9C-785B-F544-802F-64B3A924D233}"/>
              </a:ext>
            </a:extLst>
          </p:cNvPr>
          <p:cNvPicPr>
            <a:picLocks noChangeAspect="1"/>
          </p:cNvPicPr>
          <p:nvPr/>
        </p:nvPicPr>
        <p:blipFill>
          <a:blip r:embed="rId2"/>
          <a:stretch>
            <a:fillRect/>
          </a:stretch>
        </p:blipFill>
        <p:spPr>
          <a:xfrm>
            <a:off x="9118557" y="1362776"/>
            <a:ext cx="3073443" cy="5272853"/>
          </a:xfrm>
          <a:prstGeom prst="rect">
            <a:avLst/>
          </a:prstGeom>
        </p:spPr>
      </p:pic>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56</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pushq</a:t>
            </a:r>
            <a:r>
              <a:rPr kumimoji="1" lang="en-US" altLang="zh-CN"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err="1">
                <a:latin typeface="Calibri" panose="020F0502020204030204" pitchFamily="34" charset="0"/>
                <a:ea typeface="SimHei" panose="02010609060101010101" pitchFamily="49" charset="-122"/>
                <a:cs typeface="Calibri" panose="020F0502020204030204" pitchFamily="34" charset="0"/>
              </a:rPr>
              <a:t>rA</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10" name="Table 14">
            <a:extLst>
              <a:ext uri="{FF2B5EF4-FFF2-40B4-BE49-F238E27FC236}">
                <a16:creationId xmlns:a16="http://schemas.microsoft.com/office/drawing/2014/main" id="{E8FAA9EE-EA0D-8146-854F-675CC5995721}"/>
              </a:ext>
            </a:extLst>
          </p:cNvPr>
          <p:cNvGraphicFramePr>
            <a:graphicFrameLocks noGrp="1"/>
          </p:cNvGraphicFramePr>
          <p:nvPr>
            <p:extLst>
              <p:ext uri="{D42A27DB-BD31-4B8C-83A1-F6EECF244321}">
                <p14:modId xmlns:p14="http://schemas.microsoft.com/office/powerpoint/2010/main" val="1113836028"/>
              </p:ext>
            </p:extLst>
          </p:nvPr>
        </p:nvGraphicFramePr>
        <p:xfrm>
          <a:off x="351525" y="1359801"/>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tc>
                  <a:txBody>
                    <a:bodyPr/>
                    <a:lstStyle/>
                    <a:p>
                      <a:pPr algn="ctr"/>
                      <a:r>
                        <a:rPr lang="en-US" altLang="zh-CN" dirty="0"/>
                        <a:t>﻿Read register byte</a:t>
                      </a: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+ 2</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r>
                        <a:rPr lang="en-US" altLang="zh-CN" dirty="0" err="1"/>
                        <a:t>valA</a:t>
                      </a:r>
                      <a:r>
                        <a:rPr lang="en-US" altLang="zh-CN" dirty="0"/>
                        <a:t> &lt;- R[</a:t>
                      </a:r>
                      <a:r>
                        <a:rPr lang="en-US" altLang="zh-CN" dirty="0" err="1"/>
                        <a:t>rA</a:t>
                      </a:r>
                      <a:r>
                        <a:rPr lang="en-US" altLang="zh-CN" dirty="0"/>
                        <a:t>]</a:t>
                      </a:r>
                      <a:endParaRPr lang="zh-CN" altLang="en-US" dirty="0"/>
                    </a:p>
                  </a:txBody>
                  <a:tcPr anchor="ctr"/>
                </a:tc>
                <a:tc>
                  <a:txBody>
                    <a:bodyPr/>
                    <a:lstStyle/>
                    <a:p>
                      <a:pPr algn="ctr"/>
                      <a:r>
                        <a:rPr lang="en-US" altLang="zh-CN" dirty="0"/>
                        <a:t>Read register A</a:t>
                      </a: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r>
                        <a:rPr lang="en-US" altLang="zh-CN" dirty="0" err="1"/>
                        <a:t>valB</a:t>
                      </a:r>
                      <a:r>
                        <a:rPr lang="en-US" altLang="zh-CN" dirty="0"/>
                        <a:t> &lt;- R[%</a:t>
                      </a:r>
                      <a:r>
                        <a:rPr lang="en-US" altLang="zh-CN" dirty="0" err="1"/>
                        <a:t>rsp</a:t>
                      </a:r>
                      <a:r>
                        <a:rPr lang="en-US" altLang="zh-CN" dirty="0"/>
                        <a:t>]</a:t>
                      </a:r>
                      <a:endParaRPr lang="zh-CN" altLang="en-US" dirty="0"/>
                    </a:p>
                  </a:txBody>
                  <a:tcPr anchor="ctr"/>
                </a:tc>
                <a:tc>
                  <a:txBody>
                    <a:bodyPr/>
                    <a:lstStyle/>
                    <a:p>
                      <a:pPr algn="ctr"/>
                      <a:r>
                        <a:rPr lang="en-US" altLang="zh-CN" dirty="0"/>
                        <a:t>Read stack pointer</a:t>
                      </a: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algn="ctr"/>
                      <a:r>
                        <a:rPr lang="en-US" altLang="zh-CN" dirty="0" err="1"/>
                        <a:t>valE</a:t>
                      </a:r>
                      <a:r>
                        <a:rPr lang="en-US" altLang="zh-CN" dirty="0"/>
                        <a:t> &lt;- </a:t>
                      </a:r>
                      <a:r>
                        <a:rPr lang="en-US" altLang="zh-CN" dirty="0" err="1"/>
                        <a:t>valB</a:t>
                      </a:r>
                      <a:r>
                        <a:rPr lang="en-US" altLang="zh-CN" dirty="0"/>
                        <a:t> - 8</a:t>
                      </a:r>
                    </a:p>
                  </a:txBody>
                  <a:tcPr anchor="ctr"/>
                </a:tc>
                <a:tc>
                  <a:txBody>
                    <a:bodyPr/>
                    <a:lstStyle/>
                    <a:p>
                      <a:pPr algn="ctr"/>
                      <a:r>
                        <a:rPr lang="en-US" altLang="zh-CN" dirty="0"/>
                        <a:t>﻿Decrement stack pointer</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rgbClr val="FF0000"/>
                          </a:solidFill>
                        </a:rPr>
                        <a:t>M</a:t>
                      </a:r>
                      <a:r>
                        <a:rPr lang="en-US" altLang="zh-CN" baseline="-25000" dirty="0">
                          <a:solidFill>
                            <a:srgbClr val="FF0000"/>
                          </a:solidFill>
                        </a:rPr>
                        <a:t>8</a:t>
                      </a:r>
                      <a:r>
                        <a:rPr lang="en-US" altLang="zh-CN" baseline="0" dirty="0">
                          <a:solidFill>
                            <a:srgbClr val="FF0000"/>
                          </a:solidFill>
                        </a:rPr>
                        <a:t>[</a:t>
                      </a:r>
                      <a:r>
                        <a:rPr lang="en-US" altLang="zh-CN" baseline="0" dirty="0" err="1">
                          <a:solidFill>
                            <a:srgbClr val="FF0000"/>
                          </a:solidFill>
                        </a:rPr>
                        <a:t>valE</a:t>
                      </a:r>
                      <a:r>
                        <a:rPr lang="en-US" altLang="zh-CN" baseline="0" dirty="0">
                          <a:solidFill>
                            <a:srgbClr val="FF0000"/>
                          </a:solidFill>
                        </a:rPr>
                        <a:t>] &lt;- </a:t>
                      </a:r>
                      <a:r>
                        <a:rPr lang="en-US" altLang="zh-CN" baseline="0" dirty="0" err="1">
                          <a:solidFill>
                            <a:srgbClr val="FF0000"/>
                          </a:solidFill>
                        </a:rPr>
                        <a:t>valA</a:t>
                      </a:r>
                      <a:endParaRPr lang="zh-CN" altLang="en-US" dirty="0">
                        <a:solidFill>
                          <a:srgbClr val="FF0000"/>
                        </a:solidFill>
                      </a:endParaRPr>
                    </a:p>
                  </a:txBody>
                  <a:tcPr anchor="ctr"/>
                </a:tc>
                <a:tc>
                  <a:txBody>
                    <a:bodyPr/>
                    <a:lstStyle/>
                    <a:p>
                      <a:pPr algn="ctr"/>
                      <a:r>
                        <a:rPr lang="en-US" altLang="zh-CN" dirty="0">
                          <a:solidFill>
                            <a:srgbClr val="FF0000"/>
                          </a:solidFill>
                        </a:rPr>
                        <a:t>Write </a:t>
                      </a:r>
                      <a:r>
                        <a:rPr lang="en-US" altLang="zh-CN" dirty="0" err="1">
                          <a:solidFill>
                            <a:srgbClr val="FF0000"/>
                          </a:solidFill>
                        </a:rPr>
                        <a:t>valA</a:t>
                      </a:r>
                      <a:r>
                        <a:rPr lang="en-US" altLang="zh-CN" dirty="0">
                          <a:solidFill>
                            <a:srgbClr val="FF0000"/>
                          </a:solidFill>
                        </a:rPr>
                        <a:t> on stack</a:t>
                      </a:r>
                      <a:endParaRPr lang="zh-CN" altLang="en-US" dirty="0">
                        <a:solidFill>
                          <a:srgbClr val="FF0000"/>
                        </a:solidFill>
                      </a:endParaRPr>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r>
                        <a:rPr lang="en-US" altLang="zh-CN" dirty="0">
                          <a:solidFill>
                            <a:srgbClr val="FF0000"/>
                          </a:solidFill>
                        </a:rPr>
                        <a:t>R[%</a:t>
                      </a:r>
                      <a:r>
                        <a:rPr lang="en-US" altLang="zh-CN" dirty="0" err="1">
                          <a:solidFill>
                            <a:srgbClr val="FF0000"/>
                          </a:solidFill>
                        </a:rPr>
                        <a:t>rsp</a:t>
                      </a:r>
                      <a:r>
                        <a:rPr lang="en-US" altLang="zh-CN" dirty="0">
                          <a:solidFill>
                            <a:srgbClr val="FF0000"/>
                          </a:solidFill>
                        </a:rPr>
                        <a:t>] &lt;- </a:t>
                      </a:r>
                      <a:r>
                        <a:rPr lang="en-US" altLang="zh-CN" dirty="0" err="1">
                          <a:solidFill>
                            <a:srgbClr val="FF0000"/>
                          </a:solidFill>
                        </a:rPr>
                        <a:t>valE</a:t>
                      </a:r>
                      <a:endParaRPr lang="zh-CN" altLang="en-US" dirty="0">
                        <a:solidFill>
                          <a:srgbClr val="FF000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rgbClr val="FF0000"/>
                          </a:solidFill>
                        </a:rPr>
                        <a:t>﻿Update stack pointer</a:t>
                      </a:r>
                      <a:endParaRPr lang="zh-CN" altLang="en-US" dirty="0">
                        <a:solidFill>
                          <a:srgbClr val="FF0000"/>
                        </a:solidFill>
                      </a:endParaRPr>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valP</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sp>
        <p:nvSpPr>
          <p:cNvPr id="5" name="矩形 60">
            <a:extLst>
              <a:ext uri="{FF2B5EF4-FFF2-40B4-BE49-F238E27FC236}">
                <a16:creationId xmlns:a16="http://schemas.microsoft.com/office/drawing/2014/main" id="{1A96FD3E-6575-6341-A732-90A2C4349E90}"/>
              </a:ext>
            </a:extLst>
          </p:cNvPr>
          <p:cNvSpPr/>
          <p:nvPr/>
        </p:nvSpPr>
        <p:spPr>
          <a:xfrm>
            <a:off x="2671528" y="760311"/>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A</a:t>
            </a:r>
            <a:endParaRPr kumimoji="1" lang="zh-CN" altLang="en-US" dirty="0">
              <a:solidFill>
                <a:schemeClr val="tx1"/>
              </a:solidFill>
            </a:endParaRPr>
          </a:p>
        </p:txBody>
      </p:sp>
      <p:sp>
        <p:nvSpPr>
          <p:cNvPr id="6" name="矩形 61">
            <a:extLst>
              <a:ext uri="{FF2B5EF4-FFF2-40B4-BE49-F238E27FC236}">
                <a16:creationId xmlns:a16="http://schemas.microsoft.com/office/drawing/2014/main" id="{B193E81C-954A-6A4F-B5C0-8F5D51CE99C0}"/>
              </a:ext>
            </a:extLst>
          </p:cNvPr>
          <p:cNvSpPr/>
          <p:nvPr/>
        </p:nvSpPr>
        <p:spPr>
          <a:xfrm>
            <a:off x="3007859" y="760311"/>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7" name="矩形 63">
            <a:extLst>
              <a:ext uri="{FF2B5EF4-FFF2-40B4-BE49-F238E27FC236}">
                <a16:creationId xmlns:a16="http://schemas.microsoft.com/office/drawing/2014/main" id="{F99A9814-7100-4941-AEBA-F9E9FFC8C15A}"/>
              </a:ext>
            </a:extLst>
          </p:cNvPr>
          <p:cNvSpPr/>
          <p:nvPr/>
        </p:nvSpPr>
        <p:spPr>
          <a:xfrm>
            <a:off x="3680521" y="760310"/>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F</a:t>
            </a:r>
            <a:endParaRPr kumimoji="1" lang="zh-CN" altLang="en-US" dirty="0">
              <a:solidFill>
                <a:schemeClr val="tx1"/>
              </a:solidFill>
            </a:endParaRPr>
          </a:p>
        </p:txBody>
      </p:sp>
      <p:sp>
        <p:nvSpPr>
          <p:cNvPr id="8" name="矩形 97">
            <a:extLst>
              <a:ext uri="{FF2B5EF4-FFF2-40B4-BE49-F238E27FC236}">
                <a16:creationId xmlns:a16="http://schemas.microsoft.com/office/drawing/2014/main" id="{8B1D7681-198A-CF49-A8C2-65DDC3E63B27}"/>
              </a:ext>
            </a:extLst>
          </p:cNvPr>
          <p:cNvSpPr/>
          <p:nvPr/>
        </p:nvSpPr>
        <p:spPr>
          <a:xfrm>
            <a:off x="3350071" y="760310"/>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sp>
        <p:nvSpPr>
          <p:cNvPr id="3" name="TextBox 2">
            <a:extLst>
              <a:ext uri="{FF2B5EF4-FFF2-40B4-BE49-F238E27FC236}">
                <a16:creationId xmlns:a16="http://schemas.microsoft.com/office/drawing/2014/main" id="{C919E4E6-B3AD-2E41-B4B5-A050FBC20CD8}"/>
              </a:ext>
            </a:extLst>
          </p:cNvPr>
          <p:cNvSpPr txBox="1"/>
          <p:nvPr/>
        </p:nvSpPr>
        <p:spPr>
          <a:xfrm>
            <a:off x="9107915" y="3830122"/>
            <a:ext cx="3094725" cy="2270173"/>
          </a:xfrm>
          <a:prstGeom prst="rect">
            <a:avLst/>
          </a:prstGeom>
          <a:solidFill>
            <a:schemeClr val="bg1"/>
          </a:solidFill>
        </p:spPr>
        <p:txBody>
          <a:bodyPr wrap="square" rtlCol="0">
            <a:spAutoFit/>
          </a:bodyPr>
          <a:lstStyle/>
          <a:p>
            <a:pPr>
              <a:lnSpc>
                <a:spcPct val="150000"/>
              </a:lnSpc>
            </a:pPr>
            <a:r>
              <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R[%</a:t>
            </a:r>
            <a:r>
              <a:rPr lang="en-US" altLang="zh-CN" sz="1600" dirty="0" err="1">
                <a:solidFill>
                  <a:schemeClr val="accent1"/>
                </a:solidFill>
                <a:latin typeface="Calibri" panose="020F0502020204030204" pitchFamily="34" charset="0"/>
                <a:ea typeface="SimHei" panose="02010609060101010101" pitchFamily="49" charset="-122"/>
                <a:cs typeface="Calibri" panose="020F0502020204030204" pitchFamily="34" charset="0"/>
              </a:rPr>
              <a:t>rsp</a:t>
            </a:r>
            <a:r>
              <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 &lt;- </a:t>
            </a:r>
            <a:r>
              <a:rPr lang="en-US" altLang="zh-CN" sz="1600" dirty="0" err="1">
                <a:solidFill>
                  <a:schemeClr val="accent1"/>
                </a:solidFill>
                <a:latin typeface="Calibri" panose="020F0502020204030204" pitchFamily="34" charset="0"/>
                <a:ea typeface="SimHei" panose="02010609060101010101" pitchFamily="49" charset="-122"/>
                <a:cs typeface="Calibri" panose="020F0502020204030204" pitchFamily="34" charset="0"/>
              </a:rPr>
              <a:t>valE</a:t>
            </a:r>
            <a:endParaRPr lang="zh-CN" altLang="en-US" sz="1600"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r>
              <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M</a:t>
            </a:r>
            <a:r>
              <a:rPr lang="en-US" altLang="zh-CN" sz="1600" baseline="-25000" dirty="0">
                <a:solidFill>
                  <a:schemeClr val="accent1"/>
                </a:solidFill>
                <a:latin typeface="Calibri" panose="020F0502020204030204" pitchFamily="34" charset="0"/>
                <a:ea typeface="SimHei" panose="02010609060101010101" pitchFamily="49" charset="-122"/>
                <a:cs typeface="Calibri" panose="020F0502020204030204" pitchFamily="34" charset="0"/>
              </a:rPr>
              <a:t>8</a:t>
            </a:r>
            <a:r>
              <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r>
              <a:rPr lang="en-US" altLang="zh-CN" sz="1600" dirty="0" err="1">
                <a:solidFill>
                  <a:schemeClr val="accent1"/>
                </a:solidFill>
                <a:latin typeface="Calibri" panose="020F0502020204030204" pitchFamily="34" charset="0"/>
                <a:ea typeface="SimHei" panose="02010609060101010101" pitchFamily="49" charset="-122"/>
                <a:cs typeface="Calibri" panose="020F0502020204030204" pitchFamily="34" charset="0"/>
              </a:rPr>
              <a:t>valE</a:t>
            </a:r>
            <a:r>
              <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 &lt;- </a:t>
            </a:r>
            <a:r>
              <a:rPr lang="en-US" altLang="zh-CN" sz="1600" dirty="0" err="1">
                <a:solidFill>
                  <a:schemeClr val="accent1"/>
                </a:solidFill>
                <a:latin typeface="Calibri" panose="020F0502020204030204" pitchFamily="34" charset="0"/>
                <a:ea typeface="SimHei" panose="02010609060101010101" pitchFamily="49" charset="-122"/>
                <a:cs typeface="Calibri" panose="020F0502020204030204" pitchFamily="34" charset="0"/>
              </a:rPr>
              <a:t>valA</a:t>
            </a:r>
            <a:endPar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r>
              <a:rPr lang="zh-CN" altLang="en-US"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上面这种写法和左边等价吗</a:t>
            </a:r>
            <a:endPar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r>
              <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R[%</a:t>
            </a:r>
            <a:r>
              <a:rPr lang="en-US" altLang="zh-CN" sz="1600" dirty="0" err="1">
                <a:solidFill>
                  <a:schemeClr val="accent1"/>
                </a:solidFill>
                <a:latin typeface="Calibri" panose="020F0502020204030204" pitchFamily="34" charset="0"/>
                <a:ea typeface="SimHei" panose="02010609060101010101" pitchFamily="49" charset="-122"/>
                <a:cs typeface="Calibri" panose="020F0502020204030204" pitchFamily="34" charset="0"/>
              </a:rPr>
              <a:t>rsp</a:t>
            </a:r>
            <a:r>
              <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 &lt;- </a:t>
            </a:r>
            <a:r>
              <a:rPr lang="en-US" altLang="zh-CN" sz="1600" dirty="0" err="1">
                <a:solidFill>
                  <a:schemeClr val="accent1"/>
                </a:solidFill>
                <a:latin typeface="Calibri" panose="020F0502020204030204" pitchFamily="34" charset="0"/>
                <a:ea typeface="SimHei" panose="02010609060101010101" pitchFamily="49" charset="-122"/>
                <a:cs typeface="Calibri" panose="020F0502020204030204" pitchFamily="34" charset="0"/>
              </a:rPr>
              <a:t>valE</a:t>
            </a:r>
            <a:endParaRPr lang="zh-CN" altLang="en-US" sz="1600"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r>
              <a:rPr lang="en-US" altLang="zh-CN"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M</a:t>
            </a:r>
            <a:r>
              <a:rPr lang="en-US" altLang="zh-CN" sz="1600" baseline="-25000" dirty="0">
                <a:solidFill>
                  <a:schemeClr val="accent1"/>
                </a:solidFill>
                <a:latin typeface="Calibri" panose="020F0502020204030204" pitchFamily="34" charset="0"/>
                <a:ea typeface="SimHei" panose="02010609060101010101" pitchFamily="49" charset="-122"/>
                <a:cs typeface="Calibri" panose="020F0502020204030204" pitchFamily="34" charset="0"/>
              </a:rPr>
              <a:t>8</a:t>
            </a:r>
            <a:r>
              <a:rPr lang="en-US" altLang="zh-CN" sz="1600" baseline="0"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r>
              <a:rPr lang="en-US" altLang="zh-CN" sz="1600" baseline="0" dirty="0">
                <a:solidFill>
                  <a:srgbClr val="FF0000"/>
                </a:solidFill>
                <a:latin typeface="Calibri" panose="020F0502020204030204" pitchFamily="34" charset="0"/>
                <a:ea typeface="SimHei" panose="02010609060101010101" pitchFamily="49" charset="-122"/>
                <a:cs typeface="Calibri" panose="020F0502020204030204" pitchFamily="34" charset="0"/>
              </a:rPr>
              <a:t>%</a:t>
            </a:r>
            <a:r>
              <a:rPr lang="en-US" altLang="zh-CN" sz="1600" baseline="0" dirty="0" err="1">
                <a:solidFill>
                  <a:srgbClr val="FF0000"/>
                </a:solidFill>
                <a:latin typeface="Calibri" panose="020F0502020204030204" pitchFamily="34" charset="0"/>
                <a:ea typeface="SimHei" panose="02010609060101010101" pitchFamily="49" charset="-122"/>
                <a:cs typeface="Calibri" panose="020F0502020204030204" pitchFamily="34" charset="0"/>
              </a:rPr>
              <a:t>rsp</a:t>
            </a:r>
            <a:r>
              <a:rPr lang="en-US" altLang="zh-CN" sz="1600" baseline="0" dirty="0">
                <a:solidFill>
                  <a:schemeClr val="accent1"/>
                </a:solidFill>
                <a:latin typeface="Calibri" panose="020F0502020204030204" pitchFamily="34" charset="0"/>
                <a:ea typeface="SimHei" panose="02010609060101010101" pitchFamily="49" charset="-122"/>
                <a:cs typeface="Calibri" panose="020F0502020204030204" pitchFamily="34" charset="0"/>
              </a:rPr>
              <a:t>] &lt;- </a:t>
            </a:r>
            <a:r>
              <a:rPr lang="en-US" altLang="zh-CN" sz="1600" baseline="0" dirty="0" err="1">
                <a:solidFill>
                  <a:schemeClr val="accent1"/>
                </a:solidFill>
                <a:latin typeface="Calibri" panose="020F0502020204030204" pitchFamily="34" charset="0"/>
                <a:ea typeface="SimHei" panose="02010609060101010101" pitchFamily="49" charset="-122"/>
                <a:cs typeface="Calibri" panose="020F0502020204030204" pitchFamily="34" charset="0"/>
              </a:rPr>
              <a:t>valA</a:t>
            </a:r>
            <a:endParaRPr lang="en-US" altLang="zh-CN" sz="1600" baseline="0"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a:lnSpc>
                <a:spcPct val="150000"/>
              </a:lnSpc>
            </a:pPr>
            <a:r>
              <a:rPr lang="zh-CN" altLang="en-US" sz="1600" dirty="0">
                <a:solidFill>
                  <a:schemeClr val="accent1"/>
                </a:solidFill>
                <a:latin typeface="Calibri" panose="020F0502020204030204" pitchFamily="34" charset="0"/>
                <a:ea typeface="SimHei" panose="02010609060101010101" pitchFamily="49" charset="-122"/>
                <a:cs typeface="Calibri" panose="020F0502020204030204" pitchFamily="34" charset="0"/>
              </a:rPr>
              <a:t>这样呢？</a:t>
            </a:r>
            <a:endParaRPr lang="en-US" altLang="zh-CN" sz="1600" baseline="0"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p:txBody>
      </p:sp>
      <p:sp>
        <p:nvSpPr>
          <p:cNvPr id="9" name="TextBox 8">
            <a:extLst>
              <a:ext uri="{FF2B5EF4-FFF2-40B4-BE49-F238E27FC236}">
                <a16:creationId xmlns:a16="http://schemas.microsoft.com/office/drawing/2014/main" id="{4391FCE7-E242-C345-B8DE-F9E851E1D9DD}"/>
              </a:ext>
            </a:extLst>
          </p:cNvPr>
          <p:cNvSpPr txBox="1"/>
          <p:nvPr/>
        </p:nvSpPr>
        <p:spPr>
          <a:xfrm>
            <a:off x="9118557" y="6223512"/>
            <a:ext cx="2031325" cy="369332"/>
          </a:xfrm>
          <a:prstGeom prst="rect">
            <a:avLst/>
          </a:prstGeom>
          <a:solidFill>
            <a:schemeClr val="bg1"/>
          </a:solidFill>
        </p:spPr>
        <p:txBody>
          <a:bodyPr wrap="none" rtlCol="0">
            <a:spAutoFit/>
          </a:bodyPr>
          <a:lstStyle/>
          <a:p>
            <a:r>
              <a:rPr kumimoji="1" lang="en-US" altLang="zh-CN" dirty="0" err="1">
                <a:solidFill>
                  <a:schemeClr val="accent1"/>
                </a:solidFill>
                <a:latin typeface="Calibri" panose="020F0502020204030204" pitchFamily="34" charset="0"/>
                <a:ea typeface="SimHei" panose="02010609060101010101" pitchFamily="49" charset="-122"/>
                <a:cs typeface="Calibri" panose="020F0502020204030204" pitchFamily="34" charset="0"/>
              </a:rPr>
              <a:t>pushq</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r>
              <a:rPr kumimoji="1" lang="en-US" altLang="zh-CN" dirty="0" err="1">
                <a:solidFill>
                  <a:schemeClr val="accent1"/>
                </a:solidFill>
                <a:latin typeface="Calibri" panose="020F0502020204030204" pitchFamily="34" charset="0"/>
                <a:ea typeface="SimHei" panose="02010609060101010101" pitchFamily="49" charset="-122"/>
                <a:cs typeface="Calibri" panose="020F0502020204030204" pitchFamily="34" charset="0"/>
              </a:rPr>
              <a:t>rsp</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行为？</a:t>
            </a:r>
          </a:p>
        </p:txBody>
      </p:sp>
    </p:spTree>
    <p:extLst>
      <p:ext uri="{BB962C8B-B14F-4D97-AF65-F5344CB8AC3E}">
        <p14:creationId xmlns:p14="http://schemas.microsoft.com/office/powerpoint/2010/main" val="2279242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57</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ourier New" panose="02070309020205020404" pitchFamily="49" charset="0"/>
                <a:ea typeface="SimHei" panose="02010609060101010101" pitchFamily="49" charset="-122"/>
                <a:cs typeface="Courier New" panose="02070309020205020404" pitchFamily="49" charset="0"/>
              </a:rPr>
              <a:t>call</a:t>
            </a:r>
            <a:r>
              <a:rPr kumimoji="1" lang="zh-CN" altLang="en-US"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err="1">
                <a:latin typeface="Calibri" panose="020F0502020204030204" pitchFamily="34" charset="0"/>
                <a:ea typeface="SimHei" panose="02010609060101010101" pitchFamily="49" charset="-122"/>
                <a:cs typeface="Calibri" panose="020F0502020204030204" pitchFamily="34" charset="0"/>
              </a:rPr>
              <a:t>Dest</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graphicFrame>
        <p:nvGraphicFramePr>
          <p:cNvPr id="10" name="Table 14">
            <a:extLst>
              <a:ext uri="{FF2B5EF4-FFF2-40B4-BE49-F238E27FC236}">
                <a16:creationId xmlns:a16="http://schemas.microsoft.com/office/drawing/2014/main" id="{E8FAA9EE-EA0D-8146-854F-675CC5995721}"/>
              </a:ext>
            </a:extLst>
          </p:cNvPr>
          <p:cNvGraphicFramePr>
            <a:graphicFrameLocks noGrp="1"/>
          </p:cNvGraphicFramePr>
          <p:nvPr>
            <p:extLst>
              <p:ext uri="{D42A27DB-BD31-4B8C-83A1-F6EECF244321}">
                <p14:modId xmlns:p14="http://schemas.microsoft.com/office/powerpoint/2010/main" val="2387583176"/>
              </p:ext>
            </p:extLst>
          </p:nvPr>
        </p:nvGraphicFramePr>
        <p:xfrm>
          <a:off x="351525" y="1359801"/>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valC</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a:t>M</a:t>
                      </a:r>
                      <a:r>
                        <a:rPr lang="en-US" altLang="zh-CN" baseline="-25000" dirty="0"/>
                        <a:t>8</a:t>
                      </a:r>
                      <a:r>
                        <a:rPr lang="en-US" altLang="zh-CN" baseline="0" dirty="0"/>
                        <a:t>[PC + 1]</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Read</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 </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target address</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+ 9</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r>
                        <a:rPr lang="en-US" altLang="zh-CN" dirty="0" err="1"/>
                        <a:t>valB</a:t>
                      </a:r>
                      <a:r>
                        <a:rPr lang="en-US" altLang="zh-CN" dirty="0"/>
                        <a:t> &lt;- R[%</a:t>
                      </a:r>
                      <a:r>
                        <a:rPr lang="en-US" altLang="zh-CN" dirty="0" err="1"/>
                        <a:t>rsp</a:t>
                      </a:r>
                      <a:r>
                        <a:rPr lang="en-US" altLang="zh-CN" dirty="0"/>
                        <a:t>]</a:t>
                      </a:r>
                      <a:endParaRPr lang="zh-CN" altLang="en-US" dirty="0"/>
                    </a:p>
                  </a:txBody>
                  <a:tcPr anchor="ctr"/>
                </a:tc>
                <a:tc>
                  <a:txBody>
                    <a:bodyPr/>
                    <a:lstStyle/>
                    <a:p>
                      <a:pPr algn="ctr"/>
                      <a:r>
                        <a:rPr lang="en-US" altLang="zh-CN" dirty="0"/>
                        <a:t>Read stack pointer</a:t>
                      </a: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algn="ctr"/>
                      <a:r>
                        <a:rPr lang="en-US" altLang="zh-CN" dirty="0" err="1"/>
                        <a:t>valE</a:t>
                      </a:r>
                      <a:r>
                        <a:rPr lang="en-US" altLang="zh-CN" dirty="0"/>
                        <a:t> &lt;- </a:t>
                      </a:r>
                      <a:r>
                        <a:rPr lang="en-US" altLang="zh-CN" dirty="0" err="1"/>
                        <a:t>valB</a:t>
                      </a:r>
                      <a:r>
                        <a:rPr lang="en-US" altLang="zh-CN" dirty="0"/>
                        <a:t> - 8</a:t>
                      </a:r>
                    </a:p>
                  </a:txBody>
                  <a:tcPr anchor="ctr"/>
                </a:tc>
                <a:tc>
                  <a:txBody>
                    <a:bodyPr/>
                    <a:lstStyle/>
                    <a:p>
                      <a:pPr algn="ctr"/>
                      <a:r>
                        <a:rPr lang="en-US" altLang="zh-CN" dirty="0"/>
                        <a:t>﻿﻿Decrement stack pointer</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algn="ctr"/>
                      <a:r>
                        <a:rPr lang="en-US" altLang="zh-CN" dirty="0"/>
                        <a:t>M</a:t>
                      </a:r>
                      <a:r>
                        <a:rPr lang="en-US" altLang="zh-CN" baseline="-25000" dirty="0"/>
                        <a:t>8</a:t>
                      </a:r>
                      <a:r>
                        <a:rPr lang="en-US" altLang="zh-CN" baseline="0" dirty="0"/>
                        <a:t>[</a:t>
                      </a:r>
                      <a:r>
                        <a:rPr lang="en-US" altLang="zh-CN" baseline="0" dirty="0" err="1"/>
                        <a:t>valE</a:t>
                      </a:r>
                      <a:r>
                        <a:rPr lang="en-US" altLang="zh-CN" baseline="0" dirty="0"/>
                        <a:t>] &lt;- </a:t>
                      </a:r>
                      <a:r>
                        <a:rPr lang="en-US" altLang="zh-CN" baseline="0" dirty="0" err="1"/>
                        <a:t>valP</a:t>
                      </a:r>
                      <a:endParaRPr lang="zh-CN" altLang="en-US" dirty="0"/>
                    </a:p>
                  </a:txBody>
                  <a:tcPr anchor="ctr"/>
                </a:tc>
                <a:tc>
                  <a:txBody>
                    <a:bodyPr/>
                    <a:lstStyle/>
                    <a:p>
                      <a:pPr algn="ctr"/>
                      <a:r>
                        <a:rPr lang="en-US" altLang="zh-CN" dirty="0"/>
                        <a:t>﻿Write return address on stack</a:t>
                      </a: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R[%</a:t>
                      </a:r>
                      <a:r>
                        <a:rPr lang="en-US" altLang="zh-CN" dirty="0" err="1"/>
                        <a:t>rsp</a:t>
                      </a:r>
                      <a:r>
                        <a:rPr lang="en-US" altLang="zh-CN" dirty="0"/>
                        <a:t>] &lt;- </a:t>
                      </a:r>
                      <a:r>
                        <a:rPr lang="en-US" altLang="zh-CN" dirty="0" err="1"/>
                        <a:t>valE</a:t>
                      </a:r>
                      <a:endParaRPr lang="zh-CN" altLang="en-US" dirty="0"/>
                    </a:p>
                  </a:txBody>
                  <a:tcPr anchor="ctr"/>
                </a:tc>
                <a:tc>
                  <a:txBody>
                    <a:bodyPr/>
                    <a:lstStyle/>
                    <a:p>
                      <a:pPr algn="ctr"/>
                      <a:r>
                        <a:rPr lang="en-US" altLang="zh-CN" dirty="0"/>
                        <a:t>﻿Update stack pointer</a:t>
                      </a: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valC</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sp>
        <p:nvSpPr>
          <p:cNvPr id="15" name="矩形 55">
            <a:extLst>
              <a:ext uri="{FF2B5EF4-FFF2-40B4-BE49-F238E27FC236}">
                <a16:creationId xmlns:a16="http://schemas.microsoft.com/office/drawing/2014/main" id="{DAC7BD98-97EF-C648-B34F-DA8AF7F34A8A}"/>
              </a:ext>
            </a:extLst>
          </p:cNvPr>
          <p:cNvSpPr/>
          <p:nvPr/>
        </p:nvSpPr>
        <p:spPr>
          <a:xfrm>
            <a:off x="2795739" y="748508"/>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8</a:t>
            </a:r>
            <a:endParaRPr kumimoji="1" lang="zh-CN" altLang="en-US" dirty="0">
              <a:solidFill>
                <a:schemeClr val="tx1"/>
              </a:solidFill>
            </a:endParaRPr>
          </a:p>
        </p:txBody>
      </p:sp>
      <p:sp>
        <p:nvSpPr>
          <p:cNvPr id="16" name="矩形 56">
            <a:extLst>
              <a:ext uri="{FF2B5EF4-FFF2-40B4-BE49-F238E27FC236}">
                <a16:creationId xmlns:a16="http://schemas.microsoft.com/office/drawing/2014/main" id="{1D6DE0A7-90A9-6A47-A993-82E6BFDC0AFB}"/>
              </a:ext>
            </a:extLst>
          </p:cNvPr>
          <p:cNvSpPr/>
          <p:nvPr/>
        </p:nvSpPr>
        <p:spPr>
          <a:xfrm>
            <a:off x="3132070" y="748508"/>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17" name="矩形 57">
            <a:extLst>
              <a:ext uri="{FF2B5EF4-FFF2-40B4-BE49-F238E27FC236}">
                <a16:creationId xmlns:a16="http://schemas.microsoft.com/office/drawing/2014/main" id="{4EBD0033-16FC-5646-8914-E238B94F6B82}"/>
              </a:ext>
            </a:extLst>
          </p:cNvPr>
          <p:cNvSpPr/>
          <p:nvPr/>
        </p:nvSpPr>
        <p:spPr>
          <a:xfrm>
            <a:off x="3469657" y="748507"/>
            <a:ext cx="5626914" cy="35735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tx1"/>
                </a:solidFill>
              </a:rPr>
              <a:t>Dest</a:t>
            </a:r>
            <a:endParaRPr kumimoji="1" lang="zh-CN" altLang="en-US" dirty="0">
              <a:solidFill>
                <a:schemeClr val="tx1"/>
              </a:solidFill>
            </a:endParaRPr>
          </a:p>
        </p:txBody>
      </p:sp>
      <p:pic>
        <p:nvPicPr>
          <p:cNvPr id="18" name="Picture 17">
            <a:extLst>
              <a:ext uri="{FF2B5EF4-FFF2-40B4-BE49-F238E27FC236}">
                <a16:creationId xmlns:a16="http://schemas.microsoft.com/office/drawing/2014/main" id="{54D516A1-19DB-E04A-975F-4A59253888D3}"/>
              </a:ext>
            </a:extLst>
          </p:cNvPr>
          <p:cNvPicPr>
            <a:picLocks noChangeAspect="1"/>
          </p:cNvPicPr>
          <p:nvPr/>
        </p:nvPicPr>
        <p:blipFill>
          <a:blip r:embed="rId2"/>
          <a:stretch>
            <a:fillRect/>
          </a:stretch>
        </p:blipFill>
        <p:spPr>
          <a:xfrm>
            <a:off x="9118557" y="1362776"/>
            <a:ext cx="3073443" cy="5272853"/>
          </a:xfrm>
          <a:prstGeom prst="rect">
            <a:avLst/>
          </a:prstGeom>
        </p:spPr>
      </p:pic>
    </p:spTree>
    <p:extLst>
      <p:ext uri="{BB962C8B-B14F-4D97-AF65-F5344CB8AC3E}">
        <p14:creationId xmlns:p14="http://schemas.microsoft.com/office/powerpoint/2010/main" val="161095166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58</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err="1">
                <a:latin typeface="Courier New" panose="02070309020205020404" pitchFamily="49" charset="0"/>
                <a:ea typeface="SimHei" panose="02010609060101010101" pitchFamily="49" charset="-122"/>
                <a:cs typeface="Courier New" panose="02070309020205020404" pitchFamily="49" charset="0"/>
              </a:rPr>
              <a:t>popq</a:t>
            </a:r>
            <a:r>
              <a:rPr kumimoji="1" lang="en-US" altLang="zh-CN" sz="3200" dirty="0">
                <a:latin typeface="Courier New" panose="02070309020205020404" pitchFamily="49" charset="0"/>
                <a:ea typeface="SimHei" panose="02010609060101010101" pitchFamily="49" charset="-122"/>
                <a:cs typeface="Courier New" panose="02070309020205020404" pitchFamily="49" charset="0"/>
              </a:rPr>
              <a:t> </a:t>
            </a:r>
            <a:r>
              <a:rPr kumimoji="1" lang="en-US" altLang="zh-CN" sz="3200" dirty="0" err="1">
                <a:latin typeface="Calibri" panose="020F0502020204030204" pitchFamily="34" charset="0"/>
                <a:ea typeface="SimHei" panose="02010609060101010101" pitchFamily="49" charset="-122"/>
                <a:cs typeface="Calibri" panose="020F0502020204030204" pitchFamily="34" charset="0"/>
              </a:rPr>
              <a:t>rA</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10" name="Table 14">
            <a:extLst>
              <a:ext uri="{FF2B5EF4-FFF2-40B4-BE49-F238E27FC236}">
                <a16:creationId xmlns:a16="http://schemas.microsoft.com/office/drawing/2014/main" id="{E8FAA9EE-EA0D-8146-854F-675CC5995721}"/>
              </a:ext>
            </a:extLst>
          </p:cNvPr>
          <p:cNvGraphicFramePr>
            <a:graphicFrameLocks noGrp="1"/>
          </p:cNvGraphicFramePr>
          <p:nvPr>
            <p:extLst>
              <p:ext uri="{D42A27DB-BD31-4B8C-83A1-F6EECF244321}">
                <p14:modId xmlns:p14="http://schemas.microsoft.com/office/powerpoint/2010/main" val="1165522914"/>
              </p:ext>
            </p:extLst>
          </p:nvPr>
        </p:nvGraphicFramePr>
        <p:xfrm>
          <a:off x="351525" y="1359801"/>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tc>
                  <a:txBody>
                    <a:bodyPr/>
                    <a:lstStyle/>
                    <a:p>
                      <a:pPr algn="ctr"/>
                      <a:r>
                        <a:rPr lang="en-US" altLang="zh-CN" dirty="0"/>
                        <a:t>﻿Read register byte</a:t>
                      </a: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+ 2</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r>
                        <a:rPr lang="en-US" altLang="zh-CN" dirty="0" err="1"/>
                        <a:t>valA</a:t>
                      </a:r>
                      <a:r>
                        <a:rPr lang="en-US" altLang="zh-CN" dirty="0"/>
                        <a:t> &lt;- R[%</a:t>
                      </a:r>
                      <a:r>
                        <a:rPr lang="en-US" altLang="zh-CN" dirty="0" err="1"/>
                        <a:t>rsp</a:t>
                      </a:r>
                      <a:r>
                        <a:rPr lang="en-US" altLang="zh-CN" dirty="0"/>
                        <a:t>]</a:t>
                      </a:r>
                      <a:endParaRPr lang="zh-CN" altLang="en-US" dirty="0"/>
                    </a:p>
                  </a:txBody>
                  <a:tcPr anchor="ctr"/>
                </a:tc>
                <a:tc>
                  <a:txBody>
                    <a:bodyPr/>
                    <a:lstStyle/>
                    <a:p>
                      <a:pPr algn="ctr"/>
                      <a:r>
                        <a:rPr lang="en-US" altLang="zh-CN" dirty="0"/>
                        <a:t>Read stack pointer</a:t>
                      </a: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r>
                        <a:rPr lang="en-US" altLang="zh-CN" dirty="0" err="1"/>
                        <a:t>valB</a:t>
                      </a:r>
                      <a:r>
                        <a:rPr lang="en-US" altLang="zh-CN" dirty="0"/>
                        <a:t> &lt;- R[%</a:t>
                      </a:r>
                      <a:r>
                        <a:rPr lang="en-US" altLang="zh-CN" dirty="0" err="1"/>
                        <a:t>rsp</a:t>
                      </a:r>
                      <a:r>
                        <a:rPr lang="en-US" altLang="zh-CN" dirty="0"/>
                        <a:t>]</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Read stack pointer</a:t>
                      </a: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algn="ctr"/>
                      <a:r>
                        <a:rPr lang="en-US" altLang="zh-CN" dirty="0" err="1"/>
                        <a:t>valE</a:t>
                      </a:r>
                      <a:r>
                        <a:rPr lang="en-US" altLang="zh-CN" dirty="0"/>
                        <a:t> &lt;- </a:t>
                      </a:r>
                      <a:r>
                        <a:rPr lang="en-US" altLang="zh-CN" dirty="0" err="1"/>
                        <a:t>valB</a:t>
                      </a:r>
                      <a:r>
                        <a:rPr lang="en-US" altLang="zh-CN" dirty="0"/>
                        <a:t> + 8</a:t>
                      </a:r>
                    </a:p>
                  </a:txBody>
                  <a:tcPr anchor="ctr"/>
                </a:tc>
                <a:tc>
                  <a:txBody>
                    <a:bodyPr/>
                    <a:lstStyle/>
                    <a:p>
                      <a:pPr algn="ctr"/>
                      <a:r>
                        <a:rPr lang="en-US" altLang="zh-CN" dirty="0"/>
                        <a:t>Increment stack pointer</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valM</a:t>
                      </a:r>
                      <a:r>
                        <a:rPr lang="en-US" altLang="zh-CN" dirty="0"/>
                        <a:t> &lt;- M</a:t>
                      </a:r>
                      <a:r>
                        <a:rPr lang="en-US" altLang="zh-CN" baseline="-25000" dirty="0"/>
                        <a:t>8</a:t>
                      </a:r>
                      <a:r>
                        <a:rPr lang="en-US" altLang="zh-CN" baseline="0" dirty="0"/>
                        <a:t>[</a:t>
                      </a:r>
                      <a:r>
                        <a:rPr lang="en-US" altLang="zh-CN" baseline="0" dirty="0" err="1"/>
                        <a:t>valA</a:t>
                      </a:r>
                      <a:r>
                        <a:rPr lang="en-US" altLang="zh-CN" baseline="0" dirty="0"/>
                        <a:t>]</a:t>
                      </a:r>
                      <a:endParaRPr lang="zh-CN" altLang="en-US" dirty="0"/>
                    </a:p>
                  </a:txBody>
                  <a:tcPr anchor="ctr"/>
                </a:tc>
                <a:tc>
                  <a:txBody>
                    <a:bodyPr/>
                    <a:lstStyle/>
                    <a:p>
                      <a:pPr algn="ctr"/>
                      <a:r>
                        <a:rPr lang="en-US" altLang="zh-CN" dirty="0"/>
                        <a:t>Read</a:t>
                      </a:r>
                      <a:r>
                        <a:rPr lang="zh-CN" altLang="en-US" dirty="0"/>
                        <a:t> </a:t>
                      </a:r>
                      <a:r>
                        <a:rPr lang="en-US" altLang="zh-CN" dirty="0"/>
                        <a:t>from stack</a:t>
                      </a: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r>
                        <a:rPr lang="en-US" altLang="zh-CN" dirty="0"/>
                        <a:t>R[%</a:t>
                      </a:r>
                      <a:r>
                        <a:rPr lang="en-US" altLang="zh-CN" dirty="0" err="1"/>
                        <a:t>rsp</a:t>
                      </a:r>
                      <a:r>
                        <a:rPr lang="en-US" altLang="zh-CN" dirty="0"/>
                        <a:t>] &lt;- </a:t>
                      </a:r>
                      <a:r>
                        <a:rPr lang="en-US" altLang="zh-CN" dirty="0" err="1"/>
                        <a:t>valE</a:t>
                      </a:r>
                      <a:endParaRPr lang="zh-CN" altLang="en-US" dirty="0"/>
                    </a:p>
                  </a:txBody>
                  <a:tcPr anchor="ctr"/>
                </a:tc>
                <a:tc>
                  <a:txBody>
                    <a:bodyPr/>
                    <a:lstStyle/>
                    <a:p>
                      <a:pPr algn="ctr"/>
                      <a:r>
                        <a:rPr lang="en-US" altLang="zh-CN" dirty="0"/>
                        <a:t>Update stack pointer</a:t>
                      </a: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r>
                        <a:rPr lang="en-US" altLang="zh-CN" dirty="0"/>
                        <a:t>R[</a:t>
                      </a:r>
                      <a:r>
                        <a:rPr lang="en-US" altLang="zh-CN" dirty="0" err="1"/>
                        <a:t>rA</a:t>
                      </a:r>
                      <a:r>
                        <a:rPr lang="en-US" altLang="zh-CN" dirty="0"/>
                        <a:t>] &lt;- </a:t>
                      </a:r>
                      <a:r>
                        <a:rPr lang="en-US" altLang="zh-CN" dirty="0" err="1"/>
                        <a:t>valM</a:t>
                      </a:r>
                      <a:endParaRPr lang="zh-CN" altLang="en-US" dirty="0"/>
                    </a:p>
                  </a:txBody>
                  <a:tcPr anchor="ctr"/>
                </a:tc>
                <a:tc>
                  <a:txBody>
                    <a:bodyPr/>
                    <a:lstStyle/>
                    <a:p>
                      <a:pPr algn="ctr"/>
                      <a:r>
                        <a:rPr lang="en-US" altLang="zh-CN" dirty="0"/>
                        <a:t>Write </a:t>
                      </a:r>
                      <a:r>
                        <a:rPr lang="en-US" altLang="zh-CN" dirty="0" err="1"/>
                        <a:t>valM</a:t>
                      </a:r>
                      <a:r>
                        <a:rPr lang="en-US" altLang="zh-CN" dirty="0"/>
                        <a:t> to register A</a:t>
                      </a: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valP</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sp>
        <p:nvSpPr>
          <p:cNvPr id="5" name="矩形 64">
            <a:extLst>
              <a:ext uri="{FF2B5EF4-FFF2-40B4-BE49-F238E27FC236}">
                <a16:creationId xmlns:a16="http://schemas.microsoft.com/office/drawing/2014/main" id="{0C7FBDE0-099F-B64E-90A8-250FFF6EE206}"/>
              </a:ext>
            </a:extLst>
          </p:cNvPr>
          <p:cNvSpPr/>
          <p:nvPr/>
        </p:nvSpPr>
        <p:spPr>
          <a:xfrm>
            <a:off x="2416696" y="760311"/>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B</a:t>
            </a:r>
            <a:endParaRPr kumimoji="1" lang="zh-CN" altLang="en-US" dirty="0">
              <a:solidFill>
                <a:schemeClr val="tx1"/>
              </a:solidFill>
            </a:endParaRPr>
          </a:p>
        </p:txBody>
      </p:sp>
      <p:sp>
        <p:nvSpPr>
          <p:cNvPr id="6" name="矩形 65">
            <a:extLst>
              <a:ext uri="{FF2B5EF4-FFF2-40B4-BE49-F238E27FC236}">
                <a16:creationId xmlns:a16="http://schemas.microsoft.com/office/drawing/2014/main" id="{AF0A8EF2-C4D1-F746-A442-D19B19402505}"/>
              </a:ext>
            </a:extLst>
          </p:cNvPr>
          <p:cNvSpPr/>
          <p:nvPr/>
        </p:nvSpPr>
        <p:spPr>
          <a:xfrm>
            <a:off x="2753027" y="760311"/>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sp>
        <p:nvSpPr>
          <p:cNvPr id="7" name="矩形 67">
            <a:extLst>
              <a:ext uri="{FF2B5EF4-FFF2-40B4-BE49-F238E27FC236}">
                <a16:creationId xmlns:a16="http://schemas.microsoft.com/office/drawing/2014/main" id="{04CC390E-171A-464A-8FB3-FD262746356B}"/>
              </a:ext>
            </a:extLst>
          </p:cNvPr>
          <p:cNvSpPr/>
          <p:nvPr/>
        </p:nvSpPr>
        <p:spPr>
          <a:xfrm>
            <a:off x="3425689" y="760310"/>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F</a:t>
            </a:r>
            <a:endParaRPr kumimoji="1" lang="zh-CN" altLang="en-US" dirty="0">
              <a:solidFill>
                <a:schemeClr val="tx1"/>
              </a:solidFill>
            </a:endParaRPr>
          </a:p>
        </p:txBody>
      </p:sp>
      <p:sp>
        <p:nvSpPr>
          <p:cNvPr id="8" name="矩形 98">
            <a:extLst>
              <a:ext uri="{FF2B5EF4-FFF2-40B4-BE49-F238E27FC236}">
                <a16:creationId xmlns:a16="http://schemas.microsoft.com/office/drawing/2014/main" id="{693401D7-9071-EA44-9B32-307788171064}"/>
              </a:ext>
            </a:extLst>
          </p:cNvPr>
          <p:cNvSpPr/>
          <p:nvPr/>
        </p:nvSpPr>
        <p:spPr>
          <a:xfrm>
            <a:off x="3095239" y="760311"/>
            <a:ext cx="336331" cy="357352"/>
          </a:xfrm>
          <a:prstGeom prst="rect">
            <a:avLst/>
          </a:prstGeom>
          <a:solidFill>
            <a:srgbClr val="F84C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err="1">
                <a:solidFill>
                  <a:schemeClr val="tx1"/>
                </a:solidFill>
              </a:rPr>
              <a:t>rA</a:t>
            </a:r>
            <a:endParaRPr kumimoji="1" lang="zh-CN" altLang="en-US" sz="1200" dirty="0">
              <a:solidFill>
                <a:schemeClr val="tx1"/>
              </a:solidFill>
            </a:endParaRPr>
          </a:p>
        </p:txBody>
      </p:sp>
      <p:pic>
        <p:nvPicPr>
          <p:cNvPr id="13" name="Picture 12">
            <a:extLst>
              <a:ext uri="{FF2B5EF4-FFF2-40B4-BE49-F238E27FC236}">
                <a16:creationId xmlns:a16="http://schemas.microsoft.com/office/drawing/2014/main" id="{A0AD391A-D4E6-1C4A-AF17-41E3D50DF71B}"/>
              </a:ext>
            </a:extLst>
          </p:cNvPr>
          <p:cNvPicPr>
            <a:picLocks noChangeAspect="1"/>
          </p:cNvPicPr>
          <p:nvPr/>
        </p:nvPicPr>
        <p:blipFill>
          <a:blip r:embed="rId2"/>
          <a:stretch>
            <a:fillRect/>
          </a:stretch>
        </p:blipFill>
        <p:spPr>
          <a:xfrm>
            <a:off x="9096571" y="1359800"/>
            <a:ext cx="3073443" cy="5272853"/>
          </a:xfrm>
          <a:prstGeom prst="rect">
            <a:avLst/>
          </a:prstGeom>
        </p:spPr>
      </p:pic>
      <p:sp>
        <p:nvSpPr>
          <p:cNvPr id="12" name="TextBox 11">
            <a:extLst>
              <a:ext uri="{FF2B5EF4-FFF2-40B4-BE49-F238E27FC236}">
                <a16:creationId xmlns:a16="http://schemas.microsoft.com/office/drawing/2014/main" id="{AE355089-E8A8-4D48-87C9-E3E5F6B298AB}"/>
              </a:ext>
            </a:extLst>
          </p:cNvPr>
          <p:cNvSpPr txBox="1"/>
          <p:nvPr/>
        </p:nvSpPr>
        <p:spPr>
          <a:xfrm>
            <a:off x="9074585" y="6191329"/>
            <a:ext cx="1915909" cy="369332"/>
          </a:xfrm>
          <a:prstGeom prst="rect">
            <a:avLst/>
          </a:prstGeom>
          <a:solidFill>
            <a:schemeClr val="bg1"/>
          </a:solidFill>
        </p:spPr>
        <p:txBody>
          <a:bodyPr wrap="none" rtlCol="0">
            <a:spAutoFit/>
          </a:bodyPr>
          <a:lstStyle/>
          <a:p>
            <a:r>
              <a:rPr kumimoji="1" lang="en-US" altLang="zh-CN" dirty="0" err="1">
                <a:solidFill>
                  <a:schemeClr val="accent1"/>
                </a:solidFill>
                <a:latin typeface="Calibri" panose="020F0502020204030204" pitchFamily="34" charset="0"/>
                <a:ea typeface="SimHei" panose="02010609060101010101" pitchFamily="49" charset="-122"/>
                <a:cs typeface="Calibri" panose="020F0502020204030204" pitchFamily="34" charset="0"/>
              </a:rPr>
              <a:t>popq</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r>
              <a:rPr kumimoji="1" lang="en-US" altLang="zh-CN" dirty="0" err="1">
                <a:solidFill>
                  <a:schemeClr val="accent1"/>
                </a:solidFill>
                <a:latin typeface="Calibri" panose="020F0502020204030204" pitchFamily="34" charset="0"/>
                <a:ea typeface="SimHei" panose="02010609060101010101" pitchFamily="49" charset="-122"/>
                <a:cs typeface="Calibri" panose="020F0502020204030204" pitchFamily="34" charset="0"/>
              </a:rPr>
              <a:t>rsp</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行为？</a:t>
            </a:r>
          </a:p>
        </p:txBody>
      </p:sp>
    </p:spTree>
    <p:extLst>
      <p:ext uri="{BB962C8B-B14F-4D97-AF65-F5344CB8AC3E}">
        <p14:creationId xmlns:p14="http://schemas.microsoft.com/office/powerpoint/2010/main" val="455207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59</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ourier New" panose="02070309020205020404" pitchFamily="49" charset="0"/>
                <a:ea typeface="SimHei" panose="02010609060101010101" pitchFamily="49" charset="-122"/>
                <a:cs typeface="Courier New" panose="02070309020205020404" pitchFamily="49" charset="0"/>
              </a:rPr>
              <a:t>ret</a:t>
            </a:r>
            <a:endParaRPr kumimoji="1" lang="zh-CN" altLang="en-US" sz="3200" dirty="0">
              <a:latin typeface="Courier New" panose="02070309020205020404" pitchFamily="49" charset="0"/>
              <a:ea typeface="SimHei" panose="02010609060101010101" pitchFamily="49" charset="-122"/>
              <a:cs typeface="Courier New" panose="02070309020205020404" pitchFamily="49" charset="0"/>
            </a:endParaRPr>
          </a:p>
        </p:txBody>
      </p:sp>
      <p:graphicFrame>
        <p:nvGraphicFramePr>
          <p:cNvPr id="10" name="Table 14">
            <a:extLst>
              <a:ext uri="{FF2B5EF4-FFF2-40B4-BE49-F238E27FC236}">
                <a16:creationId xmlns:a16="http://schemas.microsoft.com/office/drawing/2014/main" id="{E8FAA9EE-EA0D-8146-854F-675CC5995721}"/>
              </a:ext>
            </a:extLst>
          </p:cNvPr>
          <p:cNvGraphicFramePr>
            <a:graphicFrameLocks noGrp="1"/>
          </p:cNvGraphicFramePr>
          <p:nvPr>
            <p:extLst>
              <p:ext uri="{D42A27DB-BD31-4B8C-83A1-F6EECF244321}">
                <p14:modId xmlns:p14="http://schemas.microsoft.com/office/powerpoint/2010/main" val="1764370073"/>
              </p:ext>
            </p:extLst>
          </p:nvPr>
        </p:nvGraphicFramePr>
        <p:xfrm>
          <a:off x="351525" y="1359801"/>
          <a:ext cx="8745046" cy="5272852"/>
        </p:xfrm>
        <a:graphic>
          <a:graphicData uri="http://schemas.openxmlformats.org/drawingml/2006/table">
            <a:tbl>
              <a:tblPr firstRow="1" firstCol="1" bandRow="1">
                <a:tableStyleId>{7DF18680-E054-41AD-8BC1-D1AEF772440D}</a:tableStyleId>
              </a:tblPr>
              <a:tblGrid>
                <a:gridCol w="1343415">
                  <a:extLst>
                    <a:ext uri="{9D8B030D-6E8A-4147-A177-3AD203B41FA5}">
                      <a16:colId xmlns:a16="http://schemas.microsoft.com/office/drawing/2014/main" val="299810579"/>
                    </a:ext>
                  </a:extLst>
                </a:gridCol>
                <a:gridCol w="1506710">
                  <a:extLst>
                    <a:ext uri="{9D8B030D-6E8A-4147-A177-3AD203B41FA5}">
                      <a16:colId xmlns:a16="http://schemas.microsoft.com/office/drawing/2014/main" val="355346857"/>
                    </a:ext>
                  </a:extLst>
                </a:gridCol>
                <a:gridCol w="2308486">
                  <a:extLst>
                    <a:ext uri="{9D8B030D-6E8A-4147-A177-3AD203B41FA5}">
                      <a16:colId xmlns:a16="http://schemas.microsoft.com/office/drawing/2014/main" val="2954217957"/>
                    </a:ext>
                  </a:extLst>
                </a:gridCol>
                <a:gridCol w="3586435">
                  <a:extLst>
                    <a:ext uri="{9D8B030D-6E8A-4147-A177-3AD203B41FA5}">
                      <a16:colId xmlns:a16="http://schemas.microsoft.com/office/drawing/2014/main" val="2114754154"/>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具体执行过程</a:t>
                      </a:r>
                    </a:p>
                  </a:txBody>
                  <a:tcPr anchor="ctr"/>
                </a:tc>
                <a:tc>
                  <a:txBody>
                    <a:bodyPr/>
                    <a:lstStyle/>
                    <a:p>
                      <a:pPr algn="ctr"/>
                      <a:r>
                        <a:rPr lang="zh-CN" altLang="en-US" dirty="0">
                          <a:latin typeface="Courier New" panose="02070309020205020404" pitchFamily="49" charset="0"/>
                          <a:cs typeface="Courier New" panose="02070309020205020404" pitchFamily="49" charset="0"/>
                        </a:rPr>
                        <a:t>解释</a:t>
                      </a:r>
                    </a:p>
                  </a:txBody>
                  <a:tcPr anchor="ctr"/>
                </a:tc>
                <a:extLst>
                  <a:ext uri="{0D108BD9-81ED-4DB2-BD59-A6C34878D82A}">
                    <a16:rowId xmlns:a16="http://schemas.microsoft.com/office/drawing/2014/main" val="3559216628"/>
                  </a:ext>
                </a:extLst>
              </a:tr>
              <a:tr h="405604">
                <a:tc rowSpan="4">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en-US" altLang="zh-CN" dirty="0"/>
                        <a:t>﻿Read instruction byte</a:t>
                      </a:r>
                      <a:endParaRPr lang="zh-CN" altLang="en-US" dirty="0"/>
                    </a:p>
                  </a:txBody>
                  <a:tcPr anchor="ctr"/>
                </a:tc>
                <a:extLst>
                  <a:ext uri="{0D108BD9-81ED-4DB2-BD59-A6C34878D82A}">
                    <a16:rowId xmlns:a16="http://schemas.microsoft.com/office/drawing/2014/main" val="3880749182"/>
                  </a:ext>
                </a:extLst>
              </a:tr>
              <a:tr h="405604">
                <a:tc vMerge="1">
                  <a:txBody>
                    <a:bodyPr/>
                    <a:lstStyle/>
                    <a:p>
                      <a:pPr algn="ctr"/>
                      <a:endParaRPr lang="zh-CN" altLang="en-US" dirty="0"/>
                    </a:p>
                  </a:txBody>
                  <a:tcPr anchor="ctr"/>
                </a:tc>
                <a:tc>
                  <a:txBody>
                    <a:bodyPr/>
                    <a:lstStyle/>
                    <a:p>
                      <a:pPr algn="ctr"/>
                      <a:r>
                        <a:rPr lang="en-US" altLang="zh-CN" dirty="0" err="1"/>
                        <a:t>rA:rB</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621868544"/>
                  </a:ext>
                </a:extLst>
              </a:tr>
              <a:tr h="405604">
                <a:tc vMerge="1">
                  <a:txBody>
                    <a:bodyPr/>
                    <a:lstStyle/>
                    <a:p>
                      <a:pPr algn="ctr"/>
                      <a:endParaRPr lang="zh-CN" altLang="en-US" dirty="0"/>
                    </a:p>
                  </a:txBody>
                  <a:tcPr anchor="ctr"/>
                </a:tc>
                <a:tc>
                  <a:txBody>
                    <a:bodyPr/>
                    <a:lstStyle/>
                    <a:p>
                      <a:pPr algn="ctr"/>
                      <a:r>
                        <a:rPr lang="en-US" altLang="zh-CN" dirty="0" err="1"/>
                        <a:t>valC</a:t>
                      </a:r>
                      <a:endParaRPr lang="zh-CN" altLang="en-US" dirty="0"/>
                    </a:p>
                  </a:txBody>
                  <a:tcPr anchor="ctr"/>
                </a:tc>
                <a:tc>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67722694"/>
                  </a:ext>
                </a:extLst>
              </a:tr>
              <a:tr h="405604">
                <a:tc vMerge="1">
                  <a:txBody>
                    <a:bodyPr/>
                    <a:lstStyle/>
                    <a:p>
                      <a:pPr algn="ctr"/>
                      <a:endParaRPr lang="zh-CN" altLang="en-US" dirty="0"/>
                    </a:p>
                  </a:txBody>
                  <a:tcPr anchor="ctr"/>
                </a:tc>
                <a:tc>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+ 1</a:t>
                      </a:r>
                      <a:endParaRPr lang="zh-CN" altLang="en-US" dirty="0"/>
                    </a:p>
                  </a:txBody>
                  <a:tcPr anchor="ctr"/>
                </a:tc>
                <a:tc>
                  <a:txBody>
                    <a:bodyPr/>
                    <a:lstStyle/>
                    <a:p>
                      <a:pPr algn="ctr"/>
                      <a:r>
                        <a:rPr lang="en-US" altLang="zh-CN" dirty="0"/>
                        <a:t>﻿Compute next PC</a:t>
                      </a:r>
                      <a:endParaRPr lang="zh-CN" altLang="en-US" dirty="0"/>
                    </a:p>
                  </a:txBody>
                  <a:tcPr anchor="ctr"/>
                </a:tc>
                <a:extLst>
                  <a:ext uri="{0D108BD9-81ED-4DB2-BD59-A6C34878D82A}">
                    <a16:rowId xmlns:a16="http://schemas.microsoft.com/office/drawing/2014/main" val="435952941"/>
                  </a:ext>
                </a:extLst>
              </a:tr>
              <a:tr h="405604">
                <a:tc rowSpan="2">
                  <a:txBody>
                    <a:bodyPr/>
                    <a:lstStyle/>
                    <a:p>
                      <a:pPr algn="ctr"/>
                      <a:r>
                        <a:rPr lang="en-US" altLang="zh-CN" dirty="0"/>
                        <a:t>Decode</a:t>
                      </a:r>
                      <a:endParaRPr lang="zh-CN" altLang="en-US" dirty="0"/>
                    </a:p>
                  </a:txBody>
                  <a:tcPr anchor="ctr"/>
                </a:tc>
                <a:tc>
                  <a:txBody>
                    <a:bodyPr/>
                    <a:lstStyle/>
                    <a:p>
                      <a:pPr algn="ctr"/>
                      <a:r>
                        <a:rPr lang="en-US" altLang="zh-CN" dirty="0" err="1"/>
                        <a:t>valA</a:t>
                      </a:r>
                      <a:r>
                        <a:rPr lang="en-US" altLang="zh-CN" dirty="0"/>
                        <a:t>, </a:t>
                      </a:r>
                      <a:r>
                        <a:rPr lang="en-US" altLang="zh-CN" dirty="0" err="1"/>
                        <a:t>srcA</a:t>
                      </a:r>
                      <a:endParaRPr lang="zh-CN" altLang="en-US" dirty="0"/>
                    </a:p>
                  </a:txBody>
                  <a:tcPr anchor="ctr"/>
                </a:tc>
                <a:tc>
                  <a:txBody>
                    <a:bodyPr/>
                    <a:lstStyle/>
                    <a:p>
                      <a:pPr algn="ctr"/>
                      <a:r>
                        <a:rPr lang="en-US" altLang="zh-CN" dirty="0" err="1"/>
                        <a:t>valA</a:t>
                      </a:r>
                      <a:r>
                        <a:rPr lang="en-US" altLang="zh-CN" dirty="0"/>
                        <a:t> &lt;- R[%</a:t>
                      </a:r>
                      <a:r>
                        <a:rPr lang="en-US" altLang="zh-CN" dirty="0" err="1"/>
                        <a:t>rsp</a:t>
                      </a:r>
                      <a:r>
                        <a:rPr lang="en-US" altLang="zh-CN" dirty="0"/>
                        <a:t>]</a:t>
                      </a:r>
                      <a:endParaRPr lang="zh-CN" altLang="en-US" dirty="0"/>
                    </a:p>
                  </a:txBody>
                  <a:tcPr anchor="ctr"/>
                </a:tc>
                <a:tc>
                  <a:txBody>
                    <a:bodyPr/>
                    <a:lstStyle/>
                    <a:p>
                      <a:pPr algn="ctr"/>
                      <a:r>
                        <a:rPr lang="en-US" altLang="zh-CN" dirty="0"/>
                        <a:t>Read stack pointer</a:t>
                      </a:r>
                      <a:endParaRPr lang="zh-CN" altLang="en-US" dirty="0"/>
                    </a:p>
                  </a:txBody>
                  <a:tcPr anchor="ctr"/>
                </a:tc>
                <a:extLst>
                  <a:ext uri="{0D108BD9-81ED-4DB2-BD59-A6C34878D82A}">
                    <a16:rowId xmlns:a16="http://schemas.microsoft.com/office/drawing/2014/main" val="1617132438"/>
                  </a:ext>
                </a:extLst>
              </a:tr>
              <a:tr h="405604">
                <a:tc vMerge="1">
                  <a:txBody>
                    <a:bodyPr/>
                    <a:lstStyle/>
                    <a:p>
                      <a:pPr algn="ctr"/>
                      <a:endParaRPr lang="zh-CN" altLang="en-US" dirty="0"/>
                    </a:p>
                  </a:txBody>
                  <a:tcPr anchor="ctr"/>
                </a:tc>
                <a:tc>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r>
                        <a:rPr lang="en-US" altLang="zh-CN" dirty="0" err="1"/>
                        <a:t>valB</a:t>
                      </a:r>
                      <a:r>
                        <a:rPr lang="en-US" altLang="zh-CN" dirty="0"/>
                        <a:t> &lt;- R[%</a:t>
                      </a:r>
                      <a:r>
                        <a:rPr lang="en-US" altLang="zh-CN" dirty="0" err="1"/>
                        <a:t>rsp</a:t>
                      </a:r>
                      <a:r>
                        <a:rPr lang="en-US" altLang="zh-CN" dirty="0"/>
                        <a:t>]</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Read stack pointer</a:t>
                      </a:r>
                      <a:endParaRPr lang="zh-CN" altLang="en-US" dirty="0"/>
                    </a:p>
                  </a:txBody>
                  <a:tcPr anchor="ctr"/>
                </a:tc>
                <a:extLst>
                  <a:ext uri="{0D108BD9-81ED-4DB2-BD59-A6C34878D82A}">
                    <a16:rowId xmlns:a16="http://schemas.microsoft.com/office/drawing/2014/main" val="2860584190"/>
                  </a:ext>
                </a:extLst>
              </a:tr>
              <a:tr h="405604">
                <a:tc rowSpan="2">
                  <a:txBody>
                    <a:bodyPr/>
                    <a:lstStyle/>
                    <a:p>
                      <a:pPr algn="ctr"/>
                      <a:r>
                        <a:rPr lang="en-US" altLang="zh-CN" dirty="0"/>
                        <a:t>Execute</a:t>
                      </a:r>
                      <a:endParaRPr lang="zh-CN" altLang="en-US" dirty="0"/>
                    </a:p>
                  </a:txBody>
                  <a:tcPr anchor="ctr"/>
                </a:tc>
                <a:tc>
                  <a:txBody>
                    <a:bodyPr/>
                    <a:lstStyle/>
                    <a:p>
                      <a:pPr algn="ctr"/>
                      <a:r>
                        <a:rPr lang="en-US" altLang="zh-CN" dirty="0" err="1"/>
                        <a:t>valE</a:t>
                      </a:r>
                      <a:endParaRPr lang="zh-CN" altLang="en-US" dirty="0"/>
                    </a:p>
                  </a:txBody>
                  <a:tcPr anchor="ctr"/>
                </a:tc>
                <a:tc>
                  <a:txBody>
                    <a:bodyPr/>
                    <a:lstStyle/>
                    <a:p>
                      <a:pPr algn="ctr"/>
                      <a:r>
                        <a:rPr lang="en-US" altLang="zh-CN" dirty="0" err="1"/>
                        <a:t>valE</a:t>
                      </a:r>
                      <a:r>
                        <a:rPr lang="en-US" altLang="zh-CN" dirty="0"/>
                        <a:t> &lt;- </a:t>
                      </a:r>
                      <a:r>
                        <a:rPr lang="en-US" altLang="zh-CN" dirty="0" err="1"/>
                        <a:t>valB</a:t>
                      </a:r>
                      <a:r>
                        <a:rPr lang="en-US" altLang="zh-CN" dirty="0"/>
                        <a:t> + 8</a:t>
                      </a:r>
                    </a:p>
                  </a:txBody>
                  <a:tcPr anchor="ctr"/>
                </a:tc>
                <a:tc>
                  <a:txBody>
                    <a:bodyPr/>
                    <a:lstStyle/>
                    <a:p>
                      <a:pPr algn="ctr"/>
                      <a:r>
                        <a:rPr lang="en-US" altLang="zh-CN" dirty="0"/>
                        <a:t>Increment stack pointer</a:t>
                      </a:r>
                    </a:p>
                  </a:txBody>
                  <a:tcPr anchor="ctr"/>
                </a:tc>
                <a:extLst>
                  <a:ext uri="{0D108BD9-81ED-4DB2-BD59-A6C34878D82A}">
                    <a16:rowId xmlns:a16="http://schemas.microsoft.com/office/drawing/2014/main" val="2750363286"/>
                  </a:ext>
                </a:extLst>
              </a:tr>
              <a:tr h="405604">
                <a:tc vMerge="1">
                  <a:txBody>
                    <a:bodyPr/>
                    <a:lstStyle/>
                    <a:p>
                      <a:pPr algn="ctr"/>
                      <a:endParaRPr lang="zh-CN" altLang="en-US" dirty="0"/>
                    </a:p>
                  </a:txBody>
                  <a:tcPr anchor="ctr"/>
                </a:tc>
                <a:tc>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605650013"/>
                  </a:ext>
                </a:extLst>
              </a:tr>
              <a:tr h="405604">
                <a:tc>
                  <a:txBody>
                    <a:bodyPr/>
                    <a:lstStyle/>
                    <a:p>
                      <a:pPr algn="ctr"/>
                      <a:r>
                        <a:rPr lang="en-US" altLang="zh-CN" dirty="0"/>
                        <a:t>Memory</a:t>
                      </a:r>
                      <a:endParaRPr lang="zh-CN" altLang="en-US" dirty="0"/>
                    </a:p>
                  </a:txBody>
                  <a:tcPr anchor="ctr"/>
                </a:tc>
                <a:tc>
                  <a:txBody>
                    <a:bodyPr/>
                    <a:lstStyle/>
                    <a:p>
                      <a:pPr algn="ctr"/>
                      <a:r>
                        <a:rPr lang="en-US" altLang="zh-CN" dirty="0"/>
                        <a:t>Read/Write</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valM</a:t>
                      </a:r>
                      <a:r>
                        <a:rPr lang="en-US" altLang="zh-CN" dirty="0"/>
                        <a:t> &lt;- M</a:t>
                      </a:r>
                      <a:r>
                        <a:rPr lang="en-US" altLang="zh-CN" baseline="-25000" dirty="0"/>
                        <a:t>8</a:t>
                      </a:r>
                      <a:r>
                        <a:rPr lang="en-US" altLang="zh-CN" baseline="0" dirty="0"/>
                        <a:t>[</a:t>
                      </a:r>
                      <a:r>
                        <a:rPr lang="en-US" altLang="zh-CN" baseline="0" dirty="0" err="1"/>
                        <a:t>valA</a:t>
                      </a:r>
                      <a:r>
                        <a:rPr lang="en-US" altLang="zh-CN" baseline="0" dirty="0"/>
                        <a:t>]</a:t>
                      </a:r>
                      <a:endParaRPr lang="zh-CN" altLang="en-US" dirty="0"/>
                    </a:p>
                  </a:txBody>
                  <a:tcPr anchor="ctr"/>
                </a:tc>
                <a:tc>
                  <a:txBody>
                    <a:bodyPr/>
                    <a:lstStyle/>
                    <a:p>
                      <a:pPr algn="ctr"/>
                      <a:r>
                        <a:rPr lang="en-US" altLang="zh-CN" dirty="0"/>
                        <a:t>Read return address</a:t>
                      </a:r>
                      <a:r>
                        <a:rPr lang="zh-CN" altLang="en-US" dirty="0"/>
                        <a:t> </a:t>
                      </a:r>
                      <a:r>
                        <a:rPr lang="en-US" altLang="zh-CN" dirty="0"/>
                        <a:t>from stack</a:t>
                      </a:r>
                      <a:endParaRPr lang="zh-CN" altLang="en-US" dirty="0"/>
                    </a:p>
                  </a:txBody>
                  <a:tcPr anchor="ctr"/>
                </a:tc>
                <a:extLst>
                  <a:ext uri="{0D108BD9-81ED-4DB2-BD59-A6C34878D82A}">
                    <a16:rowId xmlns:a16="http://schemas.microsoft.com/office/drawing/2014/main" val="2813333632"/>
                  </a:ext>
                </a:extLst>
              </a:tr>
              <a:tr h="405604">
                <a:tc rowSpan="2">
                  <a:txBody>
                    <a:bodyPr/>
                    <a:lstStyle/>
                    <a:p>
                      <a:pPr algn="ctr"/>
                      <a:r>
                        <a:rPr lang="en-US" altLang="zh-CN" dirty="0"/>
                        <a:t>Write</a:t>
                      </a:r>
                      <a:r>
                        <a:rPr lang="zh-CN" altLang="en-US" dirty="0"/>
                        <a:t> </a:t>
                      </a:r>
                      <a:r>
                        <a:rPr lang="en-US" altLang="zh-CN" dirty="0"/>
                        <a:t>back</a:t>
                      </a:r>
                      <a:endParaRPr lang="zh-CN" altLang="en-US" dirty="0"/>
                    </a:p>
                  </a:txBody>
                  <a:tcPr anchor="ctr"/>
                </a:tc>
                <a:tc>
                  <a:txBody>
                    <a:bodyPr/>
                    <a:lstStyle/>
                    <a:p>
                      <a:pPr algn="ctr"/>
                      <a:r>
                        <a:rPr lang="en-US" altLang="zh-CN" dirty="0"/>
                        <a:t>E port, </a:t>
                      </a:r>
                      <a:r>
                        <a:rPr lang="en-US" altLang="zh-CN" dirty="0" err="1"/>
                        <a:t>dstE</a:t>
                      </a:r>
                      <a:endParaRPr lang="zh-CN" altLang="en-US" dirty="0"/>
                    </a:p>
                  </a:txBody>
                  <a:tcPr anchor="ctr"/>
                </a:tc>
                <a:tc>
                  <a:txBody>
                    <a:bodyPr/>
                    <a:lstStyle/>
                    <a:p>
                      <a:pPr algn="ctr"/>
                      <a:r>
                        <a:rPr lang="en-US" altLang="zh-CN" dirty="0"/>
                        <a:t>R[%</a:t>
                      </a:r>
                      <a:r>
                        <a:rPr lang="en-US" altLang="zh-CN" dirty="0" err="1"/>
                        <a:t>rsp</a:t>
                      </a:r>
                      <a:r>
                        <a:rPr lang="en-US" altLang="zh-CN" dirty="0"/>
                        <a:t>] &lt;- </a:t>
                      </a:r>
                      <a:r>
                        <a:rPr lang="en-US" altLang="zh-CN" dirty="0" err="1"/>
                        <a:t>valE</a:t>
                      </a:r>
                      <a:endParaRPr lang="zh-CN" altLang="en-US" dirty="0"/>
                    </a:p>
                  </a:txBody>
                  <a:tcPr anchor="ctr"/>
                </a:tc>
                <a:tc>
                  <a:txBody>
                    <a:bodyPr/>
                    <a:lstStyle/>
                    <a:p>
                      <a:pPr algn="ctr"/>
                      <a:r>
                        <a:rPr lang="en-US" altLang="zh-CN" dirty="0"/>
                        <a:t>Update stack pointer</a:t>
                      </a:r>
                      <a:endParaRPr lang="zh-CN" altLang="en-US" dirty="0"/>
                    </a:p>
                  </a:txBody>
                  <a:tcPr anchor="ctr"/>
                </a:tc>
                <a:extLst>
                  <a:ext uri="{0D108BD9-81ED-4DB2-BD59-A6C34878D82A}">
                    <a16:rowId xmlns:a16="http://schemas.microsoft.com/office/drawing/2014/main" val="353697391"/>
                  </a:ext>
                </a:extLst>
              </a:tr>
              <a:tr h="405604">
                <a:tc vMerge="1">
                  <a:txBody>
                    <a:bodyPr/>
                    <a:lstStyle/>
                    <a:p>
                      <a:pPr algn="ctr"/>
                      <a:endParaRPr lang="zh-CN" altLang="en-US" dirty="0"/>
                    </a:p>
                  </a:txBody>
                  <a:tcPr anchor="ctr"/>
                </a:tc>
                <a:tc>
                  <a:txBody>
                    <a:bodyPr/>
                    <a:lstStyle/>
                    <a:p>
                      <a:pPr algn="ctr"/>
                      <a:r>
                        <a:rPr lang="en-US" altLang="zh-CN" dirty="0"/>
                        <a:t>M</a:t>
                      </a:r>
                      <a:r>
                        <a:rPr lang="zh-CN" altLang="en-US" dirty="0"/>
                        <a:t> </a:t>
                      </a:r>
                      <a:r>
                        <a:rPr lang="en-US" altLang="zh-CN" dirty="0"/>
                        <a:t>port,</a:t>
                      </a:r>
                      <a:r>
                        <a:rPr lang="zh-CN" altLang="en-US" dirty="0"/>
                        <a: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endParaRPr lang="zh-CN" altLang="en-US" dirty="0"/>
                    </a:p>
                  </a:txBody>
                  <a:tcPr anchor="ctr"/>
                </a:tc>
                <a:extLst>
                  <a:ext uri="{0D108BD9-81ED-4DB2-BD59-A6C34878D82A}">
                    <a16:rowId xmlns:a16="http://schemas.microsoft.com/office/drawing/2014/main" val="3354114527"/>
                  </a:ext>
                </a:extLst>
              </a:tr>
              <a:tr h="405604">
                <a:tc>
                  <a:txBody>
                    <a:bodyPr/>
                    <a:lstStyle/>
                    <a:p>
                      <a:pPr algn="ctr"/>
                      <a:r>
                        <a:rPr lang="en-US" altLang="zh-CN" dirty="0"/>
                        <a:t>Update</a:t>
                      </a:r>
                      <a:r>
                        <a:rPr lang="zh-CN" altLang="en-US" dirty="0"/>
                        <a:t> </a:t>
                      </a:r>
                      <a:r>
                        <a:rPr lang="en-US" altLang="zh-CN" dirty="0"/>
                        <a:t>PC</a:t>
                      </a:r>
                      <a:endParaRPr lang="zh-CN" altLang="en-US" dirty="0"/>
                    </a:p>
                  </a:txBody>
                  <a:tcPr anchor="ctr"/>
                </a:tc>
                <a:tc>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valM</a:t>
                      </a:r>
                      <a:endParaRPr lang="zh-CN" altLang="en-US" dirty="0"/>
                    </a:p>
                  </a:txBody>
                  <a:tcPr anchor="ctr"/>
                </a:tc>
                <a:tc>
                  <a:txBody>
                    <a:bodyPr/>
                    <a:lstStyle/>
                    <a:p>
                      <a:pPr algn="ctr"/>
                      <a:r>
                        <a:rPr lang="en-US" altLang="zh-CN" dirty="0"/>
                        <a:t>﻿Update PC</a:t>
                      </a:r>
                      <a:endParaRPr lang="zh-CN" altLang="en-US" dirty="0"/>
                    </a:p>
                  </a:txBody>
                  <a:tcPr anchor="ctr"/>
                </a:tc>
                <a:extLst>
                  <a:ext uri="{0D108BD9-81ED-4DB2-BD59-A6C34878D82A}">
                    <a16:rowId xmlns:a16="http://schemas.microsoft.com/office/drawing/2014/main" val="611140348"/>
                  </a:ext>
                </a:extLst>
              </a:tr>
            </a:tbl>
          </a:graphicData>
        </a:graphic>
      </p:graphicFrame>
      <p:sp>
        <p:nvSpPr>
          <p:cNvPr id="5" name="矩形 58">
            <a:extLst>
              <a:ext uri="{FF2B5EF4-FFF2-40B4-BE49-F238E27FC236}">
                <a16:creationId xmlns:a16="http://schemas.microsoft.com/office/drawing/2014/main" id="{38FE1975-67D3-9346-BB65-A3903E996E71}"/>
              </a:ext>
            </a:extLst>
          </p:cNvPr>
          <p:cNvSpPr/>
          <p:nvPr/>
        </p:nvSpPr>
        <p:spPr>
          <a:xfrm>
            <a:off x="1529766" y="800574"/>
            <a:ext cx="336331" cy="357352"/>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9</a:t>
            </a:r>
            <a:endParaRPr kumimoji="1" lang="zh-CN" altLang="en-US" dirty="0">
              <a:solidFill>
                <a:schemeClr val="tx1"/>
              </a:solidFill>
            </a:endParaRPr>
          </a:p>
        </p:txBody>
      </p:sp>
      <p:sp>
        <p:nvSpPr>
          <p:cNvPr id="6" name="矩形 59">
            <a:extLst>
              <a:ext uri="{FF2B5EF4-FFF2-40B4-BE49-F238E27FC236}">
                <a16:creationId xmlns:a16="http://schemas.microsoft.com/office/drawing/2014/main" id="{E5493E5A-765E-364E-8278-B59742FB18B8}"/>
              </a:ext>
            </a:extLst>
          </p:cNvPr>
          <p:cNvSpPr/>
          <p:nvPr/>
        </p:nvSpPr>
        <p:spPr>
          <a:xfrm>
            <a:off x="1866097" y="800574"/>
            <a:ext cx="336331" cy="35735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0</a:t>
            </a:r>
            <a:endParaRPr kumimoji="1" lang="zh-CN" altLang="en-US" dirty="0">
              <a:solidFill>
                <a:schemeClr val="tx1"/>
              </a:solidFill>
            </a:endParaRPr>
          </a:p>
        </p:txBody>
      </p:sp>
      <p:pic>
        <p:nvPicPr>
          <p:cNvPr id="17" name="Picture 16">
            <a:extLst>
              <a:ext uri="{FF2B5EF4-FFF2-40B4-BE49-F238E27FC236}">
                <a16:creationId xmlns:a16="http://schemas.microsoft.com/office/drawing/2014/main" id="{B9C4F648-9BC9-3C4F-AAF9-1E3670B6C87D}"/>
              </a:ext>
            </a:extLst>
          </p:cNvPr>
          <p:cNvPicPr>
            <a:picLocks noChangeAspect="1"/>
          </p:cNvPicPr>
          <p:nvPr/>
        </p:nvPicPr>
        <p:blipFill>
          <a:blip r:embed="rId2"/>
          <a:stretch>
            <a:fillRect/>
          </a:stretch>
        </p:blipFill>
        <p:spPr>
          <a:xfrm>
            <a:off x="9096571" y="1359800"/>
            <a:ext cx="3073443" cy="5272853"/>
          </a:xfrm>
          <a:prstGeom prst="rect">
            <a:avLst/>
          </a:prstGeom>
        </p:spPr>
      </p:pic>
    </p:spTree>
    <p:extLst>
      <p:ext uri="{BB962C8B-B14F-4D97-AF65-F5344CB8AC3E}">
        <p14:creationId xmlns:p14="http://schemas.microsoft.com/office/powerpoint/2010/main" val="1851784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6</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ISA</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简介</a:t>
            </a: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7121628" cy="3368871"/>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常见的</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CPU</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家族与对应的</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ISA</a:t>
            </a:r>
          </a:p>
          <a:p>
            <a:pPr marL="742950" lvl="1" indent="-285750">
              <a:lnSpc>
                <a:spcPct val="150000"/>
              </a:lnSpc>
              <a:buFont typeface="Wingdings" pitchFamily="2" charset="2"/>
              <a:buChar char="ü"/>
              <a:defRPr/>
            </a:pP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AMD (Ryzen/EPYC/Athlon)	x86-64</a:t>
            </a:r>
          </a:p>
          <a:p>
            <a:pPr marL="742950" lvl="1" indent="-285750">
              <a:lnSpc>
                <a:spcPct val="150000"/>
              </a:lnSpc>
              <a:buFont typeface="Wingdings" pitchFamily="2" charset="2"/>
              <a:buChar char="ü"/>
              <a:defRPr/>
            </a:pP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Intel (Core/Xeon/Atom)	IA32 -&gt; x86-64</a:t>
            </a:r>
          </a:p>
          <a:p>
            <a:pPr marL="742950" lvl="1" indent="-285750">
              <a:lnSpc>
                <a:spcPct val="150000"/>
              </a:lnSpc>
              <a:buFont typeface="Wingdings" pitchFamily="2" charset="2"/>
              <a:buChar char="ü"/>
              <a:defRPr/>
            </a:pP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Apple M/A			ARM</a:t>
            </a:r>
          </a:p>
          <a:p>
            <a:pPr marL="742950" lvl="1" indent="-285750">
              <a:lnSpc>
                <a:spcPct val="150000"/>
              </a:lnSpc>
              <a:buFont typeface="Wingdings" pitchFamily="2" charset="2"/>
              <a:buChar char="ü"/>
              <a:defRPr/>
            </a:pPr>
            <a:r>
              <a:rPr lang="en-US" b="0" i="0" u="none" strike="noStrike" dirty="0">
                <a:solidFill>
                  <a:srgbClr val="000000"/>
                </a:solidFill>
                <a:effectLst/>
                <a:latin typeface="Calibri" panose="020F0502020204030204" pitchFamily="34" charset="0"/>
                <a:ea typeface="SimHei" panose="02010609060101010101" pitchFamily="49" charset="-122"/>
                <a:cs typeface="Calibri" panose="020F0502020204030204" pitchFamily="34" charset="0"/>
              </a:rPr>
              <a:t>Qualcomm (Snapdragon)	ARM</a:t>
            </a:r>
          </a:p>
          <a:p>
            <a:pPr marL="742950" lvl="1" indent="-285750">
              <a:lnSpc>
                <a:spcPct val="150000"/>
              </a:lnSpc>
              <a:buFont typeface="Wingdings" pitchFamily="2" charset="2"/>
              <a:buChar char="ü"/>
              <a:defRPr/>
            </a:pP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Many others		RISC-V</a:t>
            </a:r>
          </a:p>
          <a:p>
            <a:pPr marL="742950" lvl="1" indent="-285750">
              <a:lnSpc>
                <a:spcPct val="150000"/>
              </a:lnSpc>
              <a:buFont typeface="Wingdings" pitchFamily="2" charset="2"/>
              <a:buChar char="ü"/>
              <a:defRPr/>
            </a:pP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IBM</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Power			PowerPC</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ISA</a:t>
            </a:r>
          </a:p>
          <a:p>
            <a:pPr marL="742950" lvl="1" indent="-285750">
              <a:lnSpc>
                <a:spcPct val="150000"/>
              </a:lnSpc>
              <a:buFont typeface="Wingdings" pitchFamily="2" charset="2"/>
              <a:buChar char="ü"/>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早期嵌入式设备</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		MIPS</a:t>
            </a:r>
          </a:p>
        </p:txBody>
      </p:sp>
      <p:sp>
        <p:nvSpPr>
          <p:cNvPr id="3" name="Right Brace 2">
            <a:extLst>
              <a:ext uri="{FF2B5EF4-FFF2-40B4-BE49-F238E27FC236}">
                <a16:creationId xmlns:a16="http://schemas.microsoft.com/office/drawing/2014/main" id="{A9BF2BCA-70DB-B24A-B6F8-A9E0E42535D2}"/>
              </a:ext>
            </a:extLst>
          </p:cNvPr>
          <p:cNvSpPr/>
          <p:nvPr/>
        </p:nvSpPr>
        <p:spPr>
          <a:xfrm>
            <a:off x="5556086" y="1833459"/>
            <a:ext cx="98854" cy="580767"/>
          </a:xfrm>
          <a:prstGeom prst="righ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kumimoji="1" lang="zh-CN" altLang="en-US">
              <a:latin typeface="Calibri" panose="020F0502020204030204" pitchFamily="34" charset="0"/>
              <a:ea typeface="SimHei" panose="02010609060101010101" pitchFamily="49" charset="-122"/>
              <a:cs typeface="Calibri" panose="020F0502020204030204" pitchFamily="34" charset="0"/>
            </a:endParaRPr>
          </a:p>
        </p:txBody>
      </p:sp>
      <p:sp>
        <p:nvSpPr>
          <p:cNvPr id="7" name="Right Brace 6">
            <a:extLst>
              <a:ext uri="{FF2B5EF4-FFF2-40B4-BE49-F238E27FC236}">
                <a16:creationId xmlns:a16="http://schemas.microsoft.com/office/drawing/2014/main" id="{1734CF90-9370-084E-B0D1-BFEA3E51EDF6}"/>
              </a:ext>
            </a:extLst>
          </p:cNvPr>
          <p:cNvSpPr/>
          <p:nvPr/>
        </p:nvSpPr>
        <p:spPr>
          <a:xfrm>
            <a:off x="5560206" y="2603697"/>
            <a:ext cx="94733" cy="1898821"/>
          </a:xfrm>
          <a:prstGeom prst="righ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kumimoji="1" lang="zh-CN" altLang="en-US">
              <a:latin typeface="Calibri" panose="020F0502020204030204" pitchFamily="34" charset="0"/>
              <a:ea typeface="SimHei" panose="02010609060101010101" pitchFamily="49" charset="-122"/>
              <a:cs typeface="Calibri" panose="020F0502020204030204" pitchFamily="34" charset="0"/>
            </a:endParaRPr>
          </a:p>
        </p:txBody>
      </p:sp>
      <p:sp>
        <p:nvSpPr>
          <p:cNvPr id="4" name="TextBox 3">
            <a:extLst>
              <a:ext uri="{FF2B5EF4-FFF2-40B4-BE49-F238E27FC236}">
                <a16:creationId xmlns:a16="http://schemas.microsoft.com/office/drawing/2014/main" id="{AD912FD3-79E6-6248-9CDF-A92609F1EE01}"/>
              </a:ext>
            </a:extLst>
          </p:cNvPr>
          <p:cNvSpPr txBox="1"/>
          <p:nvPr/>
        </p:nvSpPr>
        <p:spPr>
          <a:xfrm>
            <a:off x="5654939" y="3356825"/>
            <a:ext cx="596638" cy="369332"/>
          </a:xfrm>
          <a:prstGeom prst="rect">
            <a:avLst/>
          </a:prstGeom>
          <a:noFill/>
        </p:spPr>
        <p:txBody>
          <a:bodyPr wrap="none" rtlCol="0">
            <a:spAutoFit/>
          </a:bodyPr>
          <a:lstStyle/>
          <a:p>
            <a:r>
              <a:rPr kumimoji="1" lang="en-US" altLang="zh-CN" dirty="0">
                <a:latin typeface="Calibri" panose="020F0502020204030204" pitchFamily="34" charset="0"/>
                <a:ea typeface="SimHei" panose="02010609060101010101" pitchFamily="49" charset="-122"/>
                <a:cs typeface="Calibri" panose="020F0502020204030204" pitchFamily="34" charset="0"/>
              </a:rPr>
              <a:t>RISC</a:t>
            </a:r>
            <a:endParaRPr kumimoji="1" lang="zh-CN" altLang="en-US" dirty="0">
              <a:latin typeface="Calibri" panose="020F0502020204030204" pitchFamily="34" charset="0"/>
              <a:ea typeface="SimHei" panose="02010609060101010101" pitchFamily="49" charset="-122"/>
              <a:cs typeface="Calibri" panose="020F0502020204030204" pitchFamily="34" charset="0"/>
            </a:endParaRPr>
          </a:p>
        </p:txBody>
      </p:sp>
      <p:sp>
        <p:nvSpPr>
          <p:cNvPr id="9" name="TextBox 8">
            <a:extLst>
              <a:ext uri="{FF2B5EF4-FFF2-40B4-BE49-F238E27FC236}">
                <a16:creationId xmlns:a16="http://schemas.microsoft.com/office/drawing/2014/main" id="{60DC96D4-8576-BE49-BD12-278B5826AB5C}"/>
              </a:ext>
            </a:extLst>
          </p:cNvPr>
          <p:cNvSpPr txBox="1"/>
          <p:nvPr/>
        </p:nvSpPr>
        <p:spPr>
          <a:xfrm>
            <a:off x="5637069" y="1940367"/>
            <a:ext cx="595035" cy="369332"/>
          </a:xfrm>
          <a:prstGeom prst="rect">
            <a:avLst/>
          </a:prstGeom>
          <a:noFill/>
        </p:spPr>
        <p:txBody>
          <a:bodyPr wrap="none" rtlCol="0">
            <a:spAutoFit/>
          </a:bodyPr>
          <a:lstStyle/>
          <a:p>
            <a:r>
              <a:rPr kumimoji="1" lang="en-US" altLang="zh-CN" dirty="0">
                <a:latin typeface="Calibri" panose="020F0502020204030204" pitchFamily="34" charset="0"/>
                <a:ea typeface="SimHei" panose="02010609060101010101" pitchFamily="49" charset="-122"/>
                <a:cs typeface="Calibri" panose="020F0502020204030204" pitchFamily="34" charset="0"/>
              </a:rPr>
              <a:t>CISC</a:t>
            </a:r>
            <a:endParaRPr kumimoji="1" lang="zh-CN" altLang="en-US" dirty="0">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1115865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4" grpId="0"/>
      <p:bldP spid="9"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60</a:t>
            </a:fld>
            <a:endParaRPr lang="en-US" dirty="0"/>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4533499" cy="584775"/>
          </a:xfrm>
          <a:prstGeom prst="rect">
            <a:avLst/>
          </a:prstGeom>
          <a:noFill/>
        </p:spPr>
        <p:txBody>
          <a:bodyPr wrap="square" rtlCol="0">
            <a:spAutoFit/>
          </a:bodyPr>
          <a:lstStyle/>
          <a:p>
            <a:r>
              <a:rPr kumimoji="1" lang="en-CN" altLang="zh-CN" sz="3200" dirty="0">
                <a:latin typeface="Calibri" panose="020F0502020204030204" pitchFamily="34" charset="0"/>
                <a:ea typeface="SimHei" panose="02010609060101010101" pitchFamily="49" charset="-122"/>
                <a:cs typeface="Calibri" panose="020F0502020204030204" pitchFamily="34" charset="0"/>
              </a:rPr>
              <a:t>Outline</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2" name="TextBox 1">
            <a:extLst>
              <a:ext uri="{FF2B5EF4-FFF2-40B4-BE49-F238E27FC236}">
                <a16:creationId xmlns:a16="http://schemas.microsoft.com/office/drawing/2014/main" id="{BF932D73-D5E5-1046-90D2-6CF20323D767}"/>
              </a:ext>
            </a:extLst>
          </p:cNvPr>
          <p:cNvSpPr txBox="1"/>
          <p:nvPr/>
        </p:nvSpPr>
        <p:spPr>
          <a:xfrm>
            <a:off x="268437" y="1232876"/>
            <a:ext cx="10951498" cy="46198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简介</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CISC</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&amp;</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RISC</a:t>
            </a:r>
          </a:p>
          <a:p>
            <a:pPr marL="742950" lvl="1" indent="-285750">
              <a:lnSpc>
                <a:spcPct val="150000"/>
              </a:lnSpc>
              <a:buFont typeface="Wingdings" pitchFamily="2" charset="2"/>
              <a:buChar char="ü"/>
            </a:pPr>
            <a:r>
              <a:rPr kumimoji="1" lang="en-US" altLang="zh-CN" dirty="0">
                <a:latin typeface="Calibri" panose="020F0502020204030204" pitchFamily="34" charset="0"/>
                <a:ea typeface="SimHei" panose="02010609060101010101" pitchFamily="49" charset="-122"/>
                <a:cs typeface="Calibri" panose="020F0502020204030204" pitchFamily="34" charset="0"/>
              </a:rPr>
              <a:t>Y86-64</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ISA</a:t>
            </a: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硬件设计</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组合逻辑电路</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时序逻辑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组合逻辑 </a:t>
            </a:r>
            <a:r>
              <a:rPr kumimoji="1" lang="en-US" altLang="zh-CN" dirty="0">
                <a:latin typeface="Calibri" panose="020F0502020204030204" pitchFamily="34" charset="0"/>
                <a:ea typeface="SimHei" panose="02010609060101010101" pitchFamily="49" charset="-122"/>
                <a:cs typeface="Calibri" panose="020F0502020204030204" pitchFamily="34" charset="0"/>
              </a:rPr>
              <a:t>+</a:t>
            </a:r>
            <a:r>
              <a:rPr kumimoji="1" lang="zh-CN" altLang="en-US" dirty="0">
                <a:latin typeface="Calibri" panose="020F0502020204030204" pitchFamily="34" charset="0"/>
                <a:ea typeface="SimHei" panose="02010609060101010101" pitchFamily="49" charset="-122"/>
                <a:cs typeface="Calibri" panose="020F0502020204030204" pitchFamily="34" charset="0"/>
              </a:rPr>
              <a:t> 存储器</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en-US" altLang="zh-CN" dirty="0">
                <a:latin typeface="Calibri" panose="020F0502020204030204" pitchFamily="34" charset="0"/>
                <a:ea typeface="SimHei" panose="02010609060101010101" pitchFamily="49" charset="-122"/>
                <a:cs typeface="Calibri" panose="020F0502020204030204" pitchFamily="34" charset="0"/>
              </a:rPr>
              <a:t>SEQ</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Processor</a:t>
            </a: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指令执行的基本框架</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将基本框架映射到硬件</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124384921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61</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将基本框架映射到硬件上</a:t>
            </a:r>
          </a:p>
        </p:txBody>
      </p:sp>
      <p:sp>
        <p:nvSpPr>
          <p:cNvPr id="5" name="TextBox 4">
            <a:extLst>
              <a:ext uri="{FF2B5EF4-FFF2-40B4-BE49-F238E27FC236}">
                <a16:creationId xmlns:a16="http://schemas.microsoft.com/office/drawing/2014/main" id="{32C319D5-7C60-0946-BC3E-B77B213EF022}"/>
              </a:ext>
            </a:extLst>
          </p:cNvPr>
          <p:cNvSpPr txBox="1"/>
          <p:nvPr/>
        </p:nvSpPr>
        <p:spPr>
          <a:xfrm>
            <a:off x="268437" y="1232876"/>
            <a:ext cx="6103533" cy="212686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在这套框架下很多指令的执行都有相似之处</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这使得用少量硬件执行各种指令成为可能</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但是不同指令的执行在细节上还有所不同</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比如</a:t>
            </a:r>
            <a:r>
              <a:rPr kumimoji="1" lang="en-US" altLang="zh-CN" dirty="0" err="1">
                <a:solidFill>
                  <a:prstClr val="black"/>
                </a:solidFill>
                <a:latin typeface="Calibri" panose="020F0502020204030204" pitchFamily="34" charset="0"/>
                <a:ea typeface="SimHei" panose="02010609060101010101" pitchFamily="49" charset="-122"/>
                <a:cs typeface="Calibri" panose="020F0502020204030204" pitchFamily="34" charset="0"/>
              </a:rPr>
              <a:t>valP</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可以是</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PC + 1/2/9/10</a:t>
            </a:r>
          </a:p>
          <a:p>
            <a:pPr marL="742950" lvl="1" indent="-285750">
              <a:lnSpc>
                <a:spcPct val="150000"/>
              </a:lnSpc>
              <a:buFont typeface="Wingdings" pitchFamily="2" charset="2"/>
              <a:buChar char="ü"/>
              <a:defRPr/>
            </a:pP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硬件需要支持所有可能的情况</a:t>
            </a:r>
            <a:endPar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18047890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62</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Fetch</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16" name="TextBox 15">
            <a:extLst>
              <a:ext uri="{FF2B5EF4-FFF2-40B4-BE49-F238E27FC236}">
                <a16:creationId xmlns:a16="http://schemas.microsoft.com/office/drawing/2014/main" id="{BB166748-29B2-C84B-BB39-EF6AB3281E7F}"/>
              </a:ext>
            </a:extLst>
          </p:cNvPr>
          <p:cNvSpPr txBox="1"/>
          <p:nvPr/>
        </p:nvSpPr>
        <p:spPr>
          <a:xfrm>
            <a:off x="268437" y="1232876"/>
            <a:ext cx="6103533" cy="544636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横向比对表格中所有指令</a:t>
            </a:r>
            <a:r>
              <a:rPr kumimoji="1" lang="en-US" altLang="zh-CN" dirty="0">
                <a:latin typeface="Calibri" panose="020F0502020204030204" pitchFamily="34" charset="0"/>
                <a:ea typeface="SimHei" panose="02010609060101010101" pitchFamily="49" charset="-122"/>
                <a:cs typeface="Calibri" panose="020F0502020204030204" pitchFamily="34" charset="0"/>
              </a:rPr>
              <a:t>Fetch</a:t>
            </a:r>
            <a:r>
              <a:rPr kumimoji="1" lang="zh-CN" altLang="en-US" dirty="0">
                <a:latin typeface="Calibri" panose="020F0502020204030204" pitchFamily="34" charset="0"/>
                <a:ea typeface="SimHei" panose="02010609060101010101" pitchFamily="49" charset="-122"/>
                <a:cs typeface="Calibri" panose="020F0502020204030204" pitchFamily="34" charset="0"/>
              </a:rPr>
              <a:t>阶段的行为</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根据上面的表格可以写出</a:t>
            </a:r>
            <a:r>
              <a:rPr kumimoji="1" lang="en-US" altLang="zh-CN" dirty="0">
                <a:latin typeface="Calibri" panose="020F0502020204030204" pitchFamily="34" charset="0"/>
                <a:ea typeface="SimHei" panose="02010609060101010101" pitchFamily="49" charset="-122"/>
                <a:cs typeface="Calibri" panose="020F0502020204030204" pitchFamily="34" charset="0"/>
              </a:rPr>
              <a:t>HCL</a:t>
            </a:r>
            <a:r>
              <a:rPr kumimoji="1" lang="zh-CN" altLang="en-US" dirty="0">
                <a:latin typeface="Calibri" panose="020F0502020204030204" pitchFamily="34" charset="0"/>
                <a:ea typeface="SimHei" panose="02010609060101010101" pitchFamily="49" charset="-122"/>
                <a:cs typeface="Calibri" panose="020F0502020204030204" pitchFamily="34" charset="0"/>
              </a:rPr>
              <a:t>描述，也即完成了硬件实现</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3" name="Table 2">
            <a:extLst>
              <a:ext uri="{FF2B5EF4-FFF2-40B4-BE49-F238E27FC236}">
                <a16:creationId xmlns:a16="http://schemas.microsoft.com/office/drawing/2014/main" id="{D6016C75-CD25-624C-B3BF-2D7303B5DD27}"/>
              </a:ext>
            </a:extLst>
          </p:cNvPr>
          <p:cNvGraphicFramePr>
            <a:graphicFrameLocks noGrp="1"/>
          </p:cNvGraphicFramePr>
          <p:nvPr>
            <p:extLst>
              <p:ext uri="{D42A27DB-BD31-4B8C-83A1-F6EECF244321}">
                <p14:modId xmlns:p14="http://schemas.microsoft.com/office/powerpoint/2010/main" val="2449843720"/>
              </p:ext>
            </p:extLst>
          </p:nvPr>
        </p:nvGraphicFramePr>
        <p:xfrm>
          <a:off x="528766" y="1748255"/>
          <a:ext cx="11394798" cy="4461644"/>
        </p:xfrm>
        <a:graphic>
          <a:graphicData uri="http://schemas.openxmlformats.org/drawingml/2006/table">
            <a:tbl>
              <a:tblPr firstRow="1" firstCol="1">
                <a:tableStyleId>{7DF18680-E054-41AD-8BC1-D1AEF772440D}</a:tableStyleId>
              </a:tblPr>
              <a:tblGrid>
                <a:gridCol w="1416880">
                  <a:extLst>
                    <a:ext uri="{9D8B030D-6E8A-4147-A177-3AD203B41FA5}">
                      <a16:colId xmlns:a16="http://schemas.microsoft.com/office/drawing/2014/main" val="1802688752"/>
                    </a:ext>
                  </a:extLst>
                </a:gridCol>
                <a:gridCol w="1712221">
                  <a:extLst>
                    <a:ext uri="{9D8B030D-6E8A-4147-A177-3AD203B41FA5}">
                      <a16:colId xmlns:a16="http://schemas.microsoft.com/office/drawing/2014/main" val="4240433863"/>
                    </a:ext>
                  </a:extLst>
                </a:gridCol>
                <a:gridCol w="3014784">
                  <a:extLst>
                    <a:ext uri="{9D8B030D-6E8A-4147-A177-3AD203B41FA5}">
                      <a16:colId xmlns:a16="http://schemas.microsoft.com/office/drawing/2014/main" val="3261693616"/>
                    </a:ext>
                  </a:extLst>
                </a:gridCol>
                <a:gridCol w="5250913">
                  <a:extLst>
                    <a:ext uri="{9D8B030D-6E8A-4147-A177-3AD203B41FA5}">
                      <a16:colId xmlns:a16="http://schemas.microsoft.com/office/drawing/2014/main" val="2688482182"/>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所有可能的情况</a:t>
                      </a:r>
                    </a:p>
                  </a:txBody>
                  <a:tcPr anchor="ctr"/>
                </a:tc>
                <a:tc>
                  <a:txBody>
                    <a:bodyPr/>
                    <a:lstStyle/>
                    <a:p>
                      <a:pPr algn="ctr"/>
                      <a:r>
                        <a:rPr lang="zh-CN" altLang="en-US" dirty="0">
                          <a:latin typeface="Courier New" panose="02070309020205020404" pitchFamily="49" charset="0"/>
                          <a:cs typeface="Courier New" panose="02070309020205020404" pitchFamily="49" charset="0"/>
                        </a:rPr>
                        <a:t>对应的指令（不考虑</a:t>
                      </a:r>
                      <a:r>
                        <a:rPr lang="en-US" altLang="zh-CN" dirty="0" err="1">
                          <a:latin typeface="Courier New" panose="02070309020205020404" pitchFamily="49" charset="0"/>
                          <a:cs typeface="Courier New" panose="02070309020205020404" pitchFamily="49" charset="0"/>
                        </a:rPr>
                        <a:t>nop</a:t>
                      </a:r>
                      <a:r>
                        <a:rPr lang="zh-CN" altLang="en-US" dirty="0">
                          <a:latin typeface="Courier New" panose="02070309020205020404" pitchFamily="49" charset="0"/>
                          <a:cs typeface="Courier New" panose="02070309020205020404" pitchFamily="49" charset="0"/>
                        </a:rPr>
                        <a:t>和</a:t>
                      </a:r>
                      <a:r>
                        <a:rPr lang="en-US" altLang="zh-CN" dirty="0">
                          <a:latin typeface="Courier New" panose="02070309020205020404" pitchFamily="49" charset="0"/>
                          <a:cs typeface="Courier New" panose="02070309020205020404" pitchFamily="49" charset="0"/>
                        </a:rPr>
                        <a:t>halt</a:t>
                      </a:r>
                      <a:r>
                        <a:rPr lang="zh-CN" altLang="en-US" dirty="0">
                          <a:latin typeface="Courier New" panose="02070309020205020404" pitchFamily="49" charset="0"/>
                          <a:cs typeface="Courier New" panose="02070309020205020404" pitchFamily="49" charset="0"/>
                        </a:rPr>
                        <a:t>）</a:t>
                      </a:r>
                    </a:p>
                  </a:txBody>
                  <a:tcPr anchor="ctr"/>
                </a:tc>
                <a:extLst>
                  <a:ext uri="{0D108BD9-81ED-4DB2-BD59-A6C34878D82A}">
                    <a16:rowId xmlns:a16="http://schemas.microsoft.com/office/drawing/2014/main" val="2939342209"/>
                  </a:ext>
                </a:extLst>
              </a:tr>
              <a:tr h="405604">
                <a:tc rowSpan="10">
                  <a:txBody>
                    <a:bodyPr/>
                    <a:lstStyle/>
                    <a:p>
                      <a:pPr algn="ctr"/>
                      <a:r>
                        <a:rPr lang="en-US" altLang="zh-CN" dirty="0"/>
                        <a:t>Fetch</a:t>
                      </a:r>
                      <a:endParaRPr lang="zh-CN" altLang="en-US" dirty="0"/>
                    </a:p>
                  </a:txBody>
                  <a:tcPr anchor="ctr"/>
                </a:tc>
                <a:tc>
                  <a:txBody>
                    <a:bodyPr/>
                    <a:lstStyle/>
                    <a:p>
                      <a:pPr algn="ctr"/>
                      <a:r>
                        <a:rPr lang="en-US" altLang="zh-CN" dirty="0" err="1"/>
                        <a:t>icode:ifun</a:t>
                      </a:r>
                      <a:endParaRPr lang="zh-CN" altLang="en-US" dirty="0"/>
                    </a:p>
                  </a:txBody>
                  <a:tcPr anchor="ctr"/>
                </a:tc>
                <a:tc>
                  <a:txBody>
                    <a:bodyPr/>
                    <a:lstStyle/>
                    <a:p>
                      <a:pPr algn="ctr"/>
                      <a:r>
                        <a:rPr lang="en-US" altLang="zh-CN" dirty="0" err="1"/>
                        <a:t>icode:ifun</a:t>
                      </a:r>
                      <a:r>
                        <a:rPr lang="en-US" altLang="zh-CN" dirty="0"/>
                        <a:t> &lt;- M</a:t>
                      </a:r>
                      <a:r>
                        <a:rPr lang="en-US" altLang="zh-CN" baseline="-25000" dirty="0"/>
                        <a:t>1</a:t>
                      </a:r>
                      <a:r>
                        <a:rPr lang="en-US" altLang="zh-CN" baseline="0" dirty="0"/>
                        <a:t>[PC]</a:t>
                      </a:r>
                      <a:endParaRPr lang="zh-CN" altLang="en-US" dirty="0"/>
                    </a:p>
                  </a:txBody>
                  <a:tcPr anchor="ctr"/>
                </a:tc>
                <a:tc>
                  <a:txBody>
                    <a:bodyPr/>
                    <a:lstStyle/>
                    <a:p>
                      <a:pPr algn="ctr"/>
                      <a:r>
                        <a:rPr lang="zh-CN" altLang="en-US" dirty="0">
                          <a:latin typeface="Courier New" panose="02070309020205020404" pitchFamily="49" charset="0"/>
                          <a:ea typeface="SimHei" panose="02010609060101010101" pitchFamily="49" charset="-122"/>
                          <a:cs typeface="Courier New" panose="02070309020205020404" pitchFamily="49" charset="0"/>
                        </a:rPr>
                        <a:t>所有指令</a:t>
                      </a:r>
                    </a:p>
                  </a:txBody>
                  <a:tcPr anchor="ctr"/>
                </a:tc>
                <a:extLst>
                  <a:ext uri="{0D108BD9-81ED-4DB2-BD59-A6C34878D82A}">
                    <a16:rowId xmlns:a16="http://schemas.microsoft.com/office/drawing/2014/main" val="3228279971"/>
                  </a:ext>
                </a:extLst>
              </a:tr>
              <a:tr h="405604">
                <a:tc vMerge="1">
                  <a:txBody>
                    <a:bodyPr/>
                    <a:lstStyle/>
                    <a:p>
                      <a:pPr algn="ctr"/>
                      <a:endParaRPr lang="zh-CN" altLang="en-US" dirty="0"/>
                    </a:p>
                  </a:txBody>
                  <a:tcPr anchor="ctr"/>
                </a:tc>
                <a:tc rowSpan="2">
                  <a:txBody>
                    <a:bodyPr/>
                    <a:lstStyle/>
                    <a:p>
                      <a:pPr algn="ctr"/>
                      <a:r>
                        <a:rPr lang="en-US" altLang="zh-CN" dirty="0" err="1"/>
                        <a:t>rA:rB</a:t>
                      </a:r>
                      <a:endParaRPr lang="zh-CN" altLang="en-US" dirty="0"/>
                    </a:p>
                  </a:txBody>
                  <a:tcPr anchor="ctr"/>
                </a:tc>
                <a:tc>
                  <a:txBody>
                    <a:bodyPr/>
                    <a:lstStyle/>
                    <a:p>
                      <a:pPr algn="ctr"/>
                      <a:endParaRPr lang="zh-CN" altLang="en-US" dirty="0"/>
                    </a:p>
                  </a:txBody>
                  <a:tcPr anchor="ctr"/>
                </a:tc>
                <a:tc>
                  <a:txBody>
                    <a:bodyPr/>
                    <a:lstStyle/>
                    <a:p>
                      <a:pPr algn="ctr"/>
                      <a:r>
                        <a:rPr lang="en-US" altLang="zh-CN" dirty="0" err="1">
                          <a:latin typeface="Courier New" panose="02070309020205020404" pitchFamily="49" charset="0"/>
                          <a:ea typeface="SimHei" panose="02010609060101010101" pitchFamily="49" charset="-122"/>
                          <a:cs typeface="Courier New" panose="02070309020205020404" pitchFamily="49" charset="0"/>
                        </a:rPr>
                        <a:t>jXX</a:t>
                      </a:r>
                      <a:r>
                        <a:rPr lang="en-US" altLang="zh-CN" dirty="0">
                          <a:latin typeface="Courier New" panose="02070309020205020404" pitchFamily="49" charset="0"/>
                          <a:ea typeface="SimHei" panose="02010609060101010101" pitchFamily="49" charset="-122"/>
                          <a:cs typeface="Courier New" panose="02070309020205020404" pitchFamily="49" charset="0"/>
                        </a:rPr>
                        <a:t>, call, ret</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extLst>
                  <a:ext uri="{0D108BD9-81ED-4DB2-BD59-A6C34878D82A}">
                    <a16:rowId xmlns:a16="http://schemas.microsoft.com/office/drawing/2014/main" val="1936153594"/>
                  </a:ext>
                </a:extLst>
              </a:tr>
              <a:tr h="405604">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err="1"/>
                        <a:t>rA:rB</a:t>
                      </a:r>
                      <a:r>
                        <a:rPr lang="en-US" altLang="zh-CN" dirty="0"/>
                        <a:t> &lt;- M</a:t>
                      </a:r>
                      <a:r>
                        <a:rPr lang="en-US" altLang="zh-CN" baseline="-25000" dirty="0"/>
                        <a:t>1</a:t>
                      </a:r>
                      <a:r>
                        <a:rPr lang="en-US" altLang="zh-CN" baseline="0" dirty="0"/>
                        <a:t>[PC + 1]</a:t>
                      </a:r>
                      <a:endParaRPr lang="zh-CN" altLang="en-US" dirty="0"/>
                    </a:p>
                  </a:txBody>
                  <a:tcPr anchor="ctr"/>
                </a:tc>
                <a:tc>
                  <a:txBody>
                    <a:bodyPr/>
                    <a:lstStyle/>
                    <a:p>
                      <a:pPr algn="ctr"/>
                      <a:r>
                        <a:rPr lang="zh-CN" altLang="en-US" dirty="0">
                          <a:latin typeface="Courier New" panose="02070309020205020404" pitchFamily="49" charset="0"/>
                          <a:ea typeface="SimHei" panose="02010609060101010101" pitchFamily="49" charset="-122"/>
                          <a:cs typeface="Courier New" panose="02070309020205020404" pitchFamily="49" charset="0"/>
                        </a:rPr>
                        <a:t>除</a:t>
                      </a:r>
                      <a:r>
                        <a:rPr lang="en-US" altLang="zh-CN" dirty="0" err="1">
                          <a:latin typeface="Courier New" panose="02070309020205020404" pitchFamily="49" charset="0"/>
                          <a:ea typeface="SimHei" panose="02010609060101010101" pitchFamily="49" charset="-122"/>
                          <a:cs typeface="Courier New" panose="02070309020205020404" pitchFamily="49" charset="0"/>
                        </a:rPr>
                        <a:t>jXX</a:t>
                      </a:r>
                      <a:r>
                        <a:rPr lang="en-US" altLang="zh-CN" dirty="0">
                          <a:latin typeface="Courier New" panose="02070309020205020404" pitchFamily="49" charset="0"/>
                          <a:ea typeface="SimHei" panose="02010609060101010101" pitchFamily="49" charset="-122"/>
                          <a:cs typeface="Courier New" panose="02070309020205020404" pitchFamily="49" charset="0"/>
                        </a:rPr>
                        <a:t>, call, ret</a:t>
                      </a:r>
                      <a:r>
                        <a:rPr lang="zh-CN" altLang="en-US" dirty="0">
                          <a:latin typeface="Courier New" panose="02070309020205020404" pitchFamily="49" charset="0"/>
                          <a:ea typeface="SimHei" panose="02010609060101010101" pitchFamily="49" charset="-122"/>
                          <a:cs typeface="Courier New" panose="02070309020205020404" pitchFamily="49" charset="0"/>
                        </a:rPr>
                        <a:t>以外的指令</a:t>
                      </a:r>
                    </a:p>
                  </a:txBody>
                  <a:tcPr anchor="ctr"/>
                </a:tc>
                <a:extLst>
                  <a:ext uri="{0D108BD9-81ED-4DB2-BD59-A6C34878D82A}">
                    <a16:rowId xmlns:a16="http://schemas.microsoft.com/office/drawing/2014/main" val="1913171771"/>
                  </a:ext>
                </a:extLst>
              </a:tr>
              <a:tr h="405604">
                <a:tc vMerge="1">
                  <a:txBody>
                    <a:bodyPr/>
                    <a:lstStyle/>
                    <a:p>
                      <a:pPr algn="ctr"/>
                      <a:endParaRPr lang="zh-CN" altLang="en-US" dirty="0"/>
                    </a:p>
                  </a:txBody>
                  <a:tcPr anchor="ctr"/>
                </a:tc>
                <a:tc rowSpan="3">
                  <a:txBody>
                    <a:bodyPr/>
                    <a:lstStyle/>
                    <a:p>
                      <a:pPr algn="ctr"/>
                      <a:r>
                        <a:rPr lang="en-US" altLang="zh-CN" dirty="0" err="1"/>
                        <a:t>valC</a:t>
                      </a:r>
                      <a:endParaRPr lang="zh-CN" altLang="en-US" dirty="0"/>
                    </a:p>
                  </a:txBody>
                  <a:tcPr anchor="ctr"/>
                </a:tc>
                <a:tc>
                  <a:txBody>
                    <a:bodyPr/>
                    <a:lstStyle/>
                    <a:p>
                      <a:pPr algn="ctr"/>
                      <a:endParaRPr lang="zh-CN" altLang="en-US" dirty="0">
                        <a:solidFill>
                          <a:schemeClr val="accent3"/>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rrmovq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OPq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cmovXX</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ret,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pushq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popq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extLst>
                  <a:ext uri="{0D108BD9-81ED-4DB2-BD59-A6C34878D82A}">
                    <a16:rowId xmlns:a16="http://schemas.microsoft.com/office/drawing/2014/main" val="47888510"/>
                  </a:ext>
                </a:extLst>
              </a:tr>
              <a:tr h="405604">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valC</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a:t>M</a:t>
                      </a:r>
                      <a:r>
                        <a:rPr lang="en-US" altLang="zh-CN" baseline="-25000" dirty="0"/>
                        <a:t>8</a:t>
                      </a:r>
                      <a:r>
                        <a:rPr lang="en-US" altLang="zh-CN" baseline="0" dirty="0"/>
                        <a:t>[PC + 1]</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jXX</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call</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extLst>
                  <a:ext uri="{0D108BD9-81ED-4DB2-BD59-A6C34878D82A}">
                    <a16:rowId xmlns:a16="http://schemas.microsoft.com/office/drawing/2014/main" val="2313074182"/>
                  </a:ext>
                </a:extLst>
              </a:tr>
              <a:tr h="405604">
                <a:tc vMerge="1">
                  <a:txBody>
                    <a:bodyPr/>
                    <a:lstStyle/>
                    <a:p>
                      <a:endParaRPr lang="zh-CN" altLang="en-US"/>
                    </a:p>
                  </a:txBody>
                  <a:tcPr/>
                </a:tc>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valC</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a:t>M</a:t>
                      </a:r>
                      <a:r>
                        <a:rPr lang="en-US" altLang="zh-CN" baseline="-25000" dirty="0"/>
                        <a:t>8</a:t>
                      </a:r>
                      <a:r>
                        <a:rPr lang="en-US" altLang="zh-CN" baseline="0" dirty="0"/>
                        <a:t>[PC + 2]</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irmovq,rmmovq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mrmovq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extLst>
                  <a:ext uri="{0D108BD9-81ED-4DB2-BD59-A6C34878D82A}">
                    <a16:rowId xmlns:a16="http://schemas.microsoft.com/office/drawing/2014/main" val="3355766951"/>
                  </a:ext>
                </a:extLst>
              </a:tr>
              <a:tr h="405604">
                <a:tc vMerge="1">
                  <a:txBody>
                    <a:bodyPr/>
                    <a:lstStyle/>
                    <a:p>
                      <a:pPr algn="ctr"/>
                      <a:endParaRPr lang="zh-CN" altLang="en-US" dirty="0"/>
                    </a:p>
                  </a:txBody>
                  <a:tcPr anchor="ctr"/>
                </a:tc>
                <a:tc rowSpan="4">
                  <a:txBody>
                    <a:bodyPr/>
                    <a:lstStyle/>
                    <a:p>
                      <a:pPr algn="ctr"/>
                      <a:r>
                        <a:rPr lang="en-US" altLang="zh-CN" dirty="0" err="1"/>
                        <a:t>valP</a:t>
                      </a:r>
                      <a:endParaRPr lang="zh-CN" altLang="en-US" dirty="0"/>
                    </a:p>
                  </a:txBody>
                  <a:tcPr anchor="ctr"/>
                </a:tc>
                <a:tc>
                  <a:txBody>
                    <a:bodyPr/>
                    <a:lstStyle/>
                    <a:p>
                      <a:pPr algn="ctr"/>
                      <a:r>
                        <a:rPr lang="en-US" altLang="zh-CN" dirty="0" err="1"/>
                        <a:t>valP</a:t>
                      </a:r>
                      <a:r>
                        <a:rPr lang="en-US" altLang="zh-CN" dirty="0"/>
                        <a:t> &lt;- PC + 1</a:t>
                      </a:r>
                      <a:endParaRPr lang="zh-CN" altLang="en-US" dirty="0"/>
                    </a:p>
                  </a:txBody>
                  <a:tcPr anchor="ctr"/>
                </a:tc>
                <a:tc>
                  <a:txBody>
                    <a:bodyPr/>
                    <a:lstStyle/>
                    <a:p>
                      <a:pPr algn="ctr"/>
                      <a:r>
                        <a:rPr lang="en-US" altLang="zh-CN" dirty="0">
                          <a:latin typeface="Courier New" panose="02070309020205020404" pitchFamily="49" charset="0"/>
                          <a:cs typeface="Courier New" panose="02070309020205020404" pitchFamily="49" charset="0"/>
                        </a:rPr>
                        <a:t>ret</a:t>
                      </a:r>
                      <a:endParaRPr lang="zh-CN" altLang="en-US" dirty="0">
                        <a:latin typeface="Courier New" panose="02070309020205020404" pitchFamily="49" charset="0"/>
                        <a:cs typeface="Courier New" panose="02070309020205020404" pitchFamily="49" charset="0"/>
                      </a:endParaRPr>
                    </a:p>
                  </a:txBody>
                  <a:tcPr anchor="ctr"/>
                </a:tc>
                <a:extLst>
                  <a:ext uri="{0D108BD9-81ED-4DB2-BD59-A6C34878D82A}">
                    <a16:rowId xmlns:a16="http://schemas.microsoft.com/office/drawing/2014/main" val="3501145524"/>
                  </a:ext>
                </a:extLst>
              </a:tr>
              <a:tr h="405604">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valP</a:t>
                      </a:r>
                      <a:r>
                        <a:rPr lang="en-US" altLang="zh-CN" dirty="0"/>
                        <a:t> &lt;- PC + 2</a:t>
                      </a:r>
                      <a:endParaRPr lang="zh-CN" altLang="en-US" dirty="0"/>
                    </a:p>
                  </a:txBody>
                  <a:tcPr anchor="ctr"/>
                </a:tc>
                <a:tc>
                  <a:txBody>
                    <a:bodyPr/>
                    <a:lstStyle/>
                    <a:p>
                      <a:pPr algn="ct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rrmovq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OPq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cmovXX</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pushq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popq</a:t>
                      </a:r>
                      <a:endParaRPr lang="zh-CN" altLang="en-US" dirty="0">
                        <a:latin typeface="Courier New" panose="02070309020205020404" pitchFamily="49" charset="0"/>
                        <a:cs typeface="Courier New" panose="02070309020205020404" pitchFamily="49" charset="0"/>
                      </a:endParaRPr>
                    </a:p>
                  </a:txBody>
                  <a:tcPr anchor="ctr"/>
                </a:tc>
                <a:extLst>
                  <a:ext uri="{0D108BD9-81ED-4DB2-BD59-A6C34878D82A}">
                    <a16:rowId xmlns:a16="http://schemas.microsoft.com/office/drawing/2014/main" val="761202896"/>
                  </a:ext>
                </a:extLst>
              </a:tr>
              <a:tr h="405604">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valP</a:t>
                      </a:r>
                      <a:r>
                        <a:rPr lang="en-US" altLang="zh-CN" dirty="0"/>
                        <a:t> &lt;- PC + 9</a:t>
                      </a:r>
                      <a:endParaRPr lang="zh-CN" altLang="en-US" dirty="0"/>
                    </a:p>
                  </a:txBody>
                  <a:tcPr anchor="ctr"/>
                </a:tc>
                <a:tc>
                  <a:txBody>
                    <a:bodyPr/>
                    <a:lstStyle/>
                    <a:p>
                      <a:pPr algn="ctr"/>
                      <a:r>
                        <a:rPr lang="en-US" altLang="zh-CN" dirty="0" err="1">
                          <a:latin typeface="Courier New" panose="02070309020205020404" pitchFamily="49" charset="0"/>
                          <a:cs typeface="Courier New" panose="02070309020205020404" pitchFamily="49" charset="0"/>
                        </a:rPr>
                        <a:t>jXX</a:t>
                      </a:r>
                      <a:r>
                        <a:rPr lang="en-US" altLang="zh-CN" dirty="0">
                          <a:latin typeface="Courier New" panose="02070309020205020404" pitchFamily="49" charset="0"/>
                          <a:cs typeface="Courier New" panose="02070309020205020404" pitchFamily="49" charset="0"/>
                        </a:rPr>
                        <a:t>, call</a:t>
                      </a:r>
                      <a:endParaRPr lang="zh-CN" altLang="en-US" dirty="0">
                        <a:latin typeface="Courier New" panose="02070309020205020404" pitchFamily="49" charset="0"/>
                        <a:cs typeface="Courier New" panose="02070309020205020404" pitchFamily="49" charset="0"/>
                      </a:endParaRPr>
                    </a:p>
                  </a:txBody>
                  <a:tcPr anchor="ctr"/>
                </a:tc>
                <a:extLst>
                  <a:ext uri="{0D108BD9-81ED-4DB2-BD59-A6C34878D82A}">
                    <a16:rowId xmlns:a16="http://schemas.microsoft.com/office/drawing/2014/main" val="2244072164"/>
                  </a:ext>
                </a:extLst>
              </a:tr>
              <a:tr h="405604">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valP</a:t>
                      </a:r>
                      <a:r>
                        <a:rPr lang="en-US" altLang="zh-CN" dirty="0"/>
                        <a:t> &lt;- PC + 10</a:t>
                      </a:r>
                      <a:endParaRPr lang="zh-CN" altLang="en-US" dirty="0"/>
                    </a:p>
                  </a:txBody>
                  <a:tcPr anchor="ctr"/>
                </a:tc>
                <a:tc>
                  <a:txBody>
                    <a:bodyPr/>
                    <a:lstStyle/>
                    <a:p>
                      <a:pPr algn="ctr"/>
                      <a:r>
                        <a:rPr lang="en-US" altLang="zh-CN" dirty="0" err="1">
                          <a:latin typeface="Courier New" panose="02070309020205020404" pitchFamily="49" charset="0"/>
                          <a:cs typeface="Courier New" panose="02070309020205020404" pitchFamily="49" charset="0"/>
                        </a:rPr>
                        <a:t>irmovq</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rmmovq</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mrmovq</a:t>
                      </a:r>
                      <a:r>
                        <a:rPr lang="en-US" altLang="zh-CN" dirty="0">
                          <a:latin typeface="Courier New" panose="02070309020205020404" pitchFamily="49" charset="0"/>
                          <a:cs typeface="Courier New" panose="02070309020205020404" pitchFamily="49" charset="0"/>
                        </a:rPr>
                        <a:t>, </a:t>
                      </a:r>
                      <a:endParaRPr lang="zh-CN" altLang="en-US" dirty="0">
                        <a:latin typeface="Courier New" panose="02070309020205020404" pitchFamily="49" charset="0"/>
                        <a:cs typeface="Courier New" panose="02070309020205020404" pitchFamily="49" charset="0"/>
                      </a:endParaRPr>
                    </a:p>
                  </a:txBody>
                  <a:tcPr anchor="ctr"/>
                </a:tc>
                <a:extLst>
                  <a:ext uri="{0D108BD9-81ED-4DB2-BD59-A6C34878D82A}">
                    <a16:rowId xmlns:a16="http://schemas.microsoft.com/office/drawing/2014/main" val="2917568713"/>
                  </a:ext>
                </a:extLst>
              </a:tr>
            </a:tbl>
          </a:graphicData>
        </a:graphic>
      </p:graphicFrame>
    </p:spTree>
    <p:extLst>
      <p:ext uri="{BB962C8B-B14F-4D97-AF65-F5344CB8AC3E}">
        <p14:creationId xmlns:p14="http://schemas.microsoft.com/office/powerpoint/2010/main" val="22977738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63</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图例</a:t>
            </a:r>
          </a:p>
        </p:txBody>
      </p:sp>
      <p:sp>
        <p:nvSpPr>
          <p:cNvPr id="6" name="Rectangle 5">
            <a:extLst>
              <a:ext uri="{FF2B5EF4-FFF2-40B4-BE49-F238E27FC236}">
                <a16:creationId xmlns:a16="http://schemas.microsoft.com/office/drawing/2014/main" id="{73D39E18-3B5D-7B46-AB27-8B271DBDAB11}"/>
              </a:ext>
            </a:extLst>
          </p:cNvPr>
          <p:cNvSpPr/>
          <p:nvPr/>
        </p:nvSpPr>
        <p:spPr>
          <a:xfrm>
            <a:off x="439506" y="1538279"/>
            <a:ext cx="369963" cy="36933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sp>
        <p:nvSpPr>
          <p:cNvPr id="7" name="Rectangle 6">
            <a:extLst>
              <a:ext uri="{FF2B5EF4-FFF2-40B4-BE49-F238E27FC236}">
                <a16:creationId xmlns:a16="http://schemas.microsoft.com/office/drawing/2014/main" id="{00A3FFC8-9C57-F742-AA1C-B4AF902C598A}"/>
              </a:ext>
            </a:extLst>
          </p:cNvPr>
          <p:cNvSpPr/>
          <p:nvPr/>
        </p:nvSpPr>
        <p:spPr>
          <a:xfrm>
            <a:off x="439506" y="2168044"/>
            <a:ext cx="369963" cy="369332"/>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accent5"/>
              </a:solidFill>
            </a:endParaRPr>
          </a:p>
        </p:txBody>
      </p:sp>
      <p:sp>
        <p:nvSpPr>
          <p:cNvPr id="8" name="TextBox 7">
            <a:extLst>
              <a:ext uri="{FF2B5EF4-FFF2-40B4-BE49-F238E27FC236}">
                <a16:creationId xmlns:a16="http://schemas.microsoft.com/office/drawing/2014/main" id="{24844F23-6AD6-584C-A64F-8ADA0B87A734}"/>
              </a:ext>
            </a:extLst>
          </p:cNvPr>
          <p:cNvSpPr txBox="1"/>
          <p:nvPr/>
        </p:nvSpPr>
        <p:spPr>
          <a:xfrm>
            <a:off x="887589" y="1538279"/>
            <a:ext cx="3185487" cy="369332"/>
          </a:xfrm>
          <a:prstGeom prst="rect">
            <a:avLst/>
          </a:prstGeom>
          <a:noFill/>
        </p:spPr>
        <p:txBody>
          <a:bodyPr wrap="none" rtlCol="0">
            <a:spAutoFit/>
          </a:bodyPr>
          <a:lstStyle/>
          <a:p>
            <a:r>
              <a:rPr kumimoji="1" lang="zh-CN" altLang="en-US" dirty="0">
                <a:latin typeface="SimHei" panose="02010609060101010101" pitchFamily="49" charset="-122"/>
                <a:ea typeface="SimHei" panose="02010609060101010101" pitchFamily="49" charset="-122"/>
              </a:rPr>
              <a:t>时钟寄存器：</a:t>
            </a:r>
            <a:r>
              <a:rPr kumimoji="1" lang="zh-CN" altLang="en-CN" dirty="0">
                <a:latin typeface="SimHei" panose="02010609060101010101" pitchFamily="49" charset="-122"/>
                <a:ea typeface="SimHei" panose="02010609060101010101" pitchFamily="49" charset="-122"/>
              </a:rPr>
              <a:t>严格受</a:t>
            </a:r>
            <a:r>
              <a:rPr kumimoji="1" lang="zh-CN" altLang="en-US" dirty="0">
                <a:latin typeface="SimHei" panose="02010609060101010101" pitchFamily="49" charset="-122"/>
                <a:ea typeface="SimHei" panose="02010609060101010101" pitchFamily="49" charset="-122"/>
              </a:rPr>
              <a:t>时钟控制</a:t>
            </a:r>
          </a:p>
        </p:txBody>
      </p:sp>
      <p:sp>
        <p:nvSpPr>
          <p:cNvPr id="9" name="TextBox 8">
            <a:extLst>
              <a:ext uri="{FF2B5EF4-FFF2-40B4-BE49-F238E27FC236}">
                <a16:creationId xmlns:a16="http://schemas.microsoft.com/office/drawing/2014/main" id="{A05EB59A-F02E-CF44-9BAD-347A8E3B81D2}"/>
              </a:ext>
            </a:extLst>
          </p:cNvPr>
          <p:cNvSpPr txBox="1"/>
          <p:nvPr/>
        </p:nvSpPr>
        <p:spPr>
          <a:xfrm>
            <a:off x="887589" y="2168044"/>
            <a:ext cx="7340471" cy="369332"/>
          </a:xfrm>
          <a:prstGeom prst="rect">
            <a:avLst/>
          </a:prstGeom>
          <a:noFill/>
        </p:spPr>
        <p:txBody>
          <a:bodyPr wrap="none" rtlCol="0">
            <a:spAutoFit/>
          </a:bodyPr>
          <a:lstStyle/>
          <a:p>
            <a:r>
              <a:rPr kumimoji="1" lang="zh-CN" altLang="en-US" dirty="0">
                <a:latin typeface="SimHei" panose="02010609060101010101" pitchFamily="49" charset="-122"/>
                <a:ea typeface="SimHei" panose="02010609060101010101" pitchFamily="49" charset="-122"/>
              </a:rPr>
              <a:t>硬件单元：一些我们不关注内部实现的黑箱，既有组合逻辑也有存储器</a:t>
            </a:r>
          </a:p>
        </p:txBody>
      </p:sp>
      <p:cxnSp>
        <p:nvCxnSpPr>
          <p:cNvPr id="10" name="Straight Arrow Connector 9">
            <a:extLst>
              <a:ext uri="{FF2B5EF4-FFF2-40B4-BE49-F238E27FC236}">
                <a16:creationId xmlns:a16="http://schemas.microsoft.com/office/drawing/2014/main" id="{70C9933B-1142-0742-859E-79BB79C8548B}"/>
              </a:ext>
            </a:extLst>
          </p:cNvPr>
          <p:cNvCxnSpPr>
            <a:cxnSpLocks/>
          </p:cNvCxnSpPr>
          <p:nvPr/>
        </p:nvCxnSpPr>
        <p:spPr>
          <a:xfrm>
            <a:off x="439351" y="4136716"/>
            <a:ext cx="370118" cy="0"/>
          </a:xfrm>
          <a:prstGeom prst="straightConnector1">
            <a:avLst/>
          </a:prstGeom>
          <a:ln w="31750">
            <a:tailEnd type="none"/>
          </a:ln>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D507A2B2-FE1A-2B4C-A84F-BBC4ED673749}"/>
              </a:ext>
            </a:extLst>
          </p:cNvPr>
          <p:cNvCxnSpPr>
            <a:cxnSpLocks/>
          </p:cNvCxnSpPr>
          <p:nvPr/>
        </p:nvCxnSpPr>
        <p:spPr>
          <a:xfrm>
            <a:off x="439506" y="4681190"/>
            <a:ext cx="369963" cy="0"/>
          </a:xfrm>
          <a:prstGeom prst="straightConnector1">
            <a:avLst/>
          </a:prstGeom>
          <a:ln w="19050">
            <a:tailEnd type="none"/>
          </a:ln>
        </p:spPr>
        <p:style>
          <a:lnRef idx="2">
            <a:schemeClr val="dk1"/>
          </a:lnRef>
          <a:fillRef idx="0">
            <a:schemeClr val="dk1"/>
          </a:fillRef>
          <a:effectRef idx="1">
            <a:schemeClr val="dk1"/>
          </a:effectRef>
          <a:fontRef idx="minor">
            <a:schemeClr val="tx1"/>
          </a:fontRef>
        </p:style>
      </p:cxnSp>
      <p:cxnSp>
        <p:nvCxnSpPr>
          <p:cNvPr id="12" name="Straight Arrow Connector 11">
            <a:extLst>
              <a:ext uri="{FF2B5EF4-FFF2-40B4-BE49-F238E27FC236}">
                <a16:creationId xmlns:a16="http://schemas.microsoft.com/office/drawing/2014/main" id="{E1476F83-8437-824E-AB86-0199475BE080}"/>
              </a:ext>
            </a:extLst>
          </p:cNvPr>
          <p:cNvCxnSpPr>
            <a:cxnSpLocks/>
          </p:cNvCxnSpPr>
          <p:nvPr/>
        </p:nvCxnSpPr>
        <p:spPr>
          <a:xfrm flipH="1">
            <a:off x="439353" y="5211287"/>
            <a:ext cx="370116" cy="0"/>
          </a:xfrm>
          <a:prstGeom prst="straightConnector1">
            <a:avLst/>
          </a:prstGeom>
          <a:ln w="9525" cap="flat" cmpd="sng" algn="ctr">
            <a:solidFill>
              <a:schemeClr val="dk1"/>
            </a:solidFill>
            <a:prstDash val="lg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3" name="TextBox 12">
            <a:extLst>
              <a:ext uri="{FF2B5EF4-FFF2-40B4-BE49-F238E27FC236}">
                <a16:creationId xmlns:a16="http://schemas.microsoft.com/office/drawing/2014/main" id="{C25371A6-2F89-F24D-A471-C8680D002E7C}"/>
              </a:ext>
            </a:extLst>
          </p:cNvPr>
          <p:cNvSpPr txBox="1"/>
          <p:nvPr/>
        </p:nvSpPr>
        <p:spPr>
          <a:xfrm>
            <a:off x="887589" y="3952050"/>
            <a:ext cx="3583032" cy="369332"/>
          </a:xfrm>
          <a:prstGeom prst="rect">
            <a:avLst/>
          </a:prstGeom>
          <a:noFill/>
        </p:spPr>
        <p:txBody>
          <a:bodyPr wrap="none" rtlCol="0">
            <a:spAutoFit/>
          </a:bodyPr>
          <a:lstStyle/>
          <a:p>
            <a:r>
              <a:rPr kumimoji="1" lang="zh-CN" altLang="en-US" dirty="0">
                <a:latin typeface="Calibri" panose="020F0502020204030204" pitchFamily="34" charset="0"/>
                <a:ea typeface="SimHei" panose="02010609060101010101" pitchFamily="49" charset="-122"/>
                <a:cs typeface="Calibri" panose="020F0502020204030204" pitchFamily="34" charset="0"/>
              </a:rPr>
              <a:t>带宽为</a:t>
            </a:r>
            <a:r>
              <a:rPr kumimoji="1" lang="en-US" altLang="zh-CN" dirty="0">
                <a:latin typeface="Calibri" panose="020F0502020204030204" pitchFamily="34" charset="0"/>
                <a:ea typeface="SimHei" panose="02010609060101010101" pitchFamily="49" charset="-122"/>
                <a:cs typeface="Calibri" panose="020F0502020204030204" pitchFamily="34" charset="0"/>
              </a:rPr>
              <a:t>64 bits</a:t>
            </a:r>
            <a:r>
              <a:rPr kumimoji="1" lang="zh-CN" altLang="en-US" dirty="0">
                <a:latin typeface="Calibri" panose="020F0502020204030204" pitchFamily="34" charset="0"/>
                <a:ea typeface="SimHei" panose="02010609060101010101" pitchFamily="49" charset="-122"/>
                <a:cs typeface="Calibri" panose="020F0502020204030204" pitchFamily="34" charset="0"/>
              </a:rPr>
              <a:t>（字长）的线路连接</a:t>
            </a:r>
          </a:p>
        </p:txBody>
      </p:sp>
      <p:sp>
        <p:nvSpPr>
          <p:cNvPr id="14" name="TextBox 13">
            <a:extLst>
              <a:ext uri="{FF2B5EF4-FFF2-40B4-BE49-F238E27FC236}">
                <a16:creationId xmlns:a16="http://schemas.microsoft.com/office/drawing/2014/main" id="{DD03F19E-73E2-9B49-B6D9-0F3CBF98978B}"/>
              </a:ext>
            </a:extLst>
          </p:cNvPr>
          <p:cNvSpPr txBox="1"/>
          <p:nvPr/>
        </p:nvSpPr>
        <p:spPr>
          <a:xfrm>
            <a:off x="887589" y="4496524"/>
            <a:ext cx="2749471" cy="369332"/>
          </a:xfrm>
          <a:prstGeom prst="rect">
            <a:avLst/>
          </a:prstGeom>
          <a:noFill/>
        </p:spPr>
        <p:txBody>
          <a:bodyPr wrap="none" rtlCol="0">
            <a:spAutoFit/>
          </a:bodyPr>
          <a:lstStyle/>
          <a:p>
            <a:r>
              <a:rPr kumimoji="1" lang="zh-CN" altLang="en-US" dirty="0">
                <a:latin typeface="Calibri" panose="020F0502020204030204" pitchFamily="34" charset="0"/>
                <a:ea typeface="SimHei" panose="02010609060101010101" pitchFamily="49" charset="-122"/>
                <a:cs typeface="Calibri" panose="020F0502020204030204" pitchFamily="34" charset="0"/>
              </a:rPr>
              <a:t>带宽为</a:t>
            </a:r>
            <a:r>
              <a:rPr kumimoji="1" lang="en-US" altLang="zh-CN" dirty="0">
                <a:latin typeface="Calibri" panose="020F0502020204030204" pitchFamily="34" charset="0"/>
                <a:ea typeface="SimHei" panose="02010609060101010101" pitchFamily="49" charset="-122"/>
                <a:cs typeface="Calibri" panose="020F0502020204030204" pitchFamily="34" charset="0"/>
              </a:rPr>
              <a:t>4/8 bits</a:t>
            </a:r>
            <a:r>
              <a:rPr kumimoji="1" lang="zh-CN" altLang="en-US" dirty="0">
                <a:latin typeface="Calibri" panose="020F0502020204030204" pitchFamily="34" charset="0"/>
                <a:ea typeface="SimHei" panose="02010609060101010101" pitchFamily="49" charset="-122"/>
                <a:cs typeface="Calibri" panose="020F0502020204030204" pitchFamily="34" charset="0"/>
              </a:rPr>
              <a:t>的线路连接</a:t>
            </a:r>
          </a:p>
        </p:txBody>
      </p:sp>
      <p:sp>
        <p:nvSpPr>
          <p:cNvPr id="15" name="TextBox 14">
            <a:extLst>
              <a:ext uri="{FF2B5EF4-FFF2-40B4-BE49-F238E27FC236}">
                <a16:creationId xmlns:a16="http://schemas.microsoft.com/office/drawing/2014/main" id="{726CA8D5-8836-F140-BA75-4EE1000A3BDC}"/>
              </a:ext>
            </a:extLst>
          </p:cNvPr>
          <p:cNvSpPr txBox="1"/>
          <p:nvPr/>
        </p:nvSpPr>
        <p:spPr>
          <a:xfrm>
            <a:off x="887589" y="5026621"/>
            <a:ext cx="2452916" cy="369332"/>
          </a:xfrm>
          <a:prstGeom prst="rect">
            <a:avLst/>
          </a:prstGeom>
          <a:noFill/>
        </p:spPr>
        <p:txBody>
          <a:bodyPr wrap="none" rtlCol="0">
            <a:spAutoFit/>
          </a:bodyPr>
          <a:lstStyle/>
          <a:p>
            <a:r>
              <a:rPr kumimoji="1" lang="zh-CN" altLang="en-US" dirty="0">
                <a:latin typeface="Calibri" panose="020F0502020204030204" pitchFamily="34" charset="0"/>
                <a:ea typeface="SimHei" panose="02010609060101010101" pitchFamily="49" charset="-122"/>
                <a:cs typeface="Calibri" panose="020F0502020204030204" pitchFamily="34" charset="0"/>
              </a:rPr>
              <a:t>带宽为</a:t>
            </a:r>
            <a:r>
              <a:rPr kumimoji="1" lang="en-US" altLang="zh-CN" dirty="0">
                <a:latin typeface="Calibri" panose="020F0502020204030204" pitchFamily="34" charset="0"/>
                <a:ea typeface="SimHei" panose="02010609060101010101" pitchFamily="49" charset="-122"/>
                <a:cs typeface="Calibri" panose="020F0502020204030204" pitchFamily="34" charset="0"/>
              </a:rPr>
              <a:t>1 bit</a:t>
            </a:r>
            <a:r>
              <a:rPr kumimoji="1" lang="zh-CN" altLang="en-US" dirty="0">
                <a:latin typeface="Calibri" panose="020F0502020204030204" pitchFamily="34" charset="0"/>
                <a:ea typeface="SimHei" panose="02010609060101010101" pitchFamily="49" charset="-122"/>
                <a:cs typeface="Calibri" panose="020F0502020204030204" pitchFamily="34" charset="0"/>
              </a:rPr>
              <a:t>的线路连接</a:t>
            </a:r>
          </a:p>
        </p:txBody>
      </p:sp>
      <p:sp>
        <p:nvSpPr>
          <p:cNvPr id="19" name="Rectangle 18">
            <a:extLst>
              <a:ext uri="{FF2B5EF4-FFF2-40B4-BE49-F238E27FC236}">
                <a16:creationId xmlns:a16="http://schemas.microsoft.com/office/drawing/2014/main" id="{B9D08321-77BC-454A-B646-85358E2AFBAF}"/>
              </a:ext>
            </a:extLst>
          </p:cNvPr>
          <p:cNvSpPr/>
          <p:nvPr/>
        </p:nvSpPr>
        <p:spPr>
          <a:xfrm>
            <a:off x="439351" y="2797516"/>
            <a:ext cx="369963" cy="369331"/>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zh-CN" dirty="0">
              <a:solidFill>
                <a:schemeClr val="accent3"/>
              </a:solidFill>
            </a:endParaRPr>
          </a:p>
        </p:txBody>
      </p:sp>
      <p:sp>
        <p:nvSpPr>
          <p:cNvPr id="20" name="TextBox 19">
            <a:extLst>
              <a:ext uri="{FF2B5EF4-FFF2-40B4-BE49-F238E27FC236}">
                <a16:creationId xmlns:a16="http://schemas.microsoft.com/office/drawing/2014/main" id="{5AB8CEF1-F96F-F042-9CAC-CCFC8F858FF1}"/>
              </a:ext>
            </a:extLst>
          </p:cNvPr>
          <p:cNvSpPr txBox="1"/>
          <p:nvPr/>
        </p:nvSpPr>
        <p:spPr>
          <a:xfrm>
            <a:off x="887589" y="2786030"/>
            <a:ext cx="5859296" cy="369332"/>
          </a:xfrm>
          <a:prstGeom prst="rect">
            <a:avLst/>
          </a:prstGeom>
          <a:noFill/>
        </p:spPr>
        <p:txBody>
          <a:bodyPr wrap="none" rtlCol="0">
            <a:spAutoFit/>
          </a:bodyPr>
          <a:lstStyle/>
          <a:p>
            <a:r>
              <a:rPr kumimoji="1" lang="zh-CN" altLang="en-US" dirty="0">
                <a:latin typeface="Calibri" panose="020F0502020204030204" pitchFamily="34" charset="0"/>
                <a:ea typeface="SimHei" panose="02010609060101010101" pitchFamily="49" charset="-122"/>
                <a:cs typeface="Calibri" panose="020F0502020204030204" pitchFamily="34" charset="0"/>
              </a:rPr>
              <a:t>逻辑控制块：我们重点关注的组合逻辑，给出其</a:t>
            </a:r>
            <a:r>
              <a:rPr kumimoji="1" lang="en-US" altLang="zh-CN" dirty="0">
                <a:latin typeface="Calibri" panose="020F0502020204030204" pitchFamily="34" charset="0"/>
                <a:ea typeface="SimHei" panose="02010609060101010101" pitchFamily="49" charset="-122"/>
                <a:cs typeface="Calibri" panose="020F0502020204030204" pitchFamily="34" charset="0"/>
              </a:rPr>
              <a:t>HCL</a:t>
            </a:r>
            <a:r>
              <a:rPr kumimoji="1" lang="zh-CN" altLang="en-US" dirty="0">
                <a:latin typeface="Calibri" panose="020F0502020204030204" pitchFamily="34" charset="0"/>
                <a:ea typeface="SimHei" panose="02010609060101010101" pitchFamily="49" charset="-122"/>
                <a:cs typeface="Calibri" panose="020F0502020204030204" pitchFamily="34" charset="0"/>
              </a:rPr>
              <a:t>描述</a:t>
            </a:r>
          </a:p>
        </p:txBody>
      </p:sp>
    </p:spTree>
    <p:extLst>
      <p:ext uri="{BB962C8B-B14F-4D97-AF65-F5344CB8AC3E}">
        <p14:creationId xmlns:p14="http://schemas.microsoft.com/office/powerpoint/2010/main" val="131849838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AA983F-7787-0F48-A1A0-45FA3A856496}"/>
              </a:ext>
            </a:extLst>
          </p:cNvPr>
          <p:cNvSpPr/>
          <p:nvPr/>
        </p:nvSpPr>
        <p:spPr>
          <a:xfrm>
            <a:off x="4470088" y="6326147"/>
            <a:ext cx="735724" cy="45194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PC</a:t>
            </a:r>
            <a:endParaRPr kumimoji="1" lang="zh-CN" altLang="en-US" dirty="0">
              <a:solidFill>
                <a:schemeClr val="tx1"/>
              </a:solidFill>
            </a:endParaRPr>
          </a:p>
        </p:txBody>
      </p:sp>
      <p:cxnSp>
        <p:nvCxnSpPr>
          <p:cNvPr id="6" name="Straight Arrow Connector 5">
            <a:extLst>
              <a:ext uri="{FF2B5EF4-FFF2-40B4-BE49-F238E27FC236}">
                <a16:creationId xmlns:a16="http://schemas.microsoft.com/office/drawing/2014/main" id="{5D5D183B-24DD-D246-A834-C51850F7543A}"/>
              </a:ext>
            </a:extLst>
          </p:cNvPr>
          <p:cNvCxnSpPr>
            <a:cxnSpLocks/>
            <a:stCxn id="2" idx="0"/>
            <a:endCxn id="9" idx="2"/>
          </p:cNvCxnSpPr>
          <p:nvPr/>
        </p:nvCxnSpPr>
        <p:spPr>
          <a:xfrm flipV="1">
            <a:off x="4837950" y="5895220"/>
            <a:ext cx="0" cy="430927"/>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9" name="Rectangle 8">
            <a:extLst>
              <a:ext uri="{FF2B5EF4-FFF2-40B4-BE49-F238E27FC236}">
                <a16:creationId xmlns:a16="http://schemas.microsoft.com/office/drawing/2014/main" id="{64920A04-8BCC-8045-BF09-54D8087E4322}"/>
              </a:ext>
            </a:extLst>
          </p:cNvPr>
          <p:cNvSpPr/>
          <p:nvPr/>
        </p:nvSpPr>
        <p:spPr>
          <a:xfrm>
            <a:off x="3802683" y="5338171"/>
            <a:ext cx="2070533" cy="557049"/>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5"/>
                </a:solidFill>
              </a:rPr>
              <a:t>Instruction Mem.</a:t>
            </a:r>
            <a:endParaRPr kumimoji="1" lang="zh-CN" altLang="en-US" dirty="0">
              <a:solidFill>
                <a:schemeClr val="accent5"/>
              </a:solidFill>
            </a:endParaRPr>
          </a:p>
        </p:txBody>
      </p:sp>
      <p:cxnSp>
        <p:nvCxnSpPr>
          <p:cNvPr id="16" name="Straight Arrow Connector 15">
            <a:extLst>
              <a:ext uri="{FF2B5EF4-FFF2-40B4-BE49-F238E27FC236}">
                <a16:creationId xmlns:a16="http://schemas.microsoft.com/office/drawing/2014/main" id="{FCFA8B09-D82C-A144-A0BB-30329BAC936E}"/>
              </a:ext>
            </a:extLst>
          </p:cNvPr>
          <p:cNvCxnSpPr>
            <a:cxnSpLocks/>
            <a:stCxn id="9" idx="1"/>
          </p:cNvCxnSpPr>
          <p:nvPr/>
        </p:nvCxnSpPr>
        <p:spPr>
          <a:xfrm flipH="1" flipV="1">
            <a:off x="1279147" y="5616695"/>
            <a:ext cx="2523536" cy="1"/>
          </a:xfrm>
          <a:prstGeom prst="straightConnector1">
            <a:avLst/>
          </a:prstGeom>
          <a:ln w="9525" cap="flat" cmpd="sng" algn="ctr">
            <a:solidFill>
              <a:schemeClr val="dk1"/>
            </a:solidFill>
            <a:prstDash val="lg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7" name="Straight Arrow Connector 16">
            <a:extLst>
              <a:ext uri="{FF2B5EF4-FFF2-40B4-BE49-F238E27FC236}">
                <a16:creationId xmlns:a16="http://schemas.microsoft.com/office/drawing/2014/main" id="{34A8A9F0-EA67-584F-83A9-F4D3010FA0EE}"/>
              </a:ext>
            </a:extLst>
          </p:cNvPr>
          <p:cNvCxnSpPr>
            <a:cxnSpLocks/>
          </p:cNvCxnSpPr>
          <p:nvPr/>
        </p:nvCxnSpPr>
        <p:spPr>
          <a:xfrm flipV="1">
            <a:off x="2917186" y="3088050"/>
            <a:ext cx="0" cy="2528646"/>
          </a:xfrm>
          <a:prstGeom prst="straightConnector1">
            <a:avLst/>
          </a:prstGeom>
          <a:ln w="9525" cap="flat" cmpd="sng" algn="ctr">
            <a:solidFill>
              <a:schemeClr val="dk1"/>
            </a:solidFill>
            <a:prstDash val="lg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 name="Straight Arrow Connector 20">
            <a:extLst>
              <a:ext uri="{FF2B5EF4-FFF2-40B4-BE49-F238E27FC236}">
                <a16:creationId xmlns:a16="http://schemas.microsoft.com/office/drawing/2014/main" id="{CB2B10C2-FA76-1F42-BC91-5D821F0F45C5}"/>
              </a:ext>
            </a:extLst>
          </p:cNvPr>
          <p:cNvCxnSpPr>
            <a:cxnSpLocks/>
            <a:endCxn id="24" idx="2"/>
          </p:cNvCxnSpPr>
          <p:nvPr/>
        </p:nvCxnSpPr>
        <p:spPr>
          <a:xfrm flipH="1" flipV="1">
            <a:off x="4086032" y="4521569"/>
            <a:ext cx="8295" cy="816602"/>
          </a:xfrm>
          <a:prstGeom prst="straightConnector1">
            <a:avLst/>
          </a:prstGeom>
          <a:ln w="19050">
            <a:tailEnd type="triangle"/>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466DCA05-4BB9-3C41-9D6D-60FFE464D15E}"/>
              </a:ext>
            </a:extLst>
          </p:cNvPr>
          <p:cNvCxnSpPr>
            <a:cxnSpLocks/>
            <a:endCxn id="25" idx="2"/>
          </p:cNvCxnSpPr>
          <p:nvPr/>
        </p:nvCxnSpPr>
        <p:spPr>
          <a:xfrm flipV="1">
            <a:off x="5616313" y="4517913"/>
            <a:ext cx="0" cy="816602"/>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24" name="Rectangle 23">
            <a:extLst>
              <a:ext uri="{FF2B5EF4-FFF2-40B4-BE49-F238E27FC236}">
                <a16:creationId xmlns:a16="http://schemas.microsoft.com/office/drawing/2014/main" id="{DDD7F2D7-D23A-424D-9B72-DFF6C5635D94}"/>
              </a:ext>
            </a:extLst>
          </p:cNvPr>
          <p:cNvSpPr/>
          <p:nvPr/>
        </p:nvSpPr>
        <p:spPr>
          <a:xfrm>
            <a:off x="3469998" y="4110291"/>
            <a:ext cx="1232068" cy="411278"/>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5"/>
                </a:solidFill>
              </a:rPr>
              <a:t>Split</a:t>
            </a:r>
            <a:endParaRPr kumimoji="1" lang="zh-CN" altLang="en-US" dirty="0">
              <a:solidFill>
                <a:schemeClr val="accent5"/>
              </a:solidFill>
            </a:endParaRPr>
          </a:p>
        </p:txBody>
      </p:sp>
      <p:sp>
        <p:nvSpPr>
          <p:cNvPr id="25" name="Rectangle 24">
            <a:extLst>
              <a:ext uri="{FF2B5EF4-FFF2-40B4-BE49-F238E27FC236}">
                <a16:creationId xmlns:a16="http://schemas.microsoft.com/office/drawing/2014/main" id="{87F1E667-5FEA-6242-9E6E-615AD7ED673E}"/>
              </a:ext>
            </a:extLst>
          </p:cNvPr>
          <p:cNvSpPr/>
          <p:nvPr/>
        </p:nvSpPr>
        <p:spPr>
          <a:xfrm>
            <a:off x="5001314" y="4106635"/>
            <a:ext cx="1229998" cy="411278"/>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5"/>
                </a:solidFill>
              </a:rPr>
              <a:t>Align</a:t>
            </a:r>
            <a:endParaRPr kumimoji="1" lang="zh-CN" altLang="en-US" dirty="0">
              <a:solidFill>
                <a:schemeClr val="accent5"/>
              </a:solidFill>
            </a:endParaRPr>
          </a:p>
        </p:txBody>
      </p:sp>
      <p:sp>
        <p:nvSpPr>
          <p:cNvPr id="26" name="TextBox 25">
            <a:extLst>
              <a:ext uri="{FF2B5EF4-FFF2-40B4-BE49-F238E27FC236}">
                <a16:creationId xmlns:a16="http://schemas.microsoft.com/office/drawing/2014/main" id="{08C6695A-0FD6-704D-9F06-F55A3E70E795}"/>
              </a:ext>
            </a:extLst>
          </p:cNvPr>
          <p:cNvSpPr txBox="1"/>
          <p:nvPr/>
        </p:nvSpPr>
        <p:spPr>
          <a:xfrm>
            <a:off x="4060437" y="4884466"/>
            <a:ext cx="719684" cy="369332"/>
          </a:xfrm>
          <a:prstGeom prst="rect">
            <a:avLst/>
          </a:prstGeom>
          <a:noFill/>
        </p:spPr>
        <p:txBody>
          <a:bodyPr wrap="none" rtlCol="0">
            <a:spAutoFit/>
          </a:bodyPr>
          <a:lstStyle/>
          <a:p>
            <a:r>
              <a:rPr kumimoji="1" lang="en-US" altLang="zh-CN" dirty="0"/>
              <a:t>Byte0</a:t>
            </a:r>
            <a:endParaRPr kumimoji="1" lang="zh-CN" altLang="en-US" dirty="0"/>
          </a:p>
        </p:txBody>
      </p:sp>
      <p:sp>
        <p:nvSpPr>
          <p:cNvPr id="27" name="TextBox 26">
            <a:extLst>
              <a:ext uri="{FF2B5EF4-FFF2-40B4-BE49-F238E27FC236}">
                <a16:creationId xmlns:a16="http://schemas.microsoft.com/office/drawing/2014/main" id="{21224503-1B4C-584F-86DB-D8F8FEA0EA6F}"/>
              </a:ext>
            </a:extLst>
          </p:cNvPr>
          <p:cNvSpPr txBox="1"/>
          <p:nvPr/>
        </p:nvSpPr>
        <p:spPr>
          <a:xfrm>
            <a:off x="5616313" y="4884466"/>
            <a:ext cx="907236" cy="369332"/>
          </a:xfrm>
          <a:prstGeom prst="rect">
            <a:avLst/>
          </a:prstGeom>
          <a:noFill/>
        </p:spPr>
        <p:txBody>
          <a:bodyPr wrap="none" rtlCol="0">
            <a:spAutoFit/>
          </a:bodyPr>
          <a:lstStyle/>
          <a:p>
            <a:r>
              <a:rPr kumimoji="1" lang="en-US" altLang="zh-CN" dirty="0"/>
              <a:t>Byte1-9</a:t>
            </a:r>
            <a:endParaRPr kumimoji="1" lang="zh-CN" altLang="en-US" dirty="0"/>
          </a:p>
        </p:txBody>
      </p:sp>
      <p:sp>
        <p:nvSpPr>
          <p:cNvPr id="28" name="TextBox 27">
            <a:extLst>
              <a:ext uri="{FF2B5EF4-FFF2-40B4-BE49-F238E27FC236}">
                <a16:creationId xmlns:a16="http://schemas.microsoft.com/office/drawing/2014/main" id="{CC3FB736-1F65-7C46-878C-1E4635B348CA}"/>
              </a:ext>
            </a:extLst>
          </p:cNvPr>
          <p:cNvSpPr txBox="1"/>
          <p:nvPr/>
        </p:nvSpPr>
        <p:spPr>
          <a:xfrm>
            <a:off x="5887916" y="5432029"/>
            <a:ext cx="1518364" cy="338554"/>
          </a:xfrm>
          <a:prstGeom prst="rect">
            <a:avLst/>
          </a:prstGeom>
          <a:noFill/>
        </p:spPr>
        <p:txBody>
          <a:bodyPr wrap="none" rtlCol="0">
            <a:spAutoFit/>
          </a:bodyPr>
          <a:lstStyle/>
          <a:p>
            <a:r>
              <a:rPr kumimoji="1" lang="zh-CN" altLang="en-US" sz="1600" dirty="0">
                <a:solidFill>
                  <a:schemeClr val="accent6"/>
                </a:solidFill>
                <a:latin typeface="Calibri" panose="020F0502020204030204" pitchFamily="34" charset="0"/>
                <a:ea typeface="SimHei" panose="02010609060101010101" pitchFamily="49" charset="-122"/>
                <a:cs typeface="Calibri" panose="020F0502020204030204" pitchFamily="34" charset="0"/>
              </a:rPr>
              <a:t>总是读</a:t>
            </a:r>
            <a:r>
              <a:rPr kumimoji="1" lang="en-US" altLang="zh-CN" sz="1600" dirty="0">
                <a:solidFill>
                  <a:schemeClr val="accent6"/>
                </a:solidFill>
                <a:latin typeface="Calibri" panose="020F0502020204030204" pitchFamily="34" charset="0"/>
                <a:ea typeface="SimHei" panose="02010609060101010101" pitchFamily="49" charset="-122"/>
                <a:cs typeface="Calibri" panose="020F0502020204030204" pitchFamily="34" charset="0"/>
              </a:rPr>
              <a:t>10Bytes</a:t>
            </a:r>
            <a:endParaRPr kumimoji="1" lang="zh-CN" altLang="en-US" sz="1600" dirty="0">
              <a:solidFill>
                <a:schemeClr val="accent6"/>
              </a:solidFill>
              <a:latin typeface="Calibri" panose="020F0502020204030204" pitchFamily="34" charset="0"/>
              <a:ea typeface="SimHei" panose="02010609060101010101" pitchFamily="49" charset="-122"/>
              <a:cs typeface="Calibri" panose="020F0502020204030204" pitchFamily="34" charset="0"/>
            </a:endParaRPr>
          </a:p>
        </p:txBody>
      </p:sp>
      <p:cxnSp>
        <p:nvCxnSpPr>
          <p:cNvPr id="31" name="Straight Arrow Connector 30">
            <a:extLst>
              <a:ext uri="{FF2B5EF4-FFF2-40B4-BE49-F238E27FC236}">
                <a16:creationId xmlns:a16="http://schemas.microsoft.com/office/drawing/2014/main" id="{7C534FBB-901C-AD43-AEC2-C37C7344CD6C}"/>
              </a:ext>
            </a:extLst>
          </p:cNvPr>
          <p:cNvCxnSpPr>
            <a:cxnSpLocks/>
            <a:endCxn id="37" idx="2"/>
          </p:cNvCxnSpPr>
          <p:nvPr/>
        </p:nvCxnSpPr>
        <p:spPr>
          <a:xfrm flipV="1">
            <a:off x="3670721" y="3293689"/>
            <a:ext cx="2524" cy="812946"/>
          </a:xfrm>
          <a:prstGeom prst="straightConnector1">
            <a:avLst/>
          </a:prstGeom>
          <a:ln w="19050">
            <a:tailEnd type="none"/>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71F57D68-6064-6C4D-9F4E-1B9F6B9B58D0}"/>
              </a:ext>
            </a:extLst>
          </p:cNvPr>
          <p:cNvCxnSpPr>
            <a:cxnSpLocks/>
            <a:endCxn id="38" idx="2"/>
          </p:cNvCxnSpPr>
          <p:nvPr/>
        </p:nvCxnSpPr>
        <p:spPr>
          <a:xfrm flipV="1">
            <a:off x="4517935" y="3293689"/>
            <a:ext cx="0" cy="812946"/>
          </a:xfrm>
          <a:prstGeom prst="straightConnector1">
            <a:avLst/>
          </a:prstGeom>
          <a:ln w="19050">
            <a:tailEnd type="none"/>
          </a:ln>
        </p:spPr>
        <p:style>
          <a:lnRef idx="2">
            <a:schemeClr val="dk1"/>
          </a:lnRef>
          <a:fillRef idx="0">
            <a:schemeClr val="dk1"/>
          </a:fillRef>
          <a:effectRef idx="1">
            <a:schemeClr val="dk1"/>
          </a:effectRef>
          <a:fontRef idx="minor">
            <a:schemeClr val="tx1"/>
          </a:fontRef>
        </p:style>
      </p:cxnSp>
      <p:sp>
        <p:nvSpPr>
          <p:cNvPr id="37" name="Rectangle 36">
            <a:extLst>
              <a:ext uri="{FF2B5EF4-FFF2-40B4-BE49-F238E27FC236}">
                <a16:creationId xmlns:a16="http://schemas.microsoft.com/office/drawing/2014/main" id="{AF3470D2-61A2-634A-8F5A-93FA6C31A00A}"/>
              </a:ext>
            </a:extLst>
          </p:cNvPr>
          <p:cNvSpPr/>
          <p:nvPr/>
        </p:nvSpPr>
        <p:spPr>
          <a:xfrm>
            <a:off x="3252163" y="2882411"/>
            <a:ext cx="842164"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accent3"/>
                </a:solidFill>
              </a:rPr>
              <a:t>icode</a:t>
            </a:r>
            <a:endParaRPr kumimoji="1" lang="zh-CN" altLang="en-US" dirty="0">
              <a:solidFill>
                <a:schemeClr val="accent3"/>
              </a:solidFill>
            </a:endParaRPr>
          </a:p>
        </p:txBody>
      </p:sp>
      <p:sp>
        <p:nvSpPr>
          <p:cNvPr id="38" name="Rectangle 37">
            <a:extLst>
              <a:ext uri="{FF2B5EF4-FFF2-40B4-BE49-F238E27FC236}">
                <a16:creationId xmlns:a16="http://schemas.microsoft.com/office/drawing/2014/main" id="{5F289CB7-E5D2-A247-8A36-32E852CC9020}"/>
              </a:ext>
            </a:extLst>
          </p:cNvPr>
          <p:cNvSpPr/>
          <p:nvPr/>
        </p:nvSpPr>
        <p:spPr>
          <a:xfrm>
            <a:off x="4094327" y="2882411"/>
            <a:ext cx="847215"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accent3"/>
                </a:solidFill>
              </a:rPr>
              <a:t>ifun</a:t>
            </a:r>
            <a:endParaRPr kumimoji="1" lang="zh-CN" altLang="en-US" dirty="0">
              <a:solidFill>
                <a:schemeClr val="accent3"/>
              </a:solidFill>
            </a:endParaRPr>
          </a:p>
        </p:txBody>
      </p:sp>
      <p:cxnSp>
        <p:nvCxnSpPr>
          <p:cNvPr id="40" name="Straight Arrow Connector 39">
            <a:extLst>
              <a:ext uri="{FF2B5EF4-FFF2-40B4-BE49-F238E27FC236}">
                <a16:creationId xmlns:a16="http://schemas.microsoft.com/office/drawing/2014/main" id="{6BBBF196-9263-A349-B39B-1CA054FB6A4E}"/>
              </a:ext>
            </a:extLst>
          </p:cNvPr>
          <p:cNvCxnSpPr>
            <a:cxnSpLocks/>
            <a:stCxn id="37" idx="1"/>
          </p:cNvCxnSpPr>
          <p:nvPr/>
        </p:nvCxnSpPr>
        <p:spPr>
          <a:xfrm flipH="1">
            <a:off x="2924538" y="3088050"/>
            <a:ext cx="327625" cy="0"/>
          </a:xfrm>
          <a:prstGeom prst="straightConnector1">
            <a:avLst/>
          </a:prstGeom>
          <a:ln w="9525" cap="flat" cmpd="sng" algn="ctr">
            <a:solidFill>
              <a:schemeClr val="dk1"/>
            </a:solidFill>
            <a:prstDash val="lgDash"/>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45" name="TextBox 44">
            <a:extLst>
              <a:ext uri="{FF2B5EF4-FFF2-40B4-BE49-F238E27FC236}">
                <a16:creationId xmlns:a16="http://schemas.microsoft.com/office/drawing/2014/main" id="{1EB91C3D-6503-664F-89CA-340C5D7467EF}"/>
              </a:ext>
            </a:extLst>
          </p:cNvPr>
          <p:cNvSpPr txBox="1"/>
          <p:nvPr/>
        </p:nvSpPr>
        <p:spPr>
          <a:xfrm>
            <a:off x="1885955" y="5584524"/>
            <a:ext cx="1311065" cy="464871"/>
          </a:xfrm>
          <a:prstGeom prst="rect">
            <a:avLst/>
          </a:prstGeom>
          <a:noFill/>
        </p:spPr>
        <p:txBody>
          <a:bodyPr wrap="none" rtlCol="0">
            <a:spAutoFit/>
          </a:bodyPr>
          <a:lstStyle/>
          <a:p>
            <a:pPr algn="ctr">
              <a:lnSpc>
                <a:spcPct val="150000"/>
              </a:lnSpc>
            </a:pPr>
            <a:r>
              <a:rPr kumimoji="1" lang="en-US" altLang="zh-CN" dirty="0" err="1"/>
              <a:t>imem_error</a:t>
            </a:r>
            <a:endParaRPr kumimoji="1" lang="en-US" altLang="zh-CN" dirty="0"/>
          </a:p>
        </p:txBody>
      </p:sp>
      <p:cxnSp>
        <p:nvCxnSpPr>
          <p:cNvPr id="46" name="Straight Arrow Connector 45">
            <a:extLst>
              <a:ext uri="{FF2B5EF4-FFF2-40B4-BE49-F238E27FC236}">
                <a16:creationId xmlns:a16="http://schemas.microsoft.com/office/drawing/2014/main" id="{9D5F8BAC-CA95-B641-9B3E-99F708A12EAE}"/>
              </a:ext>
            </a:extLst>
          </p:cNvPr>
          <p:cNvCxnSpPr>
            <a:cxnSpLocks/>
            <a:stCxn id="37" idx="0"/>
            <a:endCxn id="57" idx="2"/>
          </p:cNvCxnSpPr>
          <p:nvPr/>
        </p:nvCxnSpPr>
        <p:spPr>
          <a:xfrm flipH="1" flipV="1">
            <a:off x="3669988" y="479501"/>
            <a:ext cx="3257" cy="2402910"/>
          </a:xfrm>
          <a:prstGeom prst="straightConnector1">
            <a:avLst/>
          </a:prstGeom>
          <a:ln w="19050">
            <a:tailEnd type="triangle"/>
          </a:ln>
        </p:spPr>
        <p:style>
          <a:lnRef idx="2">
            <a:schemeClr val="dk1"/>
          </a:lnRef>
          <a:fillRef idx="0">
            <a:schemeClr val="dk1"/>
          </a:fillRef>
          <a:effectRef idx="1">
            <a:schemeClr val="dk1"/>
          </a:effectRef>
          <a:fontRef idx="minor">
            <a:schemeClr val="tx1"/>
          </a:fontRef>
        </p:style>
      </p:cxnSp>
      <p:cxnSp>
        <p:nvCxnSpPr>
          <p:cNvPr id="54" name="Straight Arrow Connector 53">
            <a:extLst>
              <a:ext uri="{FF2B5EF4-FFF2-40B4-BE49-F238E27FC236}">
                <a16:creationId xmlns:a16="http://schemas.microsoft.com/office/drawing/2014/main" id="{447344FF-4207-7D45-9543-D4083AE50EEE}"/>
              </a:ext>
            </a:extLst>
          </p:cNvPr>
          <p:cNvCxnSpPr>
            <a:cxnSpLocks/>
            <a:stCxn id="38" idx="0"/>
            <a:endCxn id="58" idx="2"/>
          </p:cNvCxnSpPr>
          <p:nvPr/>
        </p:nvCxnSpPr>
        <p:spPr>
          <a:xfrm flipH="1" flipV="1">
            <a:off x="4517934" y="482780"/>
            <a:ext cx="1" cy="2399631"/>
          </a:xfrm>
          <a:prstGeom prst="straightConnector1">
            <a:avLst/>
          </a:prstGeom>
          <a:ln w="19050">
            <a:tailEnd type="triangle"/>
          </a:ln>
        </p:spPr>
        <p:style>
          <a:lnRef idx="2">
            <a:schemeClr val="dk1"/>
          </a:lnRef>
          <a:fillRef idx="0">
            <a:schemeClr val="dk1"/>
          </a:fillRef>
          <a:effectRef idx="1">
            <a:schemeClr val="dk1"/>
          </a:effectRef>
          <a:fontRef idx="minor">
            <a:schemeClr val="tx1"/>
          </a:fontRef>
        </p:style>
      </p:cxnSp>
      <p:sp>
        <p:nvSpPr>
          <p:cNvPr id="57" name="TextBox 56">
            <a:extLst>
              <a:ext uri="{FF2B5EF4-FFF2-40B4-BE49-F238E27FC236}">
                <a16:creationId xmlns:a16="http://schemas.microsoft.com/office/drawing/2014/main" id="{8A10CF3D-F84B-8B49-8D2D-A8049624B558}"/>
              </a:ext>
            </a:extLst>
          </p:cNvPr>
          <p:cNvSpPr txBox="1"/>
          <p:nvPr/>
        </p:nvSpPr>
        <p:spPr>
          <a:xfrm>
            <a:off x="3323739" y="110169"/>
            <a:ext cx="692497" cy="369332"/>
          </a:xfrm>
          <a:prstGeom prst="rect">
            <a:avLst/>
          </a:prstGeom>
          <a:noFill/>
        </p:spPr>
        <p:txBody>
          <a:bodyPr wrap="none" rtlCol="0">
            <a:spAutoFit/>
          </a:bodyPr>
          <a:lstStyle/>
          <a:p>
            <a:r>
              <a:rPr kumimoji="1" lang="en-US" altLang="zh-CN" dirty="0" err="1"/>
              <a:t>icode</a:t>
            </a:r>
            <a:endParaRPr kumimoji="1" lang="en-US" altLang="zh-CN" dirty="0"/>
          </a:p>
        </p:txBody>
      </p:sp>
      <p:sp>
        <p:nvSpPr>
          <p:cNvPr id="58" name="TextBox 57">
            <a:extLst>
              <a:ext uri="{FF2B5EF4-FFF2-40B4-BE49-F238E27FC236}">
                <a16:creationId xmlns:a16="http://schemas.microsoft.com/office/drawing/2014/main" id="{570E6D78-3513-084B-B06D-589398A18E2C}"/>
              </a:ext>
            </a:extLst>
          </p:cNvPr>
          <p:cNvSpPr txBox="1"/>
          <p:nvPr/>
        </p:nvSpPr>
        <p:spPr>
          <a:xfrm>
            <a:off x="4242057" y="113448"/>
            <a:ext cx="551754" cy="369332"/>
          </a:xfrm>
          <a:prstGeom prst="rect">
            <a:avLst/>
          </a:prstGeom>
          <a:noFill/>
        </p:spPr>
        <p:txBody>
          <a:bodyPr wrap="none" rtlCol="0">
            <a:spAutoFit/>
          </a:bodyPr>
          <a:lstStyle/>
          <a:p>
            <a:r>
              <a:rPr kumimoji="1" lang="en-US" altLang="zh-CN" dirty="0" err="1"/>
              <a:t>ifun</a:t>
            </a:r>
            <a:endParaRPr kumimoji="1" lang="en-US" altLang="zh-CN" dirty="0"/>
          </a:p>
        </p:txBody>
      </p:sp>
      <p:cxnSp>
        <p:nvCxnSpPr>
          <p:cNvPr id="60" name="Straight Arrow Connector 59">
            <a:extLst>
              <a:ext uri="{FF2B5EF4-FFF2-40B4-BE49-F238E27FC236}">
                <a16:creationId xmlns:a16="http://schemas.microsoft.com/office/drawing/2014/main" id="{E0E183DC-0C66-9147-AFFC-4BDBFF19667B}"/>
              </a:ext>
            </a:extLst>
          </p:cNvPr>
          <p:cNvCxnSpPr>
            <a:cxnSpLocks/>
          </p:cNvCxnSpPr>
          <p:nvPr/>
        </p:nvCxnSpPr>
        <p:spPr>
          <a:xfrm>
            <a:off x="1279147" y="3293689"/>
            <a:ext cx="0" cy="2321178"/>
          </a:xfrm>
          <a:prstGeom prst="straightConnector1">
            <a:avLst/>
          </a:prstGeom>
          <a:ln w="9525" cap="flat" cmpd="sng" algn="ctr">
            <a:solidFill>
              <a:schemeClr val="dk1"/>
            </a:solidFill>
            <a:prstDash val="lgDash"/>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64" name="TextBox 63">
            <a:extLst>
              <a:ext uri="{FF2B5EF4-FFF2-40B4-BE49-F238E27FC236}">
                <a16:creationId xmlns:a16="http://schemas.microsoft.com/office/drawing/2014/main" id="{68CA92BD-5F80-E349-B982-BF5F9D441ED6}"/>
              </a:ext>
            </a:extLst>
          </p:cNvPr>
          <p:cNvSpPr txBox="1"/>
          <p:nvPr/>
        </p:nvSpPr>
        <p:spPr>
          <a:xfrm>
            <a:off x="539519" y="2782729"/>
            <a:ext cx="1510948" cy="464871"/>
          </a:xfrm>
          <a:prstGeom prst="rect">
            <a:avLst/>
          </a:prstGeom>
          <a:noFill/>
        </p:spPr>
        <p:txBody>
          <a:bodyPr wrap="square">
            <a:spAutoFit/>
          </a:bodyPr>
          <a:lstStyle/>
          <a:p>
            <a:pPr algn="ctr">
              <a:lnSpc>
                <a:spcPct val="150000"/>
              </a:lnSpc>
            </a:pPr>
            <a:r>
              <a:rPr kumimoji="1" lang="en-US" altLang="zh-CN" dirty="0" err="1"/>
              <a:t>imem_error</a:t>
            </a:r>
            <a:endParaRPr kumimoji="1" lang="en-US" altLang="zh-CN" dirty="0"/>
          </a:p>
        </p:txBody>
      </p:sp>
      <p:cxnSp>
        <p:nvCxnSpPr>
          <p:cNvPr id="66" name="Straight Arrow Connector 65">
            <a:extLst>
              <a:ext uri="{FF2B5EF4-FFF2-40B4-BE49-F238E27FC236}">
                <a16:creationId xmlns:a16="http://schemas.microsoft.com/office/drawing/2014/main" id="{92A35BC9-5648-C343-AE59-3323A3E5E225}"/>
              </a:ext>
            </a:extLst>
          </p:cNvPr>
          <p:cNvCxnSpPr>
            <a:cxnSpLocks/>
            <a:endCxn id="72" idx="3"/>
          </p:cNvCxnSpPr>
          <p:nvPr/>
        </p:nvCxnSpPr>
        <p:spPr>
          <a:xfrm flipH="1">
            <a:off x="2917186" y="1850592"/>
            <a:ext cx="753535" cy="0"/>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sp>
        <p:nvSpPr>
          <p:cNvPr id="72" name="Rectangle 71">
            <a:extLst>
              <a:ext uri="{FF2B5EF4-FFF2-40B4-BE49-F238E27FC236}">
                <a16:creationId xmlns:a16="http://schemas.microsoft.com/office/drawing/2014/main" id="{2709981E-6C5D-9745-9808-D78EF8704226}"/>
              </a:ext>
            </a:extLst>
          </p:cNvPr>
          <p:cNvSpPr/>
          <p:nvPr/>
        </p:nvSpPr>
        <p:spPr>
          <a:xfrm>
            <a:off x="2075022" y="1489734"/>
            <a:ext cx="842164" cy="721715"/>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accent3"/>
                </a:solidFill>
              </a:rPr>
              <a:t>Instr</a:t>
            </a:r>
            <a:endParaRPr kumimoji="1" lang="en-US" altLang="zh-CN" dirty="0">
              <a:solidFill>
                <a:schemeClr val="accent3"/>
              </a:solidFill>
            </a:endParaRPr>
          </a:p>
          <a:p>
            <a:pPr algn="ctr"/>
            <a:r>
              <a:rPr kumimoji="1" lang="en-US" altLang="zh-CN" dirty="0">
                <a:solidFill>
                  <a:schemeClr val="accent3"/>
                </a:solidFill>
              </a:rPr>
              <a:t>Valid</a:t>
            </a:r>
            <a:endParaRPr kumimoji="1" lang="zh-CN" altLang="en-US" dirty="0">
              <a:solidFill>
                <a:schemeClr val="accent3"/>
              </a:solidFill>
            </a:endParaRPr>
          </a:p>
        </p:txBody>
      </p:sp>
      <p:sp>
        <p:nvSpPr>
          <p:cNvPr id="89" name="TextBox 88">
            <a:extLst>
              <a:ext uri="{FF2B5EF4-FFF2-40B4-BE49-F238E27FC236}">
                <a16:creationId xmlns:a16="http://schemas.microsoft.com/office/drawing/2014/main" id="{030CEDF7-7E85-3E43-ABB3-A815234C2E42}"/>
              </a:ext>
            </a:extLst>
          </p:cNvPr>
          <p:cNvSpPr txBox="1"/>
          <p:nvPr/>
        </p:nvSpPr>
        <p:spPr>
          <a:xfrm>
            <a:off x="700078" y="106259"/>
            <a:ext cx="1158138" cy="369332"/>
          </a:xfrm>
          <a:prstGeom prst="rect">
            <a:avLst/>
          </a:prstGeom>
          <a:noFill/>
        </p:spPr>
        <p:txBody>
          <a:bodyPr wrap="none" rtlCol="0">
            <a:spAutoFit/>
          </a:bodyPr>
          <a:lstStyle/>
          <a:p>
            <a:r>
              <a:rPr kumimoji="1" lang="en-US" altLang="zh-CN" dirty="0" err="1"/>
              <a:t>instr_valid</a:t>
            </a:r>
            <a:endParaRPr kumimoji="1" lang="zh-CN" altLang="en-US" dirty="0"/>
          </a:p>
        </p:txBody>
      </p:sp>
      <p:sp>
        <p:nvSpPr>
          <p:cNvPr id="92" name="TextBox 91">
            <a:extLst>
              <a:ext uri="{FF2B5EF4-FFF2-40B4-BE49-F238E27FC236}">
                <a16:creationId xmlns:a16="http://schemas.microsoft.com/office/drawing/2014/main" id="{335EDF3D-81A8-6840-81C9-6BCD3669B6E2}"/>
              </a:ext>
            </a:extLst>
          </p:cNvPr>
          <p:cNvSpPr txBox="1"/>
          <p:nvPr/>
        </p:nvSpPr>
        <p:spPr>
          <a:xfrm>
            <a:off x="1480885" y="3500171"/>
            <a:ext cx="1411284" cy="954107"/>
          </a:xfrm>
          <a:prstGeom prst="rect">
            <a:avLst/>
          </a:prstGeom>
          <a:noFill/>
        </p:spPr>
        <p:txBody>
          <a:bodyPr wrap="none" rtlCol="0">
            <a:spAutoFit/>
          </a:bodyPr>
          <a:lstStyle/>
          <a:p>
            <a:pPr algn="r"/>
            <a:r>
              <a:rPr kumimoji="1" lang="en-US" altLang="zh-CN" sz="1400" dirty="0" err="1">
                <a:solidFill>
                  <a:schemeClr val="accent6"/>
                </a:solidFill>
              </a:rPr>
              <a:t>imem_error</a:t>
            </a:r>
            <a:r>
              <a:rPr kumimoji="1" lang="en-US" altLang="zh-CN" sz="1400" dirty="0">
                <a:solidFill>
                  <a:schemeClr val="accent6"/>
                </a:solidFill>
              </a:rPr>
              <a:t> == 1</a:t>
            </a:r>
          </a:p>
          <a:p>
            <a:pPr algn="r"/>
            <a:r>
              <a:rPr kumimoji="1" lang="en-US" altLang="zh-CN" sz="1400" dirty="0" err="1">
                <a:solidFill>
                  <a:schemeClr val="accent6"/>
                </a:solidFill>
              </a:rPr>
              <a:t>icode</a:t>
            </a:r>
            <a:r>
              <a:rPr kumimoji="1" lang="en-US" altLang="zh-CN" sz="1400" dirty="0">
                <a:solidFill>
                  <a:schemeClr val="accent6"/>
                </a:solidFill>
              </a:rPr>
              <a:t> = 1</a:t>
            </a:r>
          </a:p>
          <a:p>
            <a:pPr algn="r"/>
            <a:r>
              <a:rPr kumimoji="1" lang="en-US" altLang="zh-CN" sz="1400" dirty="0" err="1">
                <a:solidFill>
                  <a:schemeClr val="accent6"/>
                </a:solidFill>
              </a:rPr>
              <a:t>ifun</a:t>
            </a:r>
            <a:r>
              <a:rPr kumimoji="1" lang="en-US" altLang="zh-CN" sz="1400" dirty="0">
                <a:solidFill>
                  <a:schemeClr val="accent6"/>
                </a:solidFill>
              </a:rPr>
              <a:t> = 0</a:t>
            </a:r>
          </a:p>
          <a:p>
            <a:pPr algn="r"/>
            <a:r>
              <a:rPr kumimoji="1" lang="en-US" altLang="zh-CN" sz="1400" dirty="0">
                <a:solidFill>
                  <a:schemeClr val="accent6"/>
                </a:solidFill>
              </a:rPr>
              <a:t>(</a:t>
            </a:r>
            <a:r>
              <a:rPr kumimoji="1" lang="en-US" altLang="zh-CN" sz="1400" dirty="0" err="1">
                <a:solidFill>
                  <a:schemeClr val="accent6"/>
                </a:solidFill>
              </a:rPr>
              <a:t>nop</a:t>
            </a:r>
            <a:r>
              <a:rPr kumimoji="1" lang="en-US" altLang="zh-CN" sz="1400" dirty="0">
                <a:solidFill>
                  <a:schemeClr val="accent6"/>
                </a:solidFill>
              </a:rPr>
              <a:t>)</a:t>
            </a:r>
            <a:endParaRPr kumimoji="1" lang="zh-CN" altLang="en-US" sz="1400" dirty="0">
              <a:solidFill>
                <a:schemeClr val="accent6"/>
              </a:solidFill>
            </a:endParaRPr>
          </a:p>
        </p:txBody>
      </p:sp>
      <p:cxnSp>
        <p:nvCxnSpPr>
          <p:cNvPr id="93" name="Straight Arrow Connector 92">
            <a:extLst>
              <a:ext uri="{FF2B5EF4-FFF2-40B4-BE49-F238E27FC236}">
                <a16:creationId xmlns:a16="http://schemas.microsoft.com/office/drawing/2014/main" id="{68AE2658-7751-FC46-A9D7-E9D2F1477492}"/>
              </a:ext>
            </a:extLst>
          </p:cNvPr>
          <p:cNvCxnSpPr>
            <a:cxnSpLocks/>
          </p:cNvCxnSpPr>
          <p:nvPr/>
        </p:nvCxnSpPr>
        <p:spPr>
          <a:xfrm>
            <a:off x="3678095" y="1322331"/>
            <a:ext cx="3374500" cy="0"/>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cxnSp>
        <p:nvCxnSpPr>
          <p:cNvPr id="96" name="Straight Arrow Connector 95">
            <a:extLst>
              <a:ext uri="{FF2B5EF4-FFF2-40B4-BE49-F238E27FC236}">
                <a16:creationId xmlns:a16="http://schemas.microsoft.com/office/drawing/2014/main" id="{D0F717EB-D1C6-EE48-AE85-89301D115BE8}"/>
              </a:ext>
            </a:extLst>
          </p:cNvPr>
          <p:cNvCxnSpPr>
            <a:cxnSpLocks/>
          </p:cNvCxnSpPr>
          <p:nvPr/>
        </p:nvCxnSpPr>
        <p:spPr>
          <a:xfrm>
            <a:off x="3668156" y="2348991"/>
            <a:ext cx="3374500" cy="0"/>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sp>
        <p:nvSpPr>
          <p:cNvPr id="97" name="Rectangle 96">
            <a:extLst>
              <a:ext uri="{FF2B5EF4-FFF2-40B4-BE49-F238E27FC236}">
                <a16:creationId xmlns:a16="http://schemas.microsoft.com/office/drawing/2014/main" id="{9DD593BA-FBD5-1A48-AFD7-B272BC694464}"/>
              </a:ext>
            </a:extLst>
          </p:cNvPr>
          <p:cNvSpPr/>
          <p:nvPr/>
        </p:nvSpPr>
        <p:spPr>
          <a:xfrm>
            <a:off x="7066429" y="961473"/>
            <a:ext cx="842164" cy="721715"/>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Need</a:t>
            </a:r>
          </a:p>
          <a:p>
            <a:pPr algn="ctr"/>
            <a:r>
              <a:rPr kumimoji="1" lang="en-US" altLang="zh-CN" dirty="0" err="1">
                <a:solidFill>
                  <a:schemeClr val="accent3"/>
                </a:solidFill>
              </a:rPr>
              <a:t>valC</a:t>
            </a:r>
            <a:endParaRPr kumimoji="1" lang="en-US" altLang="zh-CN" dirty="0">
              <a:solidFill>
                <a:schemeClr val="accent3"/>
              </a:solidFill>
            </a:endParaRPr>
          </a:p>
        </p:txBody>
      </p:sp>
      <p:sp>
        <p:nvSpPr>
          <p:cNvPr id="98" name="Rectangle 97">
            <a:extLst>
              <a:ext uri="{FF2B5EF4-FFF2-40B4-BE49-F238E27FC236}">
                <a16:creationId xmlns:a16="http://schemas.microsoft.com/office/drawing/2014/main" id="{9F38D962-44CA-A045-9F42-E5D4AF26EC0B}"/>
              </a:ext>
            </a:extLst>
          </p:cNvPr>
          <p:cNvSpPr/>
          <p:nvPr/>
        </p:nvSpPr>
        <p:spPr>
          <a:xfrm>
            <a:off x="7053656" y="1988133"/>
            <a:ext cx="842164" cy="721715"/>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Need</a:t>
            </a:r>
          </a:p>
          <a:p>
            <a:pPr algn="ctr"/>
            <a:r>
              <a:rPr kumimoji="1" lang="en-US" altLang="zh-CN" dirty="0" err="1">
                <a:solidFill>
                  <a:schemeClr val="accent3"/>
                </a:solidFill>
              </a:rPr>
              <a:t>regids</a:t>
            </a:r>
            <a:endParaRPr kumimoji="1" lang="en-US" altLang="zh-CN" dirty="0">
              <a:solidFill>
                <a:schemeClr val="accent3"/>
              </a:solidFill>
            </a:endParaRPr>
          </a:p>
        </p:txBody>
      </p:sp>
      <p:cxnSp>
        <p:nvCxnSpPr>
          <p:cNvPr id="99" name="Straight Arrow Connector 98">
            <a:extLst>
              <a:ext uri="{FF2B5EF4-FFF2-40B4-BE49-F238E27FC236}">
                <a16:creationId xmlns:a16="http://schemas.microsoft.com/office/drawing/2014/main" id="{4A07E406-3912-3B4D-91EF-8F52109D432B}"/>
              </a:ext>
            </a:extLst>
          </p:cNvPr>
          <p:cNvCxnSpPr>
            <a:cxnSpLocks/>
            <a:endCxn id="97" idx="3"/>
          </p:cNvCxnSpPr>
          <p:nvPr/>
        </p:nvCxnSpPr>
        <p:spPr>
          <a:xfrm flipH="1">
            <a:off x="7908593" y="1322330"/>
            <a:ext cx="1225464" cy="1"/>
          </a:xfrm>
          <a:prstGeom prst="straightConnector1">
            <a:avLst/>
          </a:prstGeom>
          <a:ln w="9525" cap="flat" cmpd="sng" algn="ctr">
            <a:solidFill>
              <a:schemeClr val="dk1"/>
            </a:solidFill>
            <a:prstDash val="lgDash"/>
            <a:round/>
            <a:headEnd type="triangle" w="med" len="med"/>
            <a:tailEnd type="none" w="med" len="med"/>
          </a:ln>
        </p:spPr>
        <p:style>
          <a:lnRef idx="0">
            <a:scrgbClr r="0" g="0" b="0"/>
          </a:lnRef>
          <a:fillRef idx="0">
            <a:scrgbClr r="0" g="0" b="0"/>
          </a:fillRef>
          <a:effectRef idx="0">
            <a:scrgbClr r="0" g="0" b="0"/>
          </a:effectRef>
          <a:fontRef idx="minor">
            <a:schemeClr val="tx1"/>
          </a:fontRef>
        </p:style>
      </p:cxnSp>
      <p:cxnSp>
        <p:nvCxnSpPr>
          <p:cNvPr id="102" name="Straight Arrow Connector 101">
            <a:extLst>
              <a:ext uri="{FF2B5EF4-FFF2-40B4-BE49-F238E27FC236}">
                <a16:creationId xmlns:a16="http://schemas.microsoft.com/office/drawing/2014/main" id="{61BDB958-3DC3-9C46-AFB0-9DC4EE84762F}"/>
              </a:ext>
            </a:extLst>
          </p:cNvPr>
          <p:cNvCxnSpPr>
            <a:cxnSpLocks/>
            <a:endCxn id="98" idx="3"/>
          </p:cNvCxnSpPr>
          <p:nvPr/>
        </p:nvCxnSpPr>
        <p:spPr>
          <a:xfrm flipH="1">
            <a:off x="7895820" y="2348991"/>
            <a:ext cx="1238237" cy="0"/>
          </a:xfrm>
          <a:prstGeom prst="straightConnector1">
            <a:avLst/>
          </a:prstGeom>
          <a:ln w="9525" cap="flat" cmpd="sng" algn="ctr">
            <a:solidFill>
              <a:schemeClr val="dk1"/>
            </a:solidFill>
            <a:prstDash val="lgDash"/>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105" name="TextBox 104">
            <a:extLst>
              <a:ext uri="{FF2B5EF4-FFF2-40B4-BE49-F238E27FC236}">
                <a16:creationId xmlns:a16="http://schemas.microsoft.com/office/drawing/2014/main" id="{0FF79C33-1AA9-004F-863C-6157ED15817F}"/>
              </a:ext>
            </a:extLst>
          </p:cNvPr>
          <p:cNvSpPr txBox="1"/>
          <p:nvPr/>
        </p:nvSpPr>
        <p:spPr>
          <a:xfrm>
            <a:off x="7933789" y="940842"/>
            <a:ext cx="1162306" cy="369332"/>
          </a:xfrm>
          <a:prstGeom prst="rect">
            <a:avLst/>
          </a:prstGeom>
          <a:noFill/>
        </p:spPr>
        <p:txBody>
          <a:bodyPr wrap="none" rtlCol="0">
            <a:spAutoFit/>
          </a:bodyPr>
          <a:lstStyle/>
          <a:p>
            <a:pPr algn="ctr"/>
            <a:r>
              <a:rPr kumimoji="1" lang="en-US" altLang="zh-CN" dirty="0" err="1"/>
              <a:t>need_valC</a:t>
            </a:r>
            <a:endParaRPr kumimoji="1" lang="zh-CN" altLang="en-US" dirty="0"/>
          </a:p>
        </p:txBody>
      </p:sp>
      <p:sp>
        <p:nvSpPr>
          <p:cNvPr id="106" name="TextBox 105">
            <a:extLst>
              <a:ext uri="{FF2B5EF4-FFF2-40B4-BE49-F238E27FC236}">
                <a16:creationId xmlns:a16="http://schemas.microsoft.com/office/drawing/2014/main" id="{B4F0FC25-A3CD-244D-8831-3B2600958A78}"/>
              </a:ext>
            </a:extLst>
          </p:cNvPr>
          <p:cNvSpPr txBox="1"/>
          <p:nvPr/>
        </p:nvSpPr>
        <p:spPr>
          <a:xfrm>
            <a:off x="7844626" y="1958803"/>
            <a:ext cx="1340623" cy="369332"/>
          </a:xfrm>
          <a:prstGeom prst="rect">
            <a:avLst/>
          </a:prstGeom>
          <a:noFill/>
        </p:spPr>
        <p:txBody>
          <a:bodyPr wrap="none" rtlCol="0">
            <a:spAutoFit/>
          </a:bodyPr>
          <a:lstStyle/>
          <a:p>
            <a:pPr algn="ctr"/>
            <a:r>
              <a:rPr kumimoji="1" lang="en-US" altLang="zh-CN" dirty="0" err="1"/>
              <a:t>need_regids</a:t>
            </a:r>
            <a:endParaRPr kumimoji="1" lang="zh-CN" altLang="en-US" dirty="0"/>
          </a:p>
        </p:txBody>
      </p:sp>
      <p:sp>
        <p:nvSpPr>
          <p:cNvPr id="107" name="Rectangle 106">
            <a:extLst>
              <a:ext uri="{FF2B5EF4-FFF2-40B4-BE49-F238E27FC236}">
                <a16:creationId xmlns:a16="http://schemas.microsoft.com/office/drawing/2014/main" id="{0CDBE82B-1D61-074B-B39D-7F7A6FFE0C1D}"/>
              </a:ext>
            </a:extLst>
          </p:cNvPr>
          <p:cNvSpPr/>
          <p:nvPr/>
        </p:nvSpPr>
        <p:spPr>
          <a:xfrm>
            <a:off x="9151977" y="961473"/>
            <a:ext cx="2070533" cy="1744208"/>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5"/>
                </a:solidFill>
              </a:rPr>
              <a:t>PC Increment</a:t>
            </a:r>
            <a:endParaRPr kumimoji="1" lang="zh-CN" altLang="en-US" dirty="0">
              <a:solidFill>
                <a:schemeClr val="accent5"/>
              </a:solidFill>
            </a:endParaRPr>
          </a:p>
        </p:txBody>
      </p:sp>
      <p:cxnSp>
        <p:nvCxnSpPr>
          <p:cNvPr id="128" name="Elbow Connector 127">
            <a:extLst>
              <a:ext uri="{FF2B5EF4-FFF2-40B4-BE49-F238E27FC236}">
                <a16:creationId xmlns:a16="http://schemas.microsoft.com/office/drawing/2014/main" id="{920F2F8A-2E6A-AA45-9A99-CFF494EA009A}"/>
              </a:ext>
            </a:extLst>
          </p:cNvPr>
          <p:cNvCxnSpPr>
            <a:cxnSpLocks/>
            <a:endCxn id="25" idx="3"/>
          </p:cNvCxnSpPr>
          <p:nvPr/>
        </p:nvCxnSpPr>
        <p:spPr>
          <a:xfrm rot="10800000" flipV="1">
            <a:off x="6231313" y="2357950"/>
            <a:ext cx="2283629" cy="1954324"/>
          </a:xfrm>
          <a:prstGeom prst="bentConnector3">
            <a:avLst>
              <a:gd name="adj1" fmla="val -51"/>
            </a:avLst>
          </a:prstGeom>
          <a:ln w="9525">
            <a:solidFill>
              <a:schemeClr val="tx1"/>
            </a:solidFill>
            <a:prstDash val="lgDash"/>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33" name="Elbow Connector 132">
            <a:extLst>
              <a:ext uri="{FF2B5EF4-FFF2-40B4-BE49-F238E27FC236}">
                <a16:creationId xmlns:a16="http://schemas.microsoft.com/office/drawing/2014/main" id="{3307C0A1-E3F0-1B48-9906-DE2CCFFA54FA}"/>
              </a:ext>
            </a:extLst>
          </p:cNvPr>
          <p:cNvCxnSpPr>
            <a:cxnSpLocks/>
            <a:endCxn id="107" idx="2"/>
          </p:cNvCxnSpPr>
          <p:nvPr/>
        </p:nvCxnSpPr>
        <p:spPr>
          <a:xfrm flipV="1">
            <a:off x="4837950" y="2705681"/>
            <a:ext cx="5349294" cy="3435162"/>
          </a:xfrm>
          <a:prstGeom prst="bentConnector2">
            <a:avLst/>
          </a:prstGeom>
          <a:ln w="31750">
            <a:solidFill>
              <a:schemeClr val="tx1"/>
            </a:solidFill>
            <a:prstDash val="solid"/>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37" name="Elbow Connector 136">
            <a:extLst>
              <a:ext uri="{FF2B5EF4-FFF2-40B4-BE49-F238E27FC236}">
                <a16:creationId xmlns:a16="http://schemas.microsoft.com/office/drawing/2014/main" id="{8B6AE7A9-9E82-F447-B531-8F17A7284984}"/>
              </a:ext>
            </a:extLst>
          </p:cNvPr>
          <p:cNvCxnSpPr>
            <a:cxnSpLocks/>
            <a:stCxn id="72" idx="1"/>
            <a:endCxn id="89" idx="2"/>
          </p:cNvCxnSpPr>
          <p:nvPr/>
        </p:nvCxnSpPr>
        <p:spPr>
          <a:xfrm rot="10800000">
            <a:off x="1279148" y="475592"/>
            <a:ext cx="795875" cy="1375001"/>
          </a:xfrm>
          <a:prstGeom prst="bentConnector2">
            <a:avLst/>
          </a:prstGeom>
          <a:ln w="9525">
            <a:solidFill>
              <a:schemeClr val="tx1"/>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66ABCD49-FF7E-6344-8F26-633B36886FE4}"/>
              </a:ext>
            </a:extLst>
          </p:cNvPr>
          <p:cNvCxnSpPr>
            <a:cxnSpLocks/>
            <a:stCxn id="107" idx="0"/>
            <a:endCxn id="147" idx="2"/>
          </p:cNvCxnSpPr>
          <p:nvPr/>
        </p:nvCxnSpPr>
        <p:spPr>
          <a:xfrm flipH="1" flipV="1">
            <a:off x="10187243" y="486392"/>
            <a:ext cx="1" cy="475081"/>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147" name="TextBox 146">
            <a:extLst>
              <a:ext uri="{FF2B5EF4-FFF2-40B4-BE49-F238E27FC236}">
                <a16:creationId xmlns:a16="http://schemas.microsoft.com/office/drawing/2014/main" id="{5776D91B-1A57-3D47-BAED-39C1AF028A8D}"/>
              </a:ext>
            </a:extLst>
          </p:cNvPr>
          <p:cNvSpPr txBox="1"/>
          <p:nvPr/>
        </p:nvSpPr>
        <p:spPr>
          <a:xfrm>
            <a:off x="9903447" y="117060"/>
            <a:ext cx="567591" cy="369332"/>
          </a:xfrm>
          <a:prstGeom prst="rect">
            <a:avLst/>
          </a:prstGeom>
          <a:noFill/>
        </p:spPr>
        <p:txBody>
          <a:bodyPr wrap="none" rtlCol="0">
            <a:spAutoFit/>
          </a:bodyPr>
          <a:lstStyle/>
          <a:p>
            <a:r>
              <a:rPr kumimoji="1" lang="en-US" altLang="zh-CN" dirty="0" err="1"/>
              <a:t>valP</a:t>
            </a:r>
            <a:endParaRPr kumimoji="1" lang="en-US" altLang="zh-CN" dirty="0"/>
          </a:p>
        </p:txBody>
      </p:sp>
      <p:cxnSp>
        <p:nvCxnSpPr>
          <p:cNvPr id="151" name="Straight Arrow Connector 150">
            <a:extLst>
              <a:ext uri="{FF2B5EF4-FFF2-40B4-BE49-F238E27FC236}">
                <a16:creationId xmlns:a16="http://schemas.microsoft.com/office/drawing/2014/main" id="{3109F9EF-9C80-FD45-9E04-12C38797AF87}"/>
              </a:ext>
            </a:extLst>
          </p:cNvPr>
          <p:cNvCxnSpPr>
            <a:cxnSpLocks/>
            <a:endCxn id="153" idx="2"/>
          </p:cNvCxnSpPr>
          <p:nvPr/>
        </p:nvCxnSpPr>
        <p:spPr>
          <a:xfrm flipV="1">
            <a:off x="5171560" y="475591"/>
            <a:ext cx="0" cy="3631044"/>
          </a:xfrm>
          <a:prstGeom prst="straightConnector1">
            <a:avLst/>
          </a:prstGeom>
          <a:ln w="19050">
            <a:tailEnd type="triangle"/>
          </a:ln>
        </p:spPr>
        <p:style>
          <a:lnRef idx="2">
            <a:schemeClr val="dk1"/>
          </a:lnRef>
          <a:fillRef idx="0">
            <a:schemeClr val="dk1"/>
          </a:fillRef>
          <a:effectRef idx="1">
            <a:schemeClr val="dk1"/>
          </a:effectRef>
          <a:fontRef idx="minor">
            <a:schemeClr val="tx1"/>
          </a:fontRef>
        </p:style>
      </p:cxnSp>
      <p:sp>
        <p:nvSpPr>
          <p:cNvPr id="153" name="TextBox 152">
            <a:extLst>
              <a:ext uri="{FF2B5EF4-FFF2-40B4-BE49-F238E27FC236}">
                <a16:creationId xmlns:a16="http://schemas.microsoft.com/office/drawing/2014/main" id="{9DD88302-68C9-594F-85DA-37688C88F552}"/>
              </a:ext>
            </a:extLst>
          </p:cNvPr>
          <p:cNvSpPr txBox="1"/>
          <p:nvPr/>
        </p:nvSpPr>
        <p:spPr>
          <a:xfrm>
            <a:off x="4972627" y="106259"/>
            <a:ext cx="397866" cy="369332"/>
          </a:xfrm>
          <a:prstGeom prst="rect">
            <a:avLst/>
          </a:prstGeom>
          <a:noFill/>
        </p:spPr>
        <p:txBody>
          <a:bodyPr wrap="none" rtlCol="0">
            <a:spAutoFit/>
          </a:bodyPr>
          <a:lstStyle/>
          <a:p>
            <a:r>
              <a:rPr kumimoji="1" lang="en-US" altLang="zh-CN" dirty="0" err="1"/>
              <a:t>rA</a:t>
            </a:r>
            <a:endParaRPr kumimoji="1" lang="en-US" altLang="zh-CN" dirty="0"/>
          </a:p>
        </p:txBody>
      </p:sp>
      <p:cxnSp>
        <p:nvCxnSpPr>
          <p:cNvPr id="156" name="Straight Arrow Connector 155">
            <a:extLst>
              <a:ext uri="{FF2B5EF4-FFF2-40B4-BE49-F238E27FC236}">
                <a16:creationId xmlns:a16="http://schemas.microsoft.com/office/drawing/2014/main" id="{29EE6DEA-20E1-C141-AAF2-3348C3CEDFAF}"/>
              </a:ext>
            </a:extLst>
          </p:cNvPr>
          <p:cNvCxnSpPr>
            <a:cxnSpLocks/>
          </p:cNvCxnSpPr>
          <p:nvPr/>
        </p:nvCxnSpPr>
        <p:spPr>
          <a:xfrm flipV="1">
            <a:off x="5616313" y="475591"/>
            <a:ext cx="0" cy="3631044"/>
          </a:xfrm>
          <a:prstGeom prst="straightConnector1">
            <a:avLst/>
          </a:prstGeom>
          <a:ln w="19050">
            <a:tailEnd type="triangle"/>
          </a:ln>
        </p:spPr>
        <p:style>
          <a:lnRef idx="2">
            <a:schemeClr val="dk1"/>
          </a:lnRef>
          <a:fillRef idx="0">
            <a:schemeClr val="dk1"/>
          </a:fillRef>
          <a:effectRef idx="1">
            <a:schemeClr val="dk1"/>
          </a:effectRef>
          <a:fontRef idx="minor">
            <a:schemeClr val="tx1"/>
          </a:fontRef>
        </p:style>
      </p:cxnSp>
      <p:sp>
        <p:nvSpPr>
          <p:cNvPr id="158" name="TextBox 157">
            <a:extLst>
              <a:ext uri="{FF2B5EF4-FFF2-40B4-BE49-F238E27FC236}">
                <a16:creationId xmlns:a16="http://schemas.microsoft.com/office/drawing/2014/main" id="{7B58498B-B264-3742-AC91-1395CF22C2C8}"/>
              </a:ext>
            </a:extLst>
          </p:cNvPr>
          <p:cNvSpPr txBox="1"/>
          <p:nvPr/>
        </p:nvSpPr>
        <p:spPr>
          <a:xfrm>
            <a:off x="5412268" y="110169"/>
            <a:ext cx="389850" cy="369332"/>
          </a:xfrm>
          <a:prstGeom prst="rect">
            <a:avLst/>
          </a:prstGeom>
          <a:noFill/>
        </p:spPr>
        <p:txBody>
          <a:bodyPr wrap="none" rtlCol="0">
            <a:spAutoFit/>
          </a:bodyPr>
          <a:lstStyle/>
          <a:p>
            <a:r>
              <a:rPr kumimoji="1" lang="en-US" altLang="zh-CN" dirty="0" err="1"/>
              <a:t>rB</a:t>
            </a:r>
            <a:endParaRPr kumimoji="1" lang="en-US" altLang="zh-CN" dirty="0"/>
          </a:p>
        </p:txBody>
      </p:sp>
      <p:cxnSp>
        <p:nvCxnSpPr>
          <p:cNvPr id="159" name="Straight Arrow Connector 158">
            <a:extLst>
              <a:ext uri="{FF2B5EF4-FFF2-40B4-BE49-F238E27FC236}">
                <a16:creationId xmlns:a16="http://schemas.microsoft.com/office/drawing/2014/main" id="{410B2DAE-C6C4-FF41-A3CF-C0513054148E}"/>
              </a:ext>
            </a:extLst>
          </p:cNvPr>
          <p:cNvCxnSpPr>
            <a:cxnSpLocks/>
            <a:endCxn id="161" idx="2"/>
          </p:cNvCxnSpPr>
          <p:nvPr/>
        </p:nvCxnSpPr>
        <p:spPr>
          <a:xfrm flipV="1">
            <a:off x="6078380" y="471379"/>
            <a:ext cx="0" cy="3635256"/>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161" name="TextBox 160">
            <a:extLst>
              <a:ext uri="{FF2B5EF4-FFF2-40B4-BE49-F238E27FC236}">
                <a16:creationId xmlns:a16="http://schemas.microsoft.com/office/drawing/2014/main" id="{3DA9E78C-333C-EF46-B6B4-76E25D14BA3F}"/>
              </a:ext>
            </a:extLst>
          </p:cNvPr>
          <p:cNvSpPr txBox="1"/>
          <p:nvPr/>
        </p:nvSpPr>
        <p:spPr>
          <a:xfrm>
            <a:off x="5792179" y="102047"/>
            <a:ext cx="572401" cy="369332"/>
          </a:xfrm>
          <a:prstGeom prst="rect">
            <a:avLst/>
          </a:prstGeom>
          <a:noFill/>
        </p:spPr>
        <p:txBody>
          <a:bodyPr wrap="none" rtlCol="0">
            <a:spAutoFit/>
          </a:bodyPr>
          <a:lstStyle/>
          <a:p>
            <a:r>
              <a:rPr kumimoji="1" lang="en-US" altLang="zh-CN" dirty="0" err="1"/>
              <a:t>valC</a:t>
            </a:r>
            <a:endParaRPr kumimoji="1" lang="en-US" altLang="zh-CN" dirty="0"/>
          </a:p>
        </p:txBody>
      </p:sp>
      <p:sp>
        <p:nvSpPr>
          <p:cNvPr id="168" name="TextBox 167">
            <a:extLst>
              <a:ext uri="{FF2B5EF4-FFF2-40B4-BE49-F238E27FC236}">
                <a16:creationId xmlns:a16="http://schemas.microsoft.com/office/drawing/2014/main" id="{493DE6D5-1A95-F142-9646-C59901107EE4}"/>
              </a:ext>
            </a:extLst>
          </p:cNvPr>
          <p:cNvSpPr txBox="1"/>
          <p:nvPr/>
        </p:nvSpPr>
        <p:spPr>
          <a:xfrm>
            <a:off x="6354643" y="3775095"/>
            <a:ext cx="2071914" cy="523220"/>
          </a:xfrm>
          <a:prstGeom prst="rect">
            <a:avLst/>
          </a:prstGeom>
          <a:noFill/>
        </p:spPr>
        <p:txBody>
          <a:bodyPr wrap="none" rtlCol="0">
            <a:spAutoFit/>
          </a:bodyPr>
          <a:lstStyle/>
          <a:p>
            <a:r>
              <a:rPr kumimoji="1" lang="en-US" altLang="zh-CN" sz="1400" dirty="0" err="1">
                <a:solidFill>
                  <a:schemeClr val="accent6"/>
                </a:solidFill>
              </a:rPr>
              <a:t>need_regids</a:t>
            </a:r>
            <a:r>
              <a:rPr kumimoji="1" lang="en-US" altLang="zh-CN" sz="1400" dirty="0">
                <a:solidFill>
                  <a:schemeClr val="accent6"/>
                </a:solidFill>
              </a:rPr>
              <a:t> == 0</a:t>
            </a:r>
          </a:p>
          <a:p>
            <a:r>
              <a:rPr kumimoji="1" lang="en-US" altLang="zh-CN" sz="1400" dirty="0" err="1">
                <a:solidFill>
                  <a:schemeClr val="accent6"/>
                </a:solidFill>
              </a:rPr>
              <a:t>rA</a:t>
            </a:r>
            <a:r>
              <a:rPr kumimoji="1" lang="en-US" altLang="zh-CN" sz="1400" dirty="0">
                <a:solidFill>
                  <a:schemeClr val="accent6"/>
                </a:solidFill>
              </a:rPr>
              <a:t>=F, </a:t>
            </a:r>
            <a:r>
              <a:rPr kumimoji="1" lang="en-US" altLang="zh-CN" sz="1400" dirty="0" err="1">
                <a:solidFill>
                  <a:schemeClr val="accent6"/>
                </a:solidFill>
              </a:rPr>
              <a:t>rB</a:t>
            </a:r>
            <a:r>
              <a:rPr kumimoji="1" lang="en-US" altLang="zh-CN" sz="1400" dirty="0">
                <a:solidFill>
                  <a:schemeClr val="accent6"/>
                </a:solidFill>
              </a:rPr>
              <a:t>=F, </a:t>
            </a:r>
            <a:r>
              <a:rPr kumimoji="1" lang="en-US" altLang="zh-CN" sz="1400" dirty="0" err="1">
                <a:solidFill>
                  <a:schemeClr val="accent6"/>
                </a:solidFill>
              </a:rPr>
              <a:t>valC</a:t>
            </a:r>
            <a:r>
              <a:rPr kumimoji="1" lang="en-US" altLang="zh-CN" sz="1400" dirty="0">
                <a:solidFill>
                  <a:schemeClr val="accent6"/>
                </a:solidFill>
              </a:rPr>
              <a:t>=Byte1</a:t>
            </a:r>
            <a:r>
              <a:rPr kumimoji="1" lang="zh-CN" altLang="en-US" sz="1400" dirty="0">
                <a:solidFill>
                  <a:schemeClr val="accent6"/>
                </a:solidFill>
              </a:rPr>
              <a:t>～</a:t>
            </a:r>
            <a:r>
              <a:rPr kumimoji="1" lang="en-US" altLang="zh-CN" sz="1400" dirty="0">
                <a:solidFill>
                  <a:schemeClr val="accent6"/>
                </a:solidFill>
              </a:rPr>
              <a:t>8</a:t>
            </a:r>
            <a:endParaRPr kumimoji="1" lang="zh-CN" altLang="en-US" sz="1400" dirty="0">
              <a:solidFill>
                <a:schemeClr val="accent6"/>
              </a:solidFill>
            </a:endParaRPr>
          </a:p>
        </p:txBody>
      </p:sp>
      <p:sp>
        <p:nvSpPr>
          <p:cNvPr id="169" name="TextBox 168">
            <a:extLst>
              <a:ext uri="{FF2B5EF4-FFF2-40B4-BE49-F238E27FC236}">
                <a16:creationId xmlns:a16="http://schemas.microsoft.com/office/drawing/2014/main" id="{AC712661-B3F9-B64C-8303-DEFB5C9BB76E}"/>
              </a:ext>
            </a:extLst>
          </p:cNvPr>
          <p:cNvSpPr txBox="1"/>
          <p:nvPr/>
        </p:nvSpPr>
        <p:spPr>
          <a:xfrm>
            <a:off x="6354643" y="4298315"/>
            <a:ext cx="1435842" cy="523220"/>
          </a:xfrm>
          <a:prstGeom prst="rect">
            <a:avLst/>
          </a:prstGeom>
          <a:noFill/>
        </p:spPr>
        <p:txBody>
          <a:bodyPr wrap="none" rtlCol="0">
            <a:spAutoFit/>
          </a:bodyPr>
          <a:lstStyle/>
          <a:p>
            <a:r>
              <a:rPr kumimoji="1" lang="en-US" altLang="zh-CN" sz="1400" dirty="0" err="1">
                <a:solidFill>
                  <a:schemeClr val="accent6"/>
                </a:solidFill>
              </a:rPr>
              <a:t>need_regids</a:t>
            </a:r>
            <a:r>
              <a:rPr kumimoji="1" lang="en-US" altLang="zh-CN" sz="1400" dirty="0">
                <a:solidFill>
                  <a:schemeClr val="accent6"/>
                </a:solidFill>
              </a:rPr>
              <a:t> == 1</a:t>
            </a:r>
          </a:p>
          <a:p>
            <a:r>
              <a:rPr kumimoji="1" lang="en-US" altLang="zh-CN" sz="1400" dirty="0" err="1">
                <a:solidFill>
                  <a:schemeClr val="accent6"/>
                </a:solidFill>
              </a:rPr>
              <a:t>valC</a:t>
            </a:r>
            <a:r>
              <a:rPr kumimoji="1" lang="en-US" altLang="zh-CN" sz="1400" dirty="0">
                <a:solidFill>
                  <a:schemeClr val="accent6"/>
                </a:solidFill>
              </a:rPr>
              <a:t>=Byte2</a:t>
            </a:r>
            <a:r>
              <a:rPr kumimoji="1" lang="zh-CN" altLang="en-US" sz="1400" dirty="0">
                <a:solidFill>
                  <a:schemeClr val="accent6"/>
                </a:solidFill>
              </a:rPr>
              <a:t>～</a:t>
            </a:r>
            <a:r>
              <a:rPr kumimoji="1" lang="en-US" altLang="zh-CN" sz="1400" dirty="0">
                <a:solidFill>
                  <a:schemeClr val="accent6"/>
                </a:solidFill>
              </a:rPr>
              <a:t>9</a:t>
            </a:r>
            <a:endParaRPr kumimoji="1" lang="zh-CN" altLang="en-US" sz="1400" dirty="0">
              <a:solidFill>
                <a:schemeClr val="accent6"/>
              </a:solidFill>
            </a:endParaRPr>
          </a:p>
        </p:txBody>
      </p:sp>
      <p:sp>
        <p:nvSpPr>
          <p:cNvPr id="170" name="TextBox 169">
            <a:extLst>
              <a:ext uri="{FF2B5EF4-FFF2-40B4-BE49-F238E27FC236}">
                <a16:creationId xmlns:a16="http://schemas.microsoft.com/office/drawing/2014/main" id="{B07BF95C-B648-8B48-908A-234570957DED}"/>
              </a:ext>
            </a:extLst>
          </p:cNvPr>
          <p:cNvSpPr txBox="1"/>
          <p:nvPr/>
        </p:nvSpPr>
        <p:spPr>
          <a:xfrm>
            <a:off x="10397019" y="376843"/>
            <a:ext cx="1749980" cy="584775"/>
          </a:xfrm>
          <a:prstGeom prst="rect">
            <a:avLst/>
          </a:prstGeom>
          <a:noFill/>
        </p:spPr>
        <p:txBody>
          <a:bodyPr wrap="square" rtlCol="0">
            <a:spAutoFit/>
          </a:bodyPr>
          <a:lstStyle/>
          <a:p>
            <a:r>
              <a:rPr kumimoji="1" lang="en-US" altLang="zh-CN" sz="1600" dirty="0">
                <a:solidFill>
                  <a:schemeClr val="accent6"/>
                </a:solidFill>
              </a:rPr>
              <a:t>PC+1+need_regids+8*</a:t>
            </a:r>
            <a:r>
              <a:rPr kumimoji="1" lang="en-US" altLang="zh-CN" sz="1600" dirty="0" err="1">
                <a:solidFill>
                  <a:schemeClr val="accent6"/>
                </a:solidFill>
              </a:rPr>
              <a:t>need_valC</a:t>
            </a:r>
            <a:endParaRPr kumimoji="1" lang="zh-CN" altLang="en-US" sz="1600" dirty="0">
              <a:solidFill>
                <a:schemeClr val="accent6"/>
              </a:solidFill>
            </a:endParaRPr>
          </a:p>
        </p:txBody>
      </p:sp>
      <p:sp>
        <p:nvSpPr>
          <p:cNvPr id="56" name="TextBox 55">
            <a:extLst>
              <a:ext uri="{FF2B5EF4-FFF2-40B4-BE49-F238E27FC236}">
                <a16:creationId xmlns:a16="http://schemas.microsoft.com/office/drawing/2014/main" id="{44A7C80C-1004-F94A-8D19-AAF779BB2A97}"/>
              </a:ext>
            </a:extLst>
          </p:cNvPr>
          <p:cNvSpPr txBox="1"/>
          <p:nvPr/>
        </p:nvSpPr>
        <p:spPr>
          <a:xfrm>
            <a:off x="10766323" y="6449961"/>
            <a:ext cx="1425677" cy="400110"/>
          </a:xfrm>
          <a:prstGeom prst="rect">
            <a:avLst/>
          </a:prstGeom>
          <a:solidFill>
            <a:schemeClr val="accent2"/>
          </a:solidFill>
          <a:ln w="19050">
            <a:solidFill>
              <a:schemeClr val="accent5">
                <a:lumMod val="60000"/>
                <a:lumOff val="40000"/>
              </a:schemeClr>
            </a:solidFill>
          </a:ln>
        </p:spPr>
        <p:txBody>
          <a:bodyPr wrap="square" rtlCol="0">
            <a:spAutoFit/>
          </a:bodyPr>
          <a:lstStyle/>
          <a:p>
            <a:pPr algn="ctr"/>
            <a:r>
              <a:rPr kumimoji="1" lang="en-US" altLang="zh-CN" sz="2000" dirty="0"/>
              <a:t>Fetch</a:t>
            </a:r>
            <a:endParaRPr kumimoji="1" lang="zh-CN" altLang="en-US" sz="2000" dirty="0"/>
          </a:p>
        </p:txBody>
      </p:sp>
      <p:sp>
        <p:nvSpPr>
          <p:cNvPr id="59" name="TextBox 58">
            <a:extLst>
              <a:ext uri="{FF2B5EF4-FFF2-40B4-BE49-F238E27FC236}">
                <a16:creationId xmlns:a16="http://schemas.microsoft.com/office/drawing/2014/main" id="{A829F7DE-2A37-3148-8A73-FE14627C9F07}"/>
              </a:ext>
            </a:extLst>
          </p:cNvPr>
          <p:cNvSpPr txBox="1"/>
          <p:nvPr/>
        </p:nvSpPr>
        <p:spPr>
          <a:xfrm>
            <a:off x="10766323" y="6049851"/>
            <a:ext cx="1425677" cy="400110"/>
          </a:xfrm>
          <a:prstGeom prst="rect">
            <a:avLst/>
          </a:prstGeom>
          <a:solidFill>
            <a:schemeClr val="accent2">
              <a:lumMod val="40000"/>
              <a:lumOff val="60000"/>
            </a:schemeClr>
          </a:solidFill>
          <a:ln w="19050">
            <a:solidFill>
              <a:schemeClr val="accent5">
                <a:lumMod val="60000"/>
                <a:lumOff val="40000"/>
              </a:schemeClr>
            </a:solidFill>
          </a:ln>
        </p:spPr>
        <p:txBody>
          <a:bodyPr wrap="square" rtlCol="0">
            <a:spAutoFit/>
          </a:bodyPr>
          <a:lstStyle/>
          <a:p>
            <a:pPr algn="ctr"/>
            <a:r>
              <a:rPr kumimoji="1" lang="en-US" altLang="zh-CN" sz="2000" dirty="0"/>
              <a:t>Decode</a:t>
            </a:r>
            <a:endParaRPr kumimoji="1" lang="zh-CN" altLang="en-US" sz="2000" dirty="0"/>
          </a:p>
        </p:txBody>
      </p:sp>
      <p:sp>
        <p:nvSpPr>
          <p:cNvPr id="61" name="TextBox 60">
            <a:extLst>
              <a:ext uri="{FF2B5EF4-FFF2-40B4-BE49-F238E27FC236}">
                <a16:creationId xmlns:a16="http://schemas.microsoft.com/office/drawing/2014/main" id="{A886F580-B8FA-ED41-A3EC-9B6E618E1179}"/>
              </a:ext>
            </a:extLst>
          </p:cNvPr>
          <p:cNvSpPr txBox="1"/>
          <p:nvPr/>
        </p:nvSpPr>
        <p:spPr>
          <a:xfrm>
            <a:off x="10766323" y="5649741"/>
            <a:ext cx="1425677" cy="400110"/>
          </a:xfrm>
          <a:prstGeom prst="rect">
            <a:avLst/>
          </a:prstGeom>
          <a:solidFill>
            <a:schemeClr val="accent2">
              <a:lumMod val="40000"/>
              <a:lumOff val="60000"/>
            </a:schemeClr>
          </a:solidFill>
          <a:ln w="19050">
            <a:solidFill>
              <a:schemeClr val="accent5">
                <a:lumMod val="60000"/>
                <a:lumOff val="40000"/>
              </a:schemeClr>
            </a:solidFill>
          </a:ln>
        </p:spPr>
        <p:txBody>
          <a:bodyPr wrap="square" rtlCol="0">
            <a:spAutoFit/>
          </a:bodyPr>
          <a:lstStyle/>
          <a:p>
            <a:pPr algn="ctr"/>
            <a:r>
              <a:rPr kumimoji="1" lang="en-US" altLang="zh-CN" sz="2000" dirty="0"/>
              <a:t>Execute</a:t>
            </a:r>
            <a:endParaRPr kumimoji="1" lang="zh-CN" altLang="en-US" sz="2000" dirty="0"/>
          </a:p>
        </p:txBody>
      </p:sp>
      <p:sp>
        <p:nvSpPr>
          <p:cNvPr id="62" name="TextBox 61">
            <a:extLst>
              <a:ext uri="{FF2B5EF4-FFF2-40B4-BE49-F238E27FC236}">
                <a16:creationId xmlns:a16="http://schemas.microsoft.com/office/drawing/2014/main" id="{B0F4E846-BC4A-074B-B565-F27F51AAF7BF}"/>
              </a:ext>
            </a:extLst>
          </p:cNvPr>
          <p:cNvSpPr txBox="1"/>
          <p:nvPr/>
        </p:nvSpPr>
        <p:spPr>
          <a:xfrm>
            <a:off x="10766322" y="5249631"/>
            <a:ext cx="1425677" cy="400110"/>
          </a:xfrm>
          <a:prstGeom prst="rect">
            <a:avLst/>
          </a:prstGeom>
          <a:solidFill>
            <a:schemeClr val="accent2">
              <a:lumMod val="40000"/>
              <a:lumOff val="60000"/>
            </a:schemeClr>
          </a:solidFill>
          <a:ln w="19050">
            <a:solidFill>
              <a:schemeClr val="accent5">
                <a:lumMod val="60000"/>
                <a:lumOff val="40000"/>
              </a:schemeClr>
            </a:solidFill>
          </a:ln>
        </p:spPr>
        <p:txBody>
          <a:bodyPr wrap="square" rtlCol="0">
            <a:spAutoFit/>
          </a:bodyPr>
          <a:lstStyle/>
          <a:p>
            <a:pPr algn="ctr"/>
            <a:r>
              <a:rPr kumimoji="1" lang="en-US" altLang="zh-CN" sz="2000" dirty="0"/>
              <a:t>Memory</a:t>
            </a:r>
            <a:endParaRPr kumimoji="1" lang="zh-CN" altLang="en-US" sz="2000" dirty="0"/>
          </a:p>
        </p:txBody>
      </p:sp>
      <p:sp>
        <p:nvSpPr>
          <p:cNvPr id="63" name="TextBox 62">
            <a:extLst>
              <a:ext uri="{FF2B5EF4-FFF2-40B4-BE49-F238E27FC236}">
                <a16:creationId xmlns:a16="http://schemas.microsoft.com/office/drawing/2014/main" id="{DF71D599-D8D2-004C-A3A3-DD467D047235}"/>
              </a:ext>
            </a:extLst>
          </p:cNvPr>
          <p:cNvSpPr txBox="1"/>
          <p:nvPr/>
        </p:nvSpPr>
        <p:spPr>
          <a:xfrm>
            <a:off x="10766321" y="4849521"/>
            <a:ext cx="1425677" cy="400110"/>
          </a:xfrm>
          <a:prstGeom prst="rect">
            <a:avLst/>
          </a:prstGeom>
          <a:solidFill>
            <a:schemeClr val="accent2">
              <a:lumMod val="40000"/>
              <a:lumOff val="60000"/>
            </a:schemeClr>
          </a:solidFill>
          <a:ln w="19050">
            <a:solidFill>
              <a:schemeClr val="accent5">
                <a:lumMod val="60000"/>
                <a:lumOff val="40000"/>
              </a:schemeClr>
            </a:solidFill>
          </a:ln>
        </p:spPr>
        <p:txBody>
          <a:bodyPr wrap="square" rtlCol="0">
            <a:spAutoFit/>
          </a:bodyPr>
          <a:lstStyle/>
          <a:p>
            <a:pPr algn="ctr"/>
            <a:r>
              <a:rPr kumimoji="1" lang="en-US" altLang="zh-CN" sz="2000" dirty="0"/>
              <a:t>Writeback</a:t>
            </a:r>
            <a:endParaRPr kumimoji="1" lang="zh-CN" altLang="en-US" sz="2000" dirty="0"/>
          </a:p>
        </p:txBody>
      </p:sp>
      <p:sp>
        <p:nvSpPr>
          <p:cNvPr id="65" name="TextBox 64">
            <a:extLst>
              <a:ext uri="{FF2B5EF4-FFF2-40B4-BE49-F238E27FC236}">
                <a16:creationId xmlns:a16="http://schemas.microsoft.com/office/drawing/2014/main" id="{63CC263B-04B5-CA41-A7AC-77B9E40223DF}"/>
              </a:ext>
            </a:extLst>
          </p:cNvPr>
          <p:cNvSpPr txBox="1"/>
          <p:nvPr/>
        </p:nvSpPr>
        <p:spPr>
          <a:xfrm>
            <a:off x="10766320" y="4449411"/>
            <a:ext cx="1425677" cy="400110"/>
          </a:xfrm>
          <a:prstGeom prst="rect">
            <a:avLst/>
          </a:prstGeom>
          <a:solidFill>
            <a:schemeClr val="accent2">
              <a:lumMod val="40000"/>
              <a:lumOff val="60000"/>
            </a:schemeClr>
          </a:solidFill>
          <a:ln w="19050">
            <a:solidFill>
              <a:schemeClr val="accent5">
                <a:lumMod val="60000"/>
                <a:lumOff val="40000"/>
              </a:schemeClr>
            </a:solidFill>
          </a:ln>
        </p:spPr>
        <p:txBody>
          <a:bodyPr wrap="square" rtlCol="0">
            <a:spAutoFit/>
          </a:bodyPr>
          <a:lstStyle/>
          <a:p>
            <a:pPr algn="ctr"/>
            <a:r>
              <a:rPr kumimoji="1" lang="en-US" altLang="zh-CN" sz="2000" dirty="0"/>
              <a:t>Update PC</a:t>
            </a:r>
            <a:endParaRPr kumimoji="1" lang="zh-CN" altLang="en-US" sz="2000" dirty="0"/>
          </a:p>
        </p:txBody>
      </p:sp>
      <p:pic>
        <p:nvPicPr>
          <p:cNvPr id="3" name="Picture 2">
            <a:extLst>
              <a:ext uri="{FF2B5EF4-FFF2-40B4-BE49-F238E27FC236}">
                <a16:creationId xmlns:a16="http://schemas.microsoft.com/office/drawing/2014/main" id="{B9BCCD20-372B-6443-8C58-2AAB12B9DEA8}"/>
              </a:ext>
            </a:extLst>
          </p:cNvPr>
          <p:cNvPicPr>
            <a:picLocks noChangeAspect="1"/>
          </p:cNvPicPr>
          <p:nvPr/>
        </p:nvPicPr>
        <p:blipFill>
          <a:blip r:embed="rId3"/>
          <a:stretch>
            <a:fillRect/>
          </a:stretch>
        </p:blipFill>
        <p:spPr>
          <a:xfrm>
            <a:off x="5203134" y="1648370"/>
            <a:ext cx="2531395" cy="956681"/>
          </a:xfrm>
          <a:prstGeom prst="rect">
            <a:avLst/>
          </a:prstGeom>
        </p:spPr>
      </p:pic>
      <p:pic>
        <p:nvPicPr>
          <p:cNvPr id="4" name="Picture 3">
            <a:extLst>
              <a:ext uri="{FF2B5EF4-FFF2-40B4-BE49-F238E27FC236}">
                <a16:creationId xmlns:a16="http://schemas.microsoft.com/office/drawing/2014/main" id="{62DDFB14-5FA2-E145-80EA-BB73A675176F}"/>
              </a:ext>
            </a:extLst>
          </p:cNvPr>
          <p:cNvPicPr>
            <a:picLocks noChangeAspect="1"/>
          </p:cNvPicPr>
          <p:nvPr/>
        </p:nvPicPr>
        <p:blipFill>
          <a:blip r:embed="rId4"/>
          <a:stretch>
            <a:fillRect/>
          </a:stretch>
        </p:blipFill>
        <p:spPr>
          <a:xfrm>
            <a:off x="5203134" y="2735784"/>
            <a:ext cx="2646439" cy="861080"/>
          </a:xfrm>
          <a:prstGeom prst="rect">
            <a:avLst/>
          </a:prstGeom>
        </p:spPr>
      </p:pic>
      <p:pic>
        <p:nvPicPr>
          <p:cNvPr id="5" name="Picture 4">
            <a:extLst>
              <a:ext uri="{FF2B5EF4-FFF2-40B4-BE49-F238E27FC236}">
                <a16:creationId xmlns:a16="http://schemas.microsoft.com/office/drawing/2014/main" id="{6345EAB0-085B-6A47-B125-BACEFAB7A369}"/>
              </a:ext>
            </a:extLst>
          </p:cNvPr>
          <p:cNvPicPr>
            <a:picLocks noChangeAspect="1"/>
          </p:cNvPicPr>
          <p:nvPr/>
        </p:nvPicPr>
        <p:blipFill>
          <a:blip r:embed="rId5"/>
          <a:stretch>
            <a:fillRect/>
          </a:stretch>
        </p:blipFill>
        <p:spPr>
          <a:xfrm>
            <a:off x="2075022" y="834251"/>
            <a:ext cx="4640567" cy="500837"/>
          </a:xfrm>
          <a:prstGeom prst="rect">
            <a:avLst/>
          </a:prstGeom>
        </p:spPr>
      </p:pic>
      <p:pic>
        <p:nvPicPr>
          <p:cNvPr id="8" name="Picture 7">
            <a:extLst>
              <a:ext uri="{FF2B5EF4-FFF2-40B4-BE49-F238E27FC236}">
                <a16:creationId xmlns:a16="http://schemas.microsoft.com/office/drawing/2014/main" id="{35904C96-FD76-D743-AD47-3E4F438F9BB7}"/>
              </a:ext>
            </a:extLst>
          </p:cNvPr>
          <p:cNvPicPr>
            <a:picLocks noChangeAspect="1"/>
          </p:cNvPicPr>
          <p:nvPr/>
        </p:nvPicPr>
        <p:blipFill>
          <a:blip r:embed="rId6"/>
          <a:stretch>
            <a:fillRect/>
          </a:stretch>
        </p:blipFill>
        <p:spPr>
          <a:xfrm>
            <a:off x="5867234" y="2933136"/>
            <a:ext cx="4314709" cy="603884"/>
          </a:xfrm>
          <a:prstGeom prst="rect">
            <a:avLst/>
          </a:prstGeom>
        </p:spPr>
      </p:pic>
      <p:pic>
        <p:nvPicPr>
          <p:cNvPr id="10" name="Picture 9">
            <a:extLst>
              <a:ext uri="{FF2B5EF4-FFF2-40B4-BE49-F238E27FC236}">
                <a16:creationId xmlns:a16="http://schemas.microsoft.com/office/drawing/2014/main" id="{0EFB2A02-56F7-8647-9E08-3EC193BE4B9A}"/>
              </a:ext>
            </a:extLst>
          </p:cNvPr>
          <p:cNvPicPr>
            <a:picLocks noChangeAspect="1"/>
          </p:cNvPicPr>
          <p:nvPr/>
        </p:nvPicPr>
        <p:blipFill>
          <a:blip r:embed="rId7"/>
          <a:stretch>
            <a:fillRect/>
          </a:stretch>
        </p:blipFill>
        <p:spPr>
          <a:xfrm>
            <a:off x="5873216" y="3609095"/>
            <a:ext cx="4814354" cy="396069"/>
          </a:xfrm>
          <a:prstGeom prst="rect">
            <a:avLst/>
          </a:prstGeom>
        </p:spPr>
      </p:pic>
      <p:pic>
        <p:nvPicPr>
          <p:cNvPr id="12" name="Picture 11">
            <a:extLst>
              <a:ext uri="{FF2B5EF4-FFF2-40B4-BE49-F238E27FC236}">
                <a16:creationId xmlns:a16="http://schemas.microsoft.com/office/drawing/2014/main" id="{3E55A918-0FD9-CD4D-A2E8-9AC969145933}"/>
              </a:ext>
            </a:extLst>
          </p:cNvPr>
          <p:cNvPicPr>
            <a:picLocks noChangeAspect="1"/>
          </p:cNvPicPr>
          <p:nvPr/>
        </p:nvPicPr>
        <p:blipFill>
          <a:blip r:embed="rId8"/>
          <a:stretch>
            <a:fillRect/>
          </a:stretch>
        </p:blipFill>
        <p:spPr>
          <a:xfrm>
            <a:off x="5936328" y="2970699"/>
            <a:ext cx="4225370" cy="557983"/>
          </a:xfrm>
          <a:prstGeom prst="rect">
            <a:avLst/>
          </a:prstGeom>
        </p:spPr>
      </p:pic>
      <p:pic>
        <p:nvPicPr>
          <p:cNvPr id="13" name="Picture 12">
            <a:extLst>
              <a:ext uri="{FF2B5EF4-FFF2-40B4-BE49-F238E27FC236}">
                <a16:creationId xmlns:a16="http://schemas.microsoft.com/office/drawing/2014/main" id="{56490DC5-E5AB-E24B-8032-9237A3E8576B}"/>
              </a:ext>
            </a:extLst>
          </p:cNvPr>
          <p:cNvPicPr>
            <a:picLocks noChangeAspect="1"/>
          </p:cNvPicPr>
          <p:nvPr/>
        </p:nvPicPr>
        <p:blipFill>
          <a:blip r:embed="rId9"/>
          <a:stretch>
            <a:fillRect/>
          </a:stretch>
        </p:blipFill>
        <p:spPr>
          <a:xfrm>
            <a:off x="5877739" y="3569177"/>
            <a:ext cx="4457471" cy="546469"/>
          </a:xfrm>
          <a:prstGeom prst="rect">
            <a:avLst/>
          </a:prstGeom>
        </p:spPr>
      </p:pic>
      <p:sp>
        <p:nvSpPr>
          <p:cNvPr id="69" name="TextBox 68">
            <a:extLst>
              <a:ext uri="{FF2B5EF4-FFF2-40B4-BE49-F238E27FC236}">
                <a16:creationId xmlns:a16="http://schemas.microsoft.com/office/drawing/2014/main" id="{345A6281-B9AD-B849-A669-2F0700D4C556}"/>
              </a:ext>
            </a:extLst>
          </p:cNvPr>
          <p:cNvSpPr txBox="1"/>
          <p:nvPr/>
        </p:nvSpPr>
        <p:spPr>
          <a:xfrm>
            <a:off x="6309354" y="128837"/>
            <a:ext cx="1348639" cy="338554"/>
          </a:xfrm>
          <a:prstGeom prst="rect">
            <a:avLst/>
          </a:prstGeom>
          <a:noFill/>
        </p:spPr>
        <p:txBody>
          <a:bodyPr wrap="none" rtlCol="0">
            <a:spAutoFit/>
          </a:bodyPr>
          <a:lstStyle/>
          <a:p>
            <a:r>
              <a:rPr kumimoji="1" lang="zh-CN" altLang="en-US" sz="1600" dirty="0">
                <a:solidFill>
                  <a:schemeClr val="accent6"/>
                </a:solidFill>
                <a:latin typeface="Calibri" panose="020F0502020204030204" pitchFamily="34" charset="0"/>
                <a:ea typeface="SimHei" panose="02010609060101010101" pitchFamily="49" charset="-122"/>
                <a:cs typeface="Calibri" panose="020F0502020204030204" pitchFamily="34" charset="0"/>
              </a:rPr>
              <a:t>总是计算</a:t>
            </a:r>
            <a:r>
              <a:rPr kumimoji="1" lang="en-US" altLang="zh-CN" sz="1600" dirty="0" err="1">
                <a:solidFill>
                  <a:schemeClr val="accent6"/>
                </a:solidFill>
                <a:latin typeface="Calibri" panose="020F0502020204030204" pitchFamily="34" charset="0"/>
                <a:ea typeface="SimHei" panose="02010609060101010101" pitchFamily="49" charset="-122"/>
                <a:cs typeface="Calibri" panose="020F0502020204030204" pitchFamily="34" charset="0"/>
              </a:rPr>
              <a:t>valC</a:t>
            </a:r>
            <a:endParaRPr kumimoji="1" lang="zh-CN" altLang="en-US" sz="1600" dirty="0">
              <a:solidFill>
                <a:schemeClr val="accent6"/>
              </a:solidFill>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1109408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46"/>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7"/>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8"/>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92"/>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40"/>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4"/>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3"/>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xit" presetSubtype="0" fill="hold" nodeType="clickEffect">
                                  <p:stCondLst>
                                    <p:cond delay="0"/>
                                  </p:stCondLst>
                                  <p:childTnLst>
                                    <p:set>
                                      <p:cBhvr>
                                        <p:cTn id="80" dur="1" fill="hold">
                                          <p:stCondLst>
                                            <p:cond delay="0"/>
                                          </p:stCondLst>
                                        </p:cTn>
                                        <p:tgtEl>
                                          <p:spTgt spid="3"/>
                                        </p:tgtEl>
                                        <p:attrNameLst>
                                          <p:attrName>style.visibility</p:attrName>
                                        </p:attrNameLst>
                                      </p:cBhvr>
                                      <p:to>
                                        <p:strVal val="hidden"/>
                                      </p:to>
                                    </p:set>
                                  </p:childTnLst>
                                </p:cTn>
                              </p:par>
                              <p:par>
                                <p:cTn id="81" presetID="1" presetClass="exit" presetSubtype="0" fill="hold" nodeType="withEffect">
                                  <p:stCondLst>
                                    <p:cond delay="0"/>
                                  </p:stCondLst>
                                  <p:childTnLst>
                                    <p:set>
                                      <p:cBhvr>
                                        <p:cTn id="82" dur="1" fill="hold">
                                          <p:stCondLst>
                                            <p:cond delay="0"/>
                                          </p:stCondLst>
                                        </p:cTn>
                                        <p:tgtEl>
                                          <p:spTgt spid="4"/>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66"/>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72"/>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137"/>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8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5"/>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xit" presetSubtype="0" fill="hold" nodeType="clickEffect">
                                  <p:stCondLst>
                                    <p:cond delay="0"/>
                                  </p:stCondLst>
                                  <p:childTnLst>
                                    <p:set>
                                      <p:cBhvr>
                                        <p:cTn id="100" dur="1" fill="hold">
                                          <p:stCondLst>
                                            <p:cond delay="0"/>
                                          </p:stCondLst>
                                        </p:cTn>
                                        <p:tgtEl>
                                          <p:spTgt spid="5"/>
                                        </p:tgtEl>
                                        <p:attrNameLst>
                                          <p:attrName>style.visibility</p:attrName>
                                        </p:attrNameLst>
                                      </p:cBhvr>
                                      <p:to>
                                        <p:strVal val="hidden"/>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nodeType="clickEffect">
                                  <p:stCondLst>
                                    <p:cond delay="0"/>
                                  </p:stCondLst>
                                  <p:childTnLst>
                                    <p:set>
                                      <p:cBhvr>
                                        <p:cTn id="104" dur="1" fill="hold">
                                          <p:stCondLst>
                                            <p:cond delay="0"/>
                                          </p:stCondLst>
                                        </p:cTn>
                                        <p:tgtEl>
                                          <p:spTgt spid="93"/>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97"/>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96"/>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98"/>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grpId="0" nodeType="clickEffect">
                                  <p:stCondLst>
                                    <p:cond delay="0"/>
                                  </p:stCondLst>
                                  <p:childTnLst>
                                    <p:set>
                                      <p:cBhvr>
                                        <p:cTn id="114" dur="1" fill="hold">
                                          <p:stCondLst>
                                            <p:cond delay="0"/>
                                          </p:stCondLst>
                                        </p:cTn>
                                        <p:tgtEl>
                                          <p:spTgt spid="105"/>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102"/>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106"/>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99"/>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nodeType="clickEffect">
                                  <p:stCondLst>
                                    <p:cond delay="0"/>
                                  </p:stCondLst>
                                  <p:childTnLst>
                                    <p:set>
                                      <p:cBhvr>
                                        <p:cTn id="124" dur="1" fill="hold">
                                          <p:stCondLst>
                                            <p:cond delay="0"/>
                                          </p:stCondLst>
                                        </p:cTn>
                                        <p:tgtEl>
                                          <p:spTgt spid="10"/>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8"/>
                                        </p:tgtEl>
                                        <p:attrNameLst>
                                          <p:attrName>style.visibility</p:attrName>
                                        </p:attrNameLst>
                                      </p:cBhvr>
                                      <p:to>
                                        <p:strVal val="visible"/>
                                      </p:to>
                                    </p:set>
                                  </p:childTnLst>
                                </p:cTn>
                              </p:par>
                            </p:childTnLst>
                          </p:cTn>
                        </p:par>
                      </p:childTnLst>
                    </p:cTn>
                  </p:par>
                  <p:par>
                    <p:cTn id="127" fill="hold">
                      <p:stCondLst>
                        <p:cond delay="indefinite"/>
                      </p:stCondLst>
                      <p:childTnLst>
                        <p:par>
                          <p:cTn id="128" fill="hold">
                            <p:stCondLst>
                              <p:cond delay="0"/>
                            </p:stCondLst>
                            <p:childTnLst>
                              <p:par>
                                <p:cTn id="129" presetID="1" presetClass="exit" presetSubtype="0" fill="hold" nodeType="clickEffect">
                                  <p:stCondLst>
                                    <p:cond delay="0"/>
                                  </p:stCondLst>
                                  <p:childTnLst>
                                    <p:set>
                                      <p:cBhvr>
                                        <p:cTn id="130" dur="1" fill="hold">
                                          <p:stCondLst>
                                            <p:cond delay="0"/>
                                          </p:stCondLst>
                                        </p:cTn>
                                        <p:tgtEl>
                                          <p:spTgt spid="8"/>
                                        </p:tgtEl>
                                        <p:attrNameLst>
                                          <p:attrName>style.visibility</p:attrName>
                                        </p:attrNameLst>
                                      </p:cBhvr>
                                      <p:to>
                                        <p:strVal val="hidden"/>
                                      </p:to>
                                    </p:set>
                                  </p:childTnLst>
                                </p:cTn>
                              </p:par>
                              <p:par>
                                <p:cTn id="131" presetID="1" presetClass="exit" presetSubtype="0" fill="hold" nodeType="withEffect">
                                  <p:stCondLst>
                                    <p:cond delay="0"/>
                                  </p:stCondLst>
                                  <p:childTnLst>
                                    <p:set>
                                      <p:cBhvr>
                                        <p:cTn id="132" dur="1" fill="hold">
                                          <p:stCondLst>
                                            <p:cond delay="0"/>
                                          </p:stCondLst>
                                        </p:cTn>
                                        <p:tgtEl>
                                          <p:spTgt spid="10"/>
                                        </p:tgtEl>
                                        <p:attrNameLst>
                                          <p:attrName>style.visibility</p:attrName>
                                        </p:attrNameLst>
                                      </p:cBhvr>
                                      <p:to>
                                        <p:strVal val="hidden"/>
                                      </p:to>
                                    </p:set>
                                  </p:childTnLst>
                                </p:cTn>
                              </p:par>
                            </p:childTnLst>
                          </p:cTn>
                        </p:par>
                      </p:childTnLst>
                    </p:cTn>
                  </p:par>
                  <p:par>
                    <p:cTn id="133" fill="hold">
                      <p:stCondLst>
                        <p:cond delay="indefinite"/>
                      </p:stCondLst>
                      <p:childTnLst>
                        <p:par>
                          <p:cTn id="134" fill="hold">
                            <p:stCondLst>
                              <p:cond delay="0"/>
                            </p:stCondLst>
                            <p:childTnLst>
                              <p:par>
                                <p:cTn id="135" presetID="1" presetClass="entr" presetSubtype="0" fill="hold" nodeType="clickEffect">
                                  <p:stCondLst>
                                    <p:cond delay="0"/>
                                  </p:stCondLst>
                                  <p:childTnLst>
                                    <p:set>
                                      <p:cBhvr>
                                        <p:cTn id="136" dur="1" fill="hold">
                                          <p:stCondLst>
                                            <p:cond delay="0"/>
                                          </p:stCondLst>
                                        </p:cTn>
                                        <p:tgtEl>
                                          <p:spTgt spid="13"/>
                                        </p:tgtEl>
                                        <p:attrNameLst>
                                          <p:attrName>style.visibility</p:attrName>
                                        </p:attrNameLst>
                                      </p:cBhvr>
                                      <p:to>
                                        <p:strVal val="visible"/>
                                      </p:to>
                                    </p:set>
                                  </p:childTnLst>
                                </p:cTn>
                              </p:par>
                              <p:par>
                                <p:cTn id="137" presetID="1" presetClass="entr" presetSubtype="0" fill="hold" nodeType="withEffect">
                                  <p:stCondLst>
                                    <p:cond delay="0"/>
                                  </p:stCondLst>
                                  <p:childTnLst>
                                    <p:set>
                                      <p:cBhvr>
                                        <p:cTn id="138" dur="1" fill="hold">
                                          <p:stCondLst>
                                            <p:cond delay="0"/>
                                          </p:stCondLst>
                                        </p:cTn>
                                        <p:tgtEl>
                                          <p:spTgt spid="12"/>
                                        </p:tgtEl>
                                        <p:attrNameLst>
                                          <p:attrName>style.visibility</p:attrName>
                                        </p:attrNameLst>
                                      </p:cBhvr>
                                      <p:to>
                                        <p:strVal val="visible"/>
                                      </p:to>
                                    </p:set>
                                  </p:childTnLst>
                                </p:cTn>
                              </p:par>
                            </p:childTnLst>
                          </p:cTn>
                        </p:par>
                      </p:childTnLst>
                    </p:cTn>
                  </p:par>
                  <p:par>
                    <p:cTn id="139" fill="hold">
                      <p:stCondLst>
                        <p:cond delay="indefinite"/>
                      </p:stCondLst>
                      <p:childTnLst>
                        <p:par>
                          <p:cTn id="140" fill="hold">
                            <p:stCondLst>
                              <p:cond delay="0"/>
                            </p:stCondLst>
                            <p:childTnLst>
                              <p:par>
                                <p:cTn id="141" presetID="1" presetClass="exit" presetSubtype="0" fill="hold" nodeType="clickEffect">
                                  <p:stCondLst>
                                    <p:cond delay="0"/>
                                  </p:stCondLst>
                                  <p:childTnLst>
                                    <p:set>
                                      <p:cBhvr>
                                        <p:cTn id="142" dur="1" fill="hold">
                                          <p:stCondLst>
                                            <p:cond delay="0"/>
                                          </p:stCondLst>
                                        </p:cTn>
                                        <p:tgtEl>
                                          <p:spTgt spid="12"/>
                                        </p:tgtEl>
                                        <p:attrNameLst>
                                          <p:attrName>style.visibility</p:attrName>
                                        </p:attrNameLst>
                                      </p:cBhvr>
                                      <p:to>
                                        <p:strVal val="hidden"/>
                                      </p:to>
                                    </p:set>
                                  </p:childTnLst>
                                </p:cTn>
                              </p:par>
                              <p:par>
                                <p:cTn id="143" presetID="1" presetClass="exit" presetSubtype="0" fill="hold" nodeType="withEffect">
                                  <p:stCondLst>
                                    <p:cond delay="0"/>
                                  </p:stCondLst>
                                  <p:childTnLst>
                                    <p:set>
                                      <p:cBhvr>
                                        <p:cTn id="144" dur="1" fill="hold">
                                          <p:stCondLst>
                                            <p:cond delay="0"/>
                                          </p:stCondLst>
                                        </p:cTn>
                                        <p:tgtEl>
                                          <p:spTgt spid="13"/>
                                        </p:tgtEl>
                                        <p:attrNameLst>
                                          <p:attrName>style.visibility</p:attrName>
                                        </p:attrNameLst>
                                      </p:cBhvr>
                                      <p:to>
                                        <p:strVal val="hidden"/>
                                      </p:to>
                                    </p:set>
                                  </p:childTnLst>
                                </p:cTn>
                              </p:par>
                            </p:childTnLst>
                          </p:cTn>
                        </p:par>
                      </p:childTnLst>
                    </p:cTn>
                  </p:par>
                  <p:par>
                    <p:cTn id="145" fill="hold">
                      <p:stCondLst>
                        <p:cond delay="indefinite"/>
                      </p:stCondLst>
                      <p:childTnLst>
                        <p:par>
                          <p:cTn id="146" fill="hold">
                            <p:stCondLst>
                              <p:cond delay="0"/>
                            </p:stCondLst>
                            <p:childTnLst>
                              <p:par>
                                <p:cTn id="147" presetID="1" presetClass="entr" presetSubtype="0" fill="hold" grpId="0" nodeType="clickEffect">
                                  <p:stCondLst>
                                    <p:cond delay="0"/>
                                  </p:stCondLst>
                                  <p:childTnLst>
                                    <p:set>
                                      <p:cBhvr>
                                        <p:cTn id="148" dur="1" fill="hold">
                                          <p:stCondLst>
                                            <p:cond delay="0"/>
                                          </p:stCondLst>
                                        </p:cTn>
                                        <p:tgtEl>
                                          <p:spTgt spid="107"/>
                                        </p:tgtEl>
                                        <p:attrNameLst>
                                          <p:attrName>style.visibility</p:attrName>
                                        </p:attrNameLst>
                                      </p:cBhvr>
                                      <p:to>
                                        <p:strVal val="visible"/>
                                      </p:to>
                                    </p:set>
                                  </p:childTnLst>
                                </p:cTn>
                              </p:par>
                            </p:childTnLst>
                          </p:cTn>
                        </p:par>
                      </p:childTnLst>
                    </p:cTn>
                  </p:par>
                  <p:par>
                    <p:cTn id="149" fill="hold">
                      <p:stCondLst>
                        <p:cond delay="indefinite"/>
                      </p:stCondLst>
                      <p:childTnLst>
                        <p:par>
                          <p:cTn id="150" fill="hold">
                            <p:stCondLst>
                              <p:cond delay="0"/>
                            </p:stCondLst>
                            <p:childTnLst>
                              <p:par>
                                <p:cTn id="151" presetID="1" presetClass="entr" presetSubtype="0" fill="hold" nodeType="clickEffect">
                                  <p:stCondLst>
                                    <p:cond delay="0"/>
                                  </p:stCondLst>
                                  <p:childTnLst>
                                    <p:set>
                                      <p:cBhvr>
                                        <p:cTn id="152" dur="1" fill="hold">
                                          <p:stCondLst>
                                            <p:cond delay="0"/>
                                          </p:stCondLst>
                                        </p:cTn>
                                        <p:tgtEl>
                                          <p:spTgt spid="133"/>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ntr" presetSubtype="0" fill="hold" grpId="0" nodeType="clickEffect">
                                  <p:stCondLst>
                                    <p:cond delay="0"/>
                                  </p:stCondLst>
                                  <p:childTnLst>
                                    <p:set>
                                      <p:cBhvr>
                                        <p:cTn id="156" dur="1" fill="hold">
                                          <p:stCondLst>
                                            <p:cond delay="0"/>
                                          </p:stCondLst>
                                        </p:cTn>
                                        <p:tgtEl>
                                          <p:spTgt spid="170"/>
                                        </p:tgtEl>
                                        <p:attrNameLst>
                                          <p:attrName>style.visibility</p:attrName>
                                        </p:attrNameLst>
                                      </p:cBhvr>
                                      <p:to>
                                        <p:strVal val="visible"/>
                                      </p:to>
                                    </p:set>
                                  </p:childTnLst>
                                </p:cTn>
                              </p:par>
                              <p:par>
                                <p:cTn id="157" presetID="1" presetClass="entr" presetSubtype="0" fill="hold" nodeType="withEffect">
                                  <p:stCondLst>
                                    <p:cond delay="0"/>
                                  </p:stCondLst>
                                  <p:childTnLst>
                                    <p:set>
                                      <p:cBhvr>
                                        <p:cTn id="158" dur="1" fill="hold">
                                          <p:stCondLst>
                                            <p:cond delay="0"/>
                                          </p:stCondLst>
                                        </p:cTn>
                                        <p:tgtEl>
                                          <p:spTgt spid="144"/>
                                        </p:tgtEl>
                                        <p:attrNameLst>
                                          <p:attrName>style.visibility</p:attrName>
                                        </p:attrNameLst>
                                      </p:cBhvr>
                                      <p:to>
                                        <p:strVal val="visible"/>
                                      </p:to>
                                    </p:set>
                                  </p:childTnLst>
                                </p:cTn>
                              </p:par>
                              <p:par>
                                <p:cTn id="159" presetID="1" presetClass="entr" presetSubtype="0" fill="hold" grpId="0" nodeType="withEffect">
                                  <p:stCondLst>
                                    <p:cond delay="0"/>
                                  </p:stCondLst>
                                  <p:childTnLst>
                                    <p:set>
                                      <p:cBhvr>
                                        <p:cTn id="160" dur="1" fill="hold">
                                          <p:stCondLst>
                                            <p:cond delay="0"/>
                                          </p:stCondLst>
                                        </p:cTn>
                                        <p:tgtEl>
                                          <p:spTgt spid="147"/>
                                        </p:tgtEl>
                                        <p:attrNameLst>
                                          <p:attrName>style.visibility</p:attrName>
                                        </p:attrNameLst>
                                      </p:cBhvr>
                                      <p:to>
                                        <p:strVal val="visible"/>
                                      </p:to>
                                    </p:set>
                                  </p:childTnLst>
                                </p:cTn>
                              </p:par>
                            </p:childTnLst>
                          </p:cTn>
                        </p:par>
                      </p:childTnLst>
                    </p:cTn>
                  </p:par>
                  <p:par>
                    <p:cTn id="161" fill="hold">
                      <p:stCondLst>
                        <p:cond delay="indefinite"/>
                      </p:stCondLst>
                      <p:childTnLst>
                        <p:par>
                          <p:cTn id="162" fill="hold">
                            <p:stCondLst>
                              <p:cond delay="0"/>
                            </p:stCondLst>
                            <p:childTnLst>
                              <p:par>
                                <p:cTn id="163" presetID="1" presetClass="entr" presetSubtype="0" fill="hold" grpId="0" nodeType="clickEffect">
                                  <p:stCondLst>
                                    <p:cond delay="0"/>
                                  </p:stCondLst>
                                  <p:childTnLst>
                                    <p:set>
                                      <p:cBhvr>
                                        <p:cTn id="164" dur="1" fill="hold">
                                          <p:stCondLst>
                                            <p:cond delay="0"/>
                                          </p:stCondLst>
                                        </p:cTn>
                                        <p:tgtEl>
                                          <p:spTgt spid="168"/>
                                        </p:tgtEl>
                                        <p:attrNameLst>
                                          <p:attrName>style.visibility</p:attrName>
                                        </p:attrNameLst>
                                      </p:cBhvr>
                                      <p:to>
                                        <p:strVal val="visible"/>
                                      </p:to>
                                    </p:set>
                                  </p:childTnLst>
                                </p:cTn>
                              </p:par>
                              <p:par>
                                <p:cTn id="165" presetID="1" presetClass="entr" presetSubtype="0" fill="hold" grpId="0" nodeType="withEffect">
                                  <p:stCondLst>
                                    <p:cond delay="0"/>
                                  </p:stCondLst>
                                  <p:childTnLst>
                                    <p:set>
                                      <p:cBhvr>
                                        <p:cTn id="166" dur="1" fill="hold">
                                          <p:stCondLst>
                                            <p:cond delay="0"/>
                                          </p:stCondLst>
                                        </p:cTn>
                                        <p:tgtEl>
                                          <p:spTgt spid="169"/>
                                        </p:tgtEl>
                                        <p:attrNameLst>
                                          <p:attrName>style.visibility</p:attrName>
                                        </p:attrNameLst>
                                      </p:cBhvr>
                                      <p:to>
                                        <p:strVal val="visible"/>
                                      </p:to>
                                    </p:set>
                                  </p:childTnLst>
                                </p:cTn>
                              </p:par>
                              <p:par>
                                <p:cTn id="167" presetID="1" presetClass="entr" presetSubtype="0" fill="hold" nodeType="withEffect">
                                  <p:stCondLst>
                                    <p:cond delay="0"/>
                                  </p:stCondLst>
                                  <p:childTnLst>
                                    <p:set>
                                      <p:cBhvr>
                                        <p:cTn id="168" dur="1" fill="hold">
                                          <p:stCondLst>
                                            <p:cond delay="0"/>
                                          </p:stCondLst>
                                        </p:cTn>
                                        <p:tgtEl>
                                          <p:spTgt spid="128"/>
                                        </p:tgtEl>
                                        <p:attrNameLst>
                                          <p:attrName>style.visibility</p:attrName>
                                        </p:attrNameLst>
                                      </p:cBhvr>
                                      <p:to>
                                        <p:strVal val="visible"/>
                                      </p:to>
                                    </p:set>
                                  </p:childTnLst>
                                </p:cTn>
                              </p:par>
                            </p:childTnLst>
                          </p:cTn>
                        </p:par>
                      </p:childTnLst>
                    </p:cTn>
                  </p:par>
                  <p:par>
                    <p:cTn id="169" fill="hold">
                      <p:stCondLst>
                        <p:cond delay="indefinite"/>
                      </p:stCondLst>
                      <p:childTnLst>
                        <p:par>
                          <p:cTn id="170" fill="hold">
                            <p:stCondLst>
                              <p:cond delay="0"/>
                            </p:stCondLst>
                            <p:childTnLst>
                              <p:par>
                                <p:cTn id="171" presetID="1" presetClass="entr" presetSubtype="0" fill="hold" nodeType="clickEffect">
                                  <p:stCondLst>
                                    <p:cond delay="0"/>
                                  </p:stCondLst>
                                  <p:childTnLst>
                                    <p:set>
                                      <p:cBhvr>
                                        <p:cTn id="172" dur="1" fill="hold">
                                          <p:stCondLst>
                                            <p:cond delay="0"/>
                                          </p:stCondLst>
                                        </p:cTn>
                                        <p:tgtEl>
                                          <p:spTgt spid="151"/>
                                        </p:tgtEl>
                                        <p:attrNameLst>
                                          <p:attrName>style.visibility</p:attrName>
                                        </p:attrNameLst>
                                      </p:cBhvr>
                                      <p:to>
                                        <p:strVal val="visible"/>
                                      </p:to>
                                    </p:set>
                                  </p:childTnLst>
                                </p:cTn>
                              </p:par>
                              <p:par>
                                <p:cTn id="173" presetID="1" presetClass="entr" presetSubtype="0" fill="hold" nodeType="withEffect">
                                  <p:stCondLst>
                                    <p:cond delay="0"/>
                                  </p:stCondLst>
                                  <p:childTnLst>
                                    <p:set>
                                      <p:cBhvr>
                                        <p:cTn id="174" dur="1" fill="hold">
                                          <p:stCondLst>
                                            <p:cond delay="0"/>
                                          </p:stCondLst>
                                        </p:cTn>
                                        <p:tgtEl>
                                          <p:spTgt spid="156"/>
                                        </p:tgtEl>
                                        <p:attrNameLst>
                                          <p:attrName>style.visibility</p:attrName>
                                        </p:attrNameLst>
                                      </p:cBhvr>
                                      <p:to>
                                        <p:strVal val="visible"/>
                                      </p:to>
                                    </p:set>
                                  </p:childTnLst>
                                </p:cTn>
                              </p:par>
                              <p:par>
                                <p:cTn id="175" presetID="1" presetClass="entr" presetSubtype="0" fill="hold" nodeType="withEffect">
                                  <p:stCondLst>
                                    <p:cond delay="0"/>
                                  </p:stCondLst>
                                  <p:childTnLst>
                                    <p:set>
                                      <p:cBhvr>
                                        <p:cTn id="176" dur="1" fill="hold">
                                          <p:stCondLst>
                                            <p:cond delay="0"/>
                                          </p:stCondLst>
                                        </p:cTn>
                                        <p:tgtEl>
                                          <p:spTgt spid="159"/>
                                        </p:tgtEl>
                                        <p:attrNameLst>
                                          <p:attrName>style.visibility</p:attrName>
                                        </p:attrNameLst>
                                      </p:cBhvr>
                                      <p:to>
                                        <p:strVal val="visible"/>
                                      </p:to>
                                    </p:set>
                                  </p:childTnLst>
                                </p:cTn>
                              </p:par>
                              <p:par>
                                <p:cTn id="177" presetID="1" presetClass="entr" presetSubtype="0" fill="hold" grpId="0" nodeType="withEffect">
                                  <p:stCondLst>
                                    <p:cond delay="0"/>
                                  </p:stCondLst>
                                  <p:childTnLst>
                                    <p:set>
                                      <p:cBhvr>
                                        <p:cTn id="178" dur="1" fill="hold">
                                          <p:stCondLst>
                                            <p:cond delay="0"/>
                                          </p:stCondLst>
                                        </p:cTn>
                                        <p:tgtEl>
                                          <p:spTgt spid="161"/>
                                        </p:tgtEl>
                                        <p:attrNameLst>
                                          <p:attrName>style.visibility</p:attrName>
                                        </p:attrNameLst>
                                      </p:cBhvr>
                                      <p:to>
                                        <p:strVal val="visible"/>
                                      </p:to>
                                    </p:set>
                                  </p:childTnLst>
                                </p:cTn>
                              </p:par>
                              <p:par>
                                <p:cTn id="179" presetID="1" presetClass="entr" presetSubtype="0" fill="hold" grpId="0" nodeType="withEffect">
                                  <p:stCondLst>
                                    <p:cond delay="0"/>
                                  </p:stCondLst>
                                  <p:childTnLst>
                                    <p:set>
                                      <p:cBhvr>
                                        <p:cTn id="180" dur="1" fill="hold">
                                          <p:stCondLst>
                                            <p:cond delay="0"/>
                                          </p:stCondLst>
                                        </p:cTn>
                                        <p:tgtEl>
                                          <p:spTgt spid="158"/>
                                        </p:tgtEl>
                                        <p:attrNameLst>
                                          <p:attrName>style.visibility</p:attrName>
                                        </p:attrNameLst>
                                      </p:cBhvr>
                                      <p:to>
                                        <p:strVal val="visible"/>
                                      </p:to>
                                    </p:set>
                                  </p:childTnLst>
                                </p:cTn>
                              </p:par>
                              <p:par>
                                <p:cTn id="181" presetID="1" presetClass="entr" presetSubtype="0" fill="hold" grpId="0" nodeType="withEffect">
                                  <p:stCondLst>
                                    <p:cond delay="0"/>
                                  </p:stCondLst>
                                  <p:childTnLst>
                                    <p:set>
                                      <p:cBhvr>
                                        <p:cTn id="182" dur="1" fill="hold">
                                          <p:stCondLst>
                                            <p:cond delay="0"/>
                                          </p:stCondLst>
                                        </p:cTn>
                                        <p:tgtEl>
                                          <p:spTgt spid="153"/>
                                        </p:tgtEl>
                                        <p:attrNameLst>
                                          <p:attrName>style.visibility</p:attrName>
                                        </p:attrNameLst>
                                      </p:cBhvr>
                                      <p:to>
                                        <p:strVal val="visible"/>
                                      </p:to>
                                    </p:set>
                                  </p:childTnLst>
                                </p:cTn>
                              </p:par>
                              <p:par>
                                <p:cTn id="183" presetID="1" presetClass="entr" presetSubtype="0" fill="hold" grpId="0" nodeType="withEffect">
                                  <p:stCondLst>
                                    <p:cond delay="0"/>
                                  </p:stCondLst>
                                  <p:childTnLst>
                                    <p:set>
                                      <p:cBhvr>
                                        <p:cTn id="184" dur="1" fill="hold">
                                          <p:stCondLst>
                                            <p:cond delay="0"/>
                                          </p:stCondLst>
                                        </p:cTn>
                                        <p:tgtEl>
                                          <p:spTgt spid="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P spid="24" grpId="0" animBg="1"/>
      <p:bldP spid="25" grpId="0" animBg="1"/>
      <p:bldP spid="26" grpId="0"/>
      <p:bldP spid="27" grpId="0"/>
      <p:bldP spid="28" grpId="0"/>
      <p:bldP spid="37" grpId="0" animBg="1"/>
      <p:bldP spid="38" grpId="0" animBg="1"/>
      <p:bldP spid="45" grpId="0"/>
      <p:bldP spid="57" grpId="0"/>
      <p:bldP spid="58" grpId="0"/>
      <p:bldP spid="64" grpId="0"/>
      <p:bldP spid="72" grpId="0" animBg="1"/>
      <p:bldP spid="89" grpId="0"/>
      <p:bldP spid="92" grpId="0"/>
      <p:bldP spid="97" grpId="0" animBg="1"/>
      <p:bldP spid="98" grpId="0" animBg="1"/>
      <p:bldP spid="105" grpId="0"/>
      <p:bldP spid="106" grpId="0"/>
      <p:bldP spid="107" grpId="0" animBg="1"/>
      <p:bldP spid="147" grpId="0"/>
      <p:bldP spid="153" grpId="0"/>
      <p:bldP spid="158" grpId="0"/>
      <p:bldP spid="161" grpId="0"/>
      <p:bldP spid="168" grpId="0"/>
      <p:bldP spid="169" grpId="0"/>
      <p:bldP spid="170" grpId="0"/>
      <p:bldP spid="69"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65</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Decode</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16" name="TextBox 15">
            <a:extLst>
              <a:ext uri="{FF2B5EF4-FFF2-40B4-BE49-F238E27FC236}">
                <a16:creationId xmlns:a16="http://schemas.microsoft.com/office/drawing/2014/main" id="{BB166748-29B2-C84B-BB39-EF6AB3281E7F}"/>
              </a:ext>
            </a:extLst>
          </p:cNvPr>
          <p:cNvSpPr txBox="1"/>
          <p:nvPr/>
        </p:nvSpPr>
        <p:spPr>
          <a:xfrm>
            <a:off x="268437" y="1232876"/>
            <a:ext cx="6103533" cy="503535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横向比对表格中所有指令</a:t>
            </a:r>
            <a:r>
              <a:rPr kumimoji="1" lang="en-US" altLang="zh-CN" dirty="0">
                <a:latin typeface="Calibri" panose="020F0502020204030204" pitchFamily="34" charset="0"/>
                <a:ea typeface="SimHei" panose="02010609060101010101" pitchFamily="49" charset="-122"/>
                <a:cs typeface="Calibri" panose="020F0502020204030204" pitchFamily="34" charset="0"/>
              </a:rPr>
              <a:t>Decode</a:t>
            </a:r>
            <a:r>
              <a:rPr kumimoji="1" lang="zh-CN" altLang="en-US" dirty="0">
                <a:latin typeface="Calibri" panose="020F0502020204030204" pitchFamily="34" charset="0"/>
                <a:ea typeface="SimHei" panose="02010609060101010101" pitchFamily="49" charset="-122"/>
                <a:cs typeface="Calibri" panose="020F0502020204030204" pitchFamily="34" charset="0"/>
              </a:rPr>
              <a:t>阶段的行为</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3" name="Table 2">
            <a:extLst>
              <a:ext uri="{FF2B5EF4-FFF2-40B4-BE49-F238E27FC236}">
                <a16:creationId xmlns:a16="http://schemas.microsoft.com/office/drawing/2014/main" id="{D6016C75-CD25-624C-B3BF-2D7303B5DD27}"/>
              </a:ext>
            </a:extLst>
          </p:cNvPr>
          <p:cNvGraphicFramePr>
            <a:graphicFrameLocks noGrp="1"/>
          </p:cNvGraphicFramePr>
          <p:nvPr>
            <p:extLst>
              <p:ext uri="{D42A27DB-BD31-4B8C-83A1-F6EECF244321}">
                <p14:modId xmlns:p14="http://schemas.microsoft.com/office/powerpoint/2010/main" val="269270891"/>
              </p:ext>
            </p:extLst>
          </p:nvPr>
        </p:nvGraphicFramePr>
        <p:xfrm>
          <a:off x="528765" y="2009386"/>
          <a:ext cx="11394797" cy="4480560"/>
        </p:xfrm>
        <a:graphic>
          <a:graphicData uri="http://schemas.openxmlformats.org/drawingml/2006/table">
            <a:tbl>
              <a:tblPr firstRow="1" firstCol="1">
                <a:tableStyleId>{7DF18680-E054-41AD-8BC1-D1AEF772440D}</a:tableStyleId>
              </a:tblPr>
              <a:tblGrid>
                <a:gridCol w="1010267">
                  <a:extLst>
                    <a:ext uri="{9D8B030D-6E8A-4147-A177-3AD203B41FA5}">
                      <a16:colId xmlns:a16="http://schemas.microsoft.com/office/drawing/2014/main" val="1802688752"/>
                    </a:ext>
                  </a:extLst>
                </a:gridCol>
                <a:gridCol w="1403474">
                  <a:extLst>
                    <a:ext uri="{9D8B030D-6E8A-4147-A177-3AD203B41FA5}">
                      <a16:colId xmlns:a16="http://schemas.microsoft.com/office/drawing/2014/main" val="4240433863"/>
                    </a:ext>
                  </a:extLst>
                </a:gridCol>
                <a:gridCol w="3181210">
                  <a:extLst>
                    <a:ext uri="{9D8B030D-6E8A-4147-A177-3AD203B41FA5}">
                      <a16:colId xmlns:a16="http://schemas.microsoft.com/office/drawing/2014/main" val="3261693616"/>
                    </a:ext>
                  </a:extLst>
                </a:gridCol>
                <a:gridCol w="2899923">
                  <a:extLst>
                    <a:ext uri="{9D8B030D-6E8A-4147-A177-3AD203B41FA5}">
                      <a16:colId xmlns:a16="http://schemas.microsoft.com/office/drawing/2014/main" val="2688482182"/>
                    </a:ext>
                  </a:extLst>
                </a:gridCol>
                <a:gridCol w="2899923">
                  <a:extLst>
                    <a:ext uri="{9D8B030D-6E8A-4147-A177-3AD203B41FA5}">
                      <a16:colId xmlns:a16="http://schemas.microsoft.com/office/drawing/2014/main" val="2120561099"/>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所有可能的情况</a:t>
                      </a:r>
                    </a:p>
                  </a:txBody>
                  <a:tcPr anchor="ctr"/>
                </a:tc>
                <a:tc>
                  <a:txBody>
                    <a:bodyPr/>
                    <a:lstStyle/>
                    <a:p>
                      <a:pPr algn="ctr"/>
                      <a:r>
                        <a:rPr lang="zh-CN" altLang="en-US" dirty="0">
                          <a:latin typeface="Courier New" panose="02070309020205020404" pitchFamily="49" charset="0"/>
                          <a:cs typeface="Courier New" panose="02070309020205020404" pitchFamily="49" charset="0"/>
                        </a:rPr>
                        <a:t>对应的指令（不考虑</a:t>
                      </a:r>
                      <a:r>
                        <a:rPr lang="en-US" altLang="zh-CN" dirty="0" err="1">
                          <a:latin typeface="Courier New" panose="02070309020205020404" pitchFamily="49" charset="0"/>
                          <a:cs typeface="Courier New" panose="02070309020205020404" pitchFamily="49" charset="0"/>
                        </a:rPr>
                        <a:t>nop</a:t>
                      </a:r>
                      <a:r>
                        <a:rPr lang="zh-CN" altLang="en-US" dirty="0">
                          <a:latin typeface="Courier New" panose="02070309020205020404" pitchFamily="49" charset="0"/>
                          <a:cs typeface="Courier New" panose="02070309020205020404" pitchFamily="49" charset="0"/>
                        </a:rPr>
                        <a:t>和</a:t>
                      </a:r>
                      <a:r>
                        <a:rPr lang="en-US" altLang="zh-CN" dirty="0">
                          <a:latin typeface="Courier New" panose="02070309020205020404" pitchFamily="49" charset="0"/>
                          <a:cs typeface="Courier New" panose="02070309020205020404" pitchFamily="49" charset="0"/>
                        </a:rPr>
                        <a:t>halt</a:t>
                      </a:r>
                      <a:r>
                        <a:rPr lang="zh-CN" altLang="en-US" dirty="0">
                          <a:latin typeface="Courier New" panose="02070309020205020404" pitchFamily="49" charset="0"/>
                          <a:cs typeface="Courier New" panose="02070309020205020404" pitchFamily="49" charset="0"/>
                        </a:rPr>
                        <a:t>）</a:t>
                      </a:r>
                    </a:p>
                  </a:txBody>
                  <a:tcPr anchor="ctr"/>
                </a:tc>
                <a:tc>
                  <a:txBody>
                    <a:bodyPr/>
                    <a:lstStyle/>
                    <a:p>
                      <a:pPr algn="ctr"/>
                      <a:r>
                        <a:rPr lang="zh-CN" altLang="en-US" dirty="0">
                          <a:latin typeface="Courier New" panose="02070309020205020404" pitchFamily="49" charset="0"/>
                          <a:cs typeface="Courier New" panose="02070309020205020404" pitchFamily="49" charset="0"/>
                        </a:rPr>
                        <a:t>这些指令的共同点</a:t>
                      </a:r>
                    </a:p>
                  </a:txBody>
                  <a:tcPr anchor="ctr"/>
                </a:tc>
                <a:extLst>
                  <a:ext uri="{0D108BD9-81ED-4DB2-BD59-A6C34878D82A}">
                    <a16:rowId xmlns:a16="http://schemas.microsoft.com/office/drawing/2014/main" val="2939342209"/>
                  </a:ext>
                </a:extLst>
              </a:tr>
              <a:tr h="405604">
                <a:tc rowSpan="6">
                  <a:txBody>
                    <a:bodyPr/>
                    <a:lstStyle/>
                    <a:p>
                      <a:pPr algn="ctr"/>
                      <a:r>
                        <a:rPr lang="en-US" altLang="zh-CN" dirty="0"/>
                        <a:t>Decode</a:t>
                      </a:r>
                      <a:endParaRPr lang="zh-CN" altLang="en-US" dirty="0"/>
                    </a:p>
                  </a:txBody>
                  <a:tcPr anchor="ctr"/>
                </a:tc>
                <a:tc rowSpan="3">
                  <a:txBody>
                    <a:bodyPr/>
                    <a:lstStyle/>
                    <a:p>
                      <a:pPr algn="ctr"/>
                      <a:r>
                        <a:rPr lang="en-US" altLang="zh-CN" dirty="0" err="1"/>
                        <a:t>valA,srcA</a:t>
                      </a:r>
                      <a:endParaRPr lang="zh-CN" altLang="en-US" dirty="0"/>
                    </a:p>
                  </a:txBody>
                  <a:tcPr anchor="ctr"/>
                </a:tc>
                <a:tc>
                  <a:txBody>
                    <a:bodyPr/>
                    <a:lstStyle/>
                    <a:p>
                      <a:pPr algn="ctr"/>
                      <a:endParaRPr lang="zh-CN" altLang="en-US" dirty="0"/>
                    </a:p>
                  </a:txBody>
                  <a:tcPr anchor="ctr"/>
                </a:tc>
                <a:tc>
                  <a:txBody>
                    <a:bodyPr/>
                    <a:lstStyle/>
                    <a:p>
                      <a:pPr algn="ctr"/>
                      <a:r>
                        <a:rPr lang="en-US" altLang="zh-CN" dirty="0" err="1">
                          <a:latin typeface="Courier New" panose="02070309020205020404" pitchFamily="49" charset="0"/>
                          <a:ea typeface="SimHei" panose="02010609060101010101" pitchFamily="49" charset="-122"/>
                          <a:cs typeface="Courier New" panose="02070309020205020404" pitchFamily="49" charset="0"/>
                        </a:rPr>
                        <a:t>irmovq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mrmovq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jXX</a:t>
                      </a:r>
                      <a:r>
                        <a:rPr lang="en-US" altLang="zh-CN" dirty="0">
                          <a:latin typeface="Courier New" panose="02070309020205020404" pitchFamily="49" charset="0"/>
                          <a:ea typeface="SimHei" panose="02010609060101010101" pitchFamily="49" charset="-122"/>
                          <a:cs typeface="Courier New" panose="02070309020205020404" pitchFamily="49" charset="0"/>
                        </a:rPr>
                        <a:t>, call</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endParaRPr lang="zh-CN" altLang="en-US" dirty="0">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1913171771"/>
                  </a:ext>
                </a:extLst>
              </a:tr>
              <a:tr h="405604">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valA</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R[</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rA</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rrmovq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rmmovq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OPq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cmovXX</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pushq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要操作</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rA</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中的值</a:t>
                      </a:r>
                    </a:p>
                  </a:txBody>
                  <a:tcPr anchor="ctr"/>
                </a:tc>
                <a:extLst>
                  <a:ext uri="{0D108BD9-81ED-4DB2-BD59-A6C34878D82A}">
                    <a16:rowId xmlns:a16="http://schemas.microsoft.com/office/drawing/2014/main" val="47888510"/>
                  </a:ext>
                </a:extLst>
              </a:tr>
              <a:tr h="405604">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valA</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R[%</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ret,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popq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读入更新前的</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，用于</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Memory</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阶段</a:t>
                      </a:r>
                    </a:p>
                  </a:txBody>
                  <a:tcPr anchor="ctr"/>
                </a:tc>
                <a:extLst>
                  <a:ext uri="{0D108BD9-81ED-4DB2-BD59-A6C34878D82A}">
                    <a16:rowId xmlns:a16="http://schemas.microsoft.com/office/drawing/2014/main" val="2313074182"/>
                  </a:ext>
                </a:extLst>
              </a:tr>
              <a:tr h="405604">
                <a:tc vMerge="1">
                  <a:txBody>
                    <a:bodyPr/>
                    <a:lstStyle/>
                    <a:p>
                      <a:pPr algn="ctr"/>
                      <a:endParaRPr lang="zh-CN" altLang="en-US" dirty="0"/>
                    </a:p>
                  </a:txBody>
                  <a:tcPr anchor="ctr"/>
                </a:tc>
                <a:tc rowSpan="3">
                  <a:txBody>
                    <a:bodyPr/>
                    <a:lstStyle/>
                    <a:p>
                      <a:pPr algn="ctr"/>
                      <a:r>
                        <a:rPr lang="en-US" altLang="zh-CN" dirty="0" err="1"/>
                        <a:t>valB</a:t>
                      </a:r>
                      <a:r>
                        <a:rPr lang="en-US" altLang="zh-CN" dirty="0"/>
                        <a:t>, </a:t>
                      </a:r>
                      <a:r>
                        <a:rPr lang="en-US" altLang="zh-CN" dirty="0" err="1"/>
                        <a:t>srcB</a:t>
                      </a:r>
                      <a:endParaRPr lang="zh-CN" altLang="en-US" dirty="0"/>
                    </a:p>
                  </a:txBody>
                  <a:tcPr anchor="ctr"/>
                </a:tc>
                <a:tc>
                  <a:txBody>
                    <a:bodyPr/>
                    <a:lstStyle/>
                    <a:p>
                      <a:pPr algn="ctr"/>
                      <a:endParaRPr lang="zh-CN" altLang="en-US" dirty="0"/>
                    </a:p>
                  </a:txBody>
                  <a:tcPr anchor="ctr"/>
                </a:tc>
                <a:tc>
                  <a:txBody>
                    <a:bodyPr/>
                    <a:lstStyle/>
                    <a:p>
                      <a:pPr algn="ctr"/>
                      <a:r>
                        <a:rPr lang="en-US" altLang="zh-CN" dirty="0" err="1">
                          <a:latin typeface="Courier New" panose="02070309020205020404" pitchFamily="49" charset="0"/>
                          <a:cs typeface="Courier New" panose="02070309020205020404" pitchFamily="49" charset="0"/>
                        </a:rPr>
                        <a:t>rrmovq</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irmovq</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cmovXX</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jXX</a:t>
                      </a:r>
                      <a:endParaRPr lang="zh-CN" altLang="en-US" dirty="0">
                        <a:latin typeface="Courier New" panose="02070309020205020404" pitchFamily="49" charset="0"/>
                        <a:cs typeface="Courier New" panose="02070309020205020404" pitchFamily="49" charset="0"/>
                      </a:endParaRPr>
                    </a:p>
                  </a:txBody>
                  <a:tcPr anchor="ctr"/>
                </a:tc>
                <a:tc>
                  <a:txBody>
                    <a:bodyPr/>
                    <a:lstStyle/>
                    <a:p>
                      <a:pPr algn="ctr"/>
                      <a:endParaRPr lang="zh-CN" altLang="en-US" dirty="0">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501145524"/>
                  </a:ext>
                </a:extLst>
              </a:tr>
              <a:tr h="405604">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valB</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R[</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rB</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latin typeface="Courier New" panose="02070309020205020404" pitchFamily="49" charset="0"/>
                          <a:cs typeface="Courier New" panose="02070309020205020404" pitchFamily="49" charset="0"/>
                        </a:rPr>
                        <a:t>rmmovq</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mrmovq</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OPq</a:t>
                      </a:r>
                      <a:r>
                        <a:rPr lang="en-US" altLang="zh-CN" dirty="0">
                          <a:latin typeface="Courier New" panose="02070309020205020404" pitchFamily="49" charset="0"/>
                          <a:cs typeface="Courier New" panose="02070309020205020404" pitchFamily="49" charset="0"/>
                        </a:rPr>
                        <a:t>, </a:t>
                      </a:r>
                      <a:endParaRPr lang="zh-CN" altLang="en-US" dirty="0">
                        <a:latin typeface="Courier New" panose="02070309020205020404" pitchFamily="49" charset="0"/>
                        <a:cs typeface="Courier New" panose="02070309020205020404" pitchFamily="49" charset="0"/>
                      </a:endParaRPr>
                    </a:p>
                  </a:txBody>
                  <a:tcPr anchor="ctr"/>
                </a:tc>
                <a:tc>
                  <a:txBody>
                    <a:bodyPr/>
                    <a:lstStyle/>
                    <a:p>
                      <a:pPr algn="ctr"/>
                      <a:r>
                        <a:rPr lang="zh-CN" altLang="en-US" dirty="0">
                          <a:latin typeface="Calibri" panose="020F0502020204030204" pitchFamily="34" charset="0"/>
                          <a:ea typeface="SimHei" panose="02010609060101010101" pitchFamily="49" charset="-122"/>
                          <a:cs typeface="Calibri" panose="020F0502020204030204" pitchFamily="34" charset="0"/>
                        </a:rPr>
                        <a:t>要操作</a:t>
                      </a:r>
                      <a:r>
                        <a:rPr lang="en-US" altLang="zh-CN" dirty="0" err="1">
                          <a:latin typeface="Calibri" panose="020F0502020204030204" pitchFamily="34" charset="0"/>
                          <a:ea typeface="SimHei" panose="02010609060101010101" pitchFamily="49" charset="-122"/>
                          <a:cs typeface="Calibri" panose="020F0502020204030204" pitchFamily="34" charset="0"/>
                        </a:rPr>
                        <a:t>rB</a:t>
                      </a:r>
                      <a:r>
                        <a:rPr lang="zh-CN" altLang="en-US" dirty="0">
                          <a:latin typeface="Calibri" panose="020F0502020204030204" pitchFamily="34" charset="0"/>
                          <a:ea typeface="SimHei" panose="02010609060101010101" pitchFamily="49" charset="-122"/>
                          <a:cs typeface="Calibri" panose="020F0502020204030204" pitchFamily="34" charset="0"/>
                        </a:rPr>
                        <a:t>中的值（用来计算地址或者作为操作数）</a:t>
                      </a:r>
                    </a:p>
                  </a:txBody>
                  <a:tcPr anchor="ctr"/>
                </a:tc>
                <a:extLst>
                  <a:ext uri="{0D108BD9-81ED-4DB2-BD59-A6C34878D82A}">
                    <a16:rowId xmlns:a16="http://schemas.microsoft.com/office/drawing/2014/main" val="761202896"/>
                  </a:ext>
                </a:extLst>
              </a:tr>
              <a:tr h="405604">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valB</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R[%</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latin typeface="Courier New" panose="02070309020205020404" pitchFamily="49" charset="0"/>
                          <a:cs typeface="Courier New" panose="02070309020205020404" pitchFamily="49" charset="0"/>
                        </a:rPr>
                        <a:t>call, ret, </a:t>
                      </a:r>
                      <a:r>
                        <a:rPr lang="en-US" altLang="zh-CN" dirty="0" err="1">
                          <a:latin typeface="Courier New" panose="02070309020205020404" pitchFamily="49" charset="0"/>
                          <a:cs typeface="Courier New" panose="02070309020205020404" pitchFamily="49" charset="0"/>
                        </a:rPr>
                        <a:t>pushq</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popq</a:t>
                      </a:r>
                      <a:endParaRPr lang="zh-CN" altLang="en-US" dirty="0">
                        <a:latin typeface="Courier New" panose="02070309020205020404" pitchFamily="49" charset="0"/>
                        <a:cs typeface="Courier New" panose="02070309020205020404" pitchFamily="49" charset="0"/>
                      </a:endParaRPr>
                    </a:p>
                  </a:txBody>
                  <a:tcPr anchor="ctr"/>
                </a:tc>
                <a:tc>
                  <a:txBody>
                    <a:bodyPr/>
                    <a:lstStyle/>
                    <a:p>
                      <a:pPr algn="ctr"/>
                      <a:r>
                        <a:rPr lang="zh-CN" altLang="en-US" dirty="0">
                          <a:latin typeface="Calibri" panose="020F0502020204030204" pitchFamily="34" charset="0"/>
                          <a:ea typeface="SimHei" panose="02010609060101010101" pitchFamily="49" charset="-122"/>
                          <a:cs typeface="Calibri" panose="020F0502020204030204" pitchFamily="34" charset="0"/>
                        </a:rPr>
                        <a:t>读</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Execute</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阶段上</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ALU</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计算更新后的</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endParaRPr lang="zh-CN" altLang="en-US" dirty="0">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2244072164"/>
                  </a:ext>
                </a:extLst>
              </a:tr>
            </a:tbl>
          </a:graphicData>
        </a:graphic>
      </p:graphicFrame>
    </p:spTree>
    <p:extLst>
      <p:ext uri="{BB962C8B-B14F-4D97-AF65-F5344CB8AC3E}">
        <p14:creationId xmlns:p14="http://schemas.microsoft.com/office/powerpoint/2010/main" val="2934978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2F0CF5C-6A05-9249-9245-35C2DB1A6CE3}"/>
              </a:ext>
            </a:extLst>
          </p:cNvPr>
          <p:cNvSpPr/>
          <p:nvPr/>
        </p:nvSpPr>
        <p:spPr>
          <a:xfrm>
            <a:off x="4273826" y="1651285"/>
            <a:ext cx="4036519" cy="1834043"/>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5"/>
                </a:solidFill>
              </a:rPr>
              <a:t>Register File</a:t>
            </a:r>
            <a:endParaRPr kumimoji="1" lang="zh-CN" altLang="en-US" dirty="0">
              <a:solidFill>
                <a:schemeClr val="accent5"/>
              </a:solidFill>
            </a:endParaRPr>
          </a:p>
        </p:txBody>
      </p:sp>
      <p:sp>
        <p:nvSpPr>
          <p:cNvPr id="5" name="TextBox 4">
            <a:extLst>
              <a:ext uri="{FF2B5EF4-FFF2-40B4-BE49-F238E27FC236}">
                <a16:creationId xmlns:a16="http://schemas.microsoft.com/office/drawing/2014/main" id="{1D4B90E3-6CA4-4B47-81B7-0DBB26FF6A5B}"/>
              </a:ext>
            </a:extLst>
          </p:cNvPr>
          <p:cNvSpPr txBox="1"/>
          <p:nvPr/>
        </p:nvSpPr>
        <p:spPr>
          <a:xfrm>
            <a:off x="4855564" y="1643322"/>
            <a:ext cx="718466" cy="369332"/>
          </a:xfrm>
          <a:prstGeom prst="rect">
            <a:avLst/>
          </a:prstGeom>
          <a:noFill/>
        </p:spPr>
        <p:txBody>
          <a:bodyPr wrap="none" rtlCol="0">
            <a:spAutoFit/>
          </a:bodyPr>
          <a:lstStyle/>
          <a:p>
            <a:r>
              <a:rPr kumimoji="1" lang="en-US" altLang="zh-CN" dirty="0" err="1"/>
              <a:t>portA</a:t>
            </a:r>
            <a:endParaRPr kumimoji="1" lang="zh-CN" altLang="en-US" dirty="0"/>
          </a:p>
        </p:txBody>
      </p:sp>
      <p:sp>
        <p:nvSpPr>
          <p:cNvPr id="6" name="TextBox 5">
            <a:extLst>
              <a:ext uri="{FF2B5EF4-FFF2-40B4-BE49-F238E27FC236}">
                <a16:creationId xmlns:a16="http://schemas.microsoft.com/office/drawing/2014/main" id="{A4C08210-806D-8A40-924A-2137DD907562}"/>
              </a:ext>
            </a:extLst>
          </p:cNvPr>
          <p:cNvSpPr txBox="1"/>
          <p:nvPr/>
        </p:nvSpPr>
        <p:spPr>
          <a:xfrm>
            <a:off x="7048562" y="1665245"/>
            <a:ext cx="710451" cy="369332"/>
          </a:xfrm>
          <a:prstGeom prst="rect">
            <a:avLst/>
          </a:prstGeom>
          <a:noFill/>
        </p:spPr>
        <p:txBody>
          <a:bodyPr wrap="none" rtlCol="0">
            <a:spAutoFit/>
          </a:bodyPr>
          <a:lstStyle/>
          <a:p>
            <a:r>
              <a:rPr kumimoji="1" lang="en-US" altLang="zh-CN" dirty="0" err="1"/>
              <a:t>portB</a:t>
            </a:r>
            <a:endParaRPr kumimoji="1" lang="zh-CN" altLang="en-US" dirty="0"/>
          </a:p>
        </p:txBody>
      </p:sp>
      <p:sp>
        <p:nvSpPr>
          <p:cNvPr id="9" name="TextBox 8">
            <a:extLst>
              <a:ext uri="{FF2B5EF4-FFF2-40B4-BE49-F238E27FC236}">
                <a16:creationId xmlns:a16="http://schemas.microsoft.com/office/drawing/2014/main" id="{E3CC3225-8DDB-2449-91C6-2B7943610DFA}"/>
              </a:ext>
            </a:extLst>
          </p:cNvPr>
          <p:cNvSpPr txBox="1"/>
          <p:nvPr/>
        </p:nvSpPr>
        <p:spPr>
          <a:xfrm>
            <a:off x="6508569" y="3115996"/>
            <a:ext cx="582019" cy="369332"/>
          </a:xfrm>
          <a:prstGeom prst="rect">
            <a:avLst/>
          </a:prstGeom>
          <a:noFill/>
        </p:spPr>
        <p:txBody>
          <a:bodyPr wrap="none" rtlCol="0">
            <a:spAutoFit/>
          </a:bodyPr>
          <a:lstStyle/>
          <a:p>
            <a:r>
              <a:rPr kumimoji="1" lang="en-US" altLang="zh-CN" dirty="0" err="1"/>
              <a:t>srcA</a:t>
            </a:r>
            <a:endParaRPr kumimoji="1" lang="zh-CN" altLang="en-US" dirty="0"/>
          </a:p>
        </p:txBody>
      </p:sp>
      <p:sp>
        <p:nvSpPr>
          <p:cNvPr id="10" name="TextBox 9">
            <a:extLst>
              <a:ext uri="{FF2B5EF4-FFF2-40B4-BE49-F238E27FC236}">
                <a16:creationId xmlns:a16="http://schemas.microsoft.com/office/drawing/2014/main" id="{DADFBB32-6FF9-264B-A4BA-D61A0EEAF32D}"/>
              </a:ext>
            </a:extLst>
          </p:cNvPr>
          <p:cNvSpPr txBox="1"/>
          <p:nvPr/>
        </p:nvSpPr>
        <p:spPr>
          <a:xfrm>
            <a:off x="7558639" y="3115996"/>
            <a:ext cx="574003" cy="369332"/>
          </a:xfrm>
          <a:prstGeom prst="rect">
            <a:avLst/>
          </a:prstGeom>
          <a:noFill/>
        </p:spPr>
        <p:txBody>
          <a:bodyPr wrap="none" rtlCol="0">
            <a:spAutoFit/>
          </a:bodyPr>
          <a:lstStyle/>
          <a:p>
            <a:r>
              <a:rPr kumimoji="1" lang="en-US" altLang="zh-CN" dirty="0" err="1"/>
              <a:t>srcB</a:t>
            </a:r>
            <a:endParaRPr kumimoji="1" lang="zh-CN" altLang="en-US" dirty="0"/>
          </a:p>
        </p:txBody>
      </p:sp>
      <p:sp>
        <p:nvSpPr>
          <p:cNvPr id="11" name="TextBox 10">
            <a:extLst>
              <a:ext uri="{FF2B5EF4-FFF2-40B4-BE49-F238E27FC236}">
                <a16:creationId xmlns:a16="http://schemas.microsoft.com/office/drawing/2014/main" id="{26080919-5BD3-8E49-AC4A-EC5AD31892B6}"/>
              </a:ext>
            </a:extLst>
          </p:cNvPr>
          <p:cNvSpPr txBox="1"/>
          <p:nvPr/>
        </p:nvSpPr>
        <p:spPr>
          <a:xfrm>
            <a:off x="1342308" y="5870630"/>
            <a:ext cx="389850" cy="369332"/>
          </a:xfrm>
          <a:prstGeom prst="rect">
            <a:avLst/>
          </a:prstGeom>
          <a:noFill/>
        </p:spPr>
        <p:txBody>
          <a:bodyPr wrap="square" rtlCol="0">
            <a:spAutoFit/>
          </a:bodyPr>
          <a:lstStyle/>
          <a:p>
            <a:r>
              <a:rPr kumimoji="1" lang="en-US" altLang="zh-CN" dirty="0" err="1"/>
              <a:t>rB</a:t>
            </a:r>
            <a:endParaRPr kumimoji="1" lang="en-US" altLang="zh-CN" dirty="0"/>
          </a:p>
        </p:txBody>
      </p:sp>
      <p:sp>
        <p:nvSpPr>
          <p:cNvPr id="12" name="TextBox 11">
            <a:extLst>
              <a:ext uri="{FF2B5EF4-FFF2-40B4-BE49-F238E27FC236}">
                <a16:creationId xmlns:a16="http://schemas.microsoft.com/office/drawing/2014/main" id="{DBB8FBA7-49F5-4D44-A425-E6DAAF5EAE3E}"/>
              </a:ext>
            </a:extLst>
          </p:cNvPr>
          <p:cNvSpPr txBox="1"/>
          <p:nvPr/>
        </p:nvSpPr>
        <p:spPr>
          <a:xfrm>
            <a:off x="1342308" y="5360131"/>
            <a:ext cx="397866" cy="369332"/>
          </a:xfrm>
          <a:prstGeom prst="rect">
            <a:avLst/>
          </a:prstGeom>
          <a:noFill/>
        </p:spPr>
        <p:txBody>
          <a:bodyPr wrap="square" rtlCol="0">
            <a:spAutoFit/>
          </a:bodyPr>
          <a:lstStyle/>
          <a:p>
            <a:r>
              <a:rPr kumimoji="1" lang="en-US" altLang="zh-CN" dirty="0" err="1"/>
              <a:t>rA</a:t>
            </a:r>
            <a:endParaRPr kumimoji="1" lang="en-US" altLang="zh-CN" dirty="0"/>
          </a:p>
        </p:txBody>
      </p:sp>
      <p:sp>
        <p:nvSpPr>
          <p:cNvPr id="13" name="TextBox 12">
            <a:extLst>
              <a:ext uri="{FF2B5EF4-FFF2-40B4-BE49-F238E27FC236}">
                <a16:creationId xmlns:a16="http://schemas.microsoft.com/office/drawing/2014/main" id="{A332E40C-96A5-BA46-8603-D55D4ADEF37F}"/>
              </a:ext>
            </a:extLst>
          </p:cNvPr>
          <p:cNvSpPr txBox="1"/>
          <p:nvPr/>
        </p:nvSpPr>
        <p:spPr>
          <a:xfrm>
            <a:off x="1047677" y="4849632"/>
            <a:ext cx="692497" cy="369332"/>
          </a:xfrm>
          <a:prstGeom prst="rect">
            <a:avLst/>
          </a:prstGeom>
          <a:noFill/>
        </p:spPr>
        <p:txBody>
          <a:bodyPr wrap="square" rtlCol="0">
            <a:spAutoFit/>
          </a:bodyPr>
          <a:lstStyle/>
          <a:p>
            <a:r>
              <a:rPr kumimoji="1" lang="en-US" altLang="zh-CN" dirty="0" err="1"/>
              <a:t>icode</a:t>
            </a:r>
            <a:endParaRPr kumimoji="1" lang="en-US" altLang="zh-CN" dirty="0"/>
          </a:p>
        </p:txBody>
      </p:sp>
      <p:cxnSp>
        <p:nvCxnSpPr>
          <p:cNvPr id="14" name="Elbow Connector 13">
            <a:extLst>
              <a:ext uri="{FF2B5EF4-FFF2-40B4-BE49-F238E27FC236}">
                <a16:creationId xmlns:a16="http://schemas.microsoft.com/office/drawing/2014/main" id="{C4F4F12F-E157-564F-AF30-C48006E51123}"/>
              </a:ext>
            </a:extLst>
          </p:cNvPr>
          <p:cNvCxnSpPr>
            <a:cxnSpLocks/>
            <a:stCxn id="13" idx="3"/>
          </p:cNvCxnSpPr>
          <p:nvPr/>
        </p:nvCxnSpPr>
        <p:spPr>
          <a:xfrm flipV="1">
            <a:off x="1740174" y="4373119"/>
            <a:ext cx="5912956" cy="661179"/>
          </a:xfrm>
          <a:prstGeom prst="bentConnector3">
            <a:avLst>
              <a:gd name="adj1" fmla="val 99982"/>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3D717DDE-43F9-3048-B69E-708006FB8965}"/>
              </a:ext>
            </a:extLst>
          </p:cNvPr>
          <p:cNvSpPr/>
          <p:nvPr/>
        </p:nvSpPr>
        <p:spPr>
          <a:xfrm>
            <a:off x="6442648" y="3961841"/>
            <a:ext cx="713859"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accent3"/>
                </a:solidFill>
              </a:rPr>
              <a:t>srcA</a:t>
            </a:r>
            <a:endParaRPr kumimoji="1" lang="zh-CN" altLang="en-US" dirty="0">
              <a:solidFill>
                <a:schemeClr val="accent3"/>
              </a:solidFill>
            </a:endParaRPr>
          </a:p>
        </p:txBody>
      </p:sp>
      <p:sp>
        <p:nvSpPr>
          <p:cNvPr id="22" name="Rectangle 21">
            <a:extLst>
              <a:ext uri="{FF2B5EF4-FFF2-40B4-BE49-F238E27FC236}">
                <a16:creationId xmlns:a16="http://schemas.microsoft.com/office/drawing/2014/main" id="{41C56F75-3F5B-FB4B-B396-9858C3BD720B}"/>
              </a:ext>
            </a:extLst>
          </p:cNvPr>
          <p:cNvSpPr/>
          <p:nvPr/>
        </p:nvSpPr>
        <p:spPr>
          <a:xfrm>
            <a:off x="7488710" y="3960519"/>
            <a:ext cx="713859"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accent3"/>
                </a:solidFill>
              </a:rPr>
              <a:t>srcB</a:t>
            </a:r>
            <a:endParaRPr kumimoji="1" lang="zh-CN" altLang="en-US" dirty="0">
              <a:solidFill>
                <a:schemeClr val="accent3"/>
              </a:solidFill>
            </a:endParaRPr>
          </a:p>
        </p:txBody>
      </p:sp>
      <p:cxnSp>
        <p:nvCxnSpPr>
          <p:cNvPr id="34" name="Straight Arrow Connector 33">
            <a:extLst>
              <a:ext uri="{FF2B5EF4-FFF2-40B4-BE49-F238E27FC236}">
                <a16:creationId xmlns:a16="http://schemas.microsoft.com/office/drawing/2014/main" id="{7A6C0EBF-CACB-BC4F-BF0F-F77981C7F6E8}"/>
              </a:ext>
            </a:extLst>
          </p:cNvPr>
          <p:cNvCxnSpPr>
            <a:cxnSpLocks/>
          </p:cNvCxnSpPr>
          <p:nvPr/>
        </p:nvCxnSpPr>
        <p:spPr>
          <a:xfrm flipH="1" flipV="1">
            <a:off x="6670383" y="4379709"/>
            <a:ext cx="1" cy="651992"/>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cxnSp>
        <p:nvCxnSpPr>
          <p:cNvPr id="35" name="Elbow Connector 34">
            <a:extLst>
              <a:ext uri="{FF2B5EF4-FFF2-40B4-BE49-F238E27FC236}">
                <a16:creationId xmlns:a16="http://schemas.microsoft.com/office/drawing/2014/main" id="{65F7C4FA-35B7-EE4A-8CB9-F659905C07CA}"/>
              </a:ext>
            </a:extLst>
          </p:cNvPr>
          <p:cNvCxnSpPr>
            <a:cxnSpLocks/>
            <a:stCxn id="12" idx="3"/>
          </p:cNvCxnSpPr>
          <p:nvPr/>
        </p:nvCxnSpPr>
        <p:spPr>
          <a:xfrm flipV="1">
            <a:off x="1740174" y="4382306"/>
            <a:ext cx="5238695" cy="1162491"/>
          </a:xfrm>
          <a:prstGeom prst="bentConnector3">
            <a:avLst>
              <a:gd name="adj1" fmla="val 100044"/>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a:extLst>
              <a:ext uri="{FF2B5EF4-FFF2-40B4-BE49-F238E27FC236}">
                <a16:creationId xmlns:a16="http://schemas.microsoft.com/office/drawing/2014/main" id="{F12BAE4B-D840-FE4E-978B-33B786C72F1E}"/>
              </a:ext>
            </a:extLst>
          </p:cNvPr>
          <p:cNvCxnSpPr>
            <a:cxnSpLocks/>
            <a:stCxn id="11" idx="3"/>
          </p:cNvCxnSpPr>
          <p:nvPr/>
        </p:nvCxnSpPr>
        <p:spPr>
          <a:xfrm flipV="1">
            <a:off x="1732158" y="4382308"/>
            <a:ext cx="6296475" cy="1672988"/>
          </a:xfrm>
          <a:prstGeom prst="bentConnector3">
            <a:avLst>
              <a:gd name="adj1" fmla="val 99995"/>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F6F5D478-0928-B542-8423-D43AA3C339E4}"/>
              </a:ext>
            </a:extLst>
          </p:cNvPr>
          <p:cNvCxnSpPr>
            <a:cxnSpLocks/>
            <a:stCxn id="21" idx="0"/>
            <a:endCxn id="9" idx="2"/>
          </p:cNvCxnSpPr>
          <p:nvPr/>
        </p:nvCxnSpPr>
        <p:spPr>
          <a:xfrm flipV="1">
            <a:off x="6799578" y="3485328"/>
            <a:ext cx="1" cy="476513"/>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cxnSp>
        <p:nvCxnSpPr>
          <p:cNvPr id="64" name="Straight Arrow Connector 63">
            <a:extLst>
              <a:ext uri="{FF2B5EF4-FFF2-40B4-BE49-F238E27FC236}">
                <a16:creationId xmlns:a16="http://schemas.microsoft.com/office/drawing/2014/main" id="{9A1A2675-D47F-7E44-8138-5E44115C1A08}"/>
              </a:ext>
            </a:extLst>
          </p:cNvPr>
          <p:cNvCxnSpPr>
            <a:cxnSpLocks/>
            <a:stCxn id="22" idx="0"/>
            <a:endCxn id="10" idx="2"/>
          </p:cNvCxnSpPr>
          <p:nvPr/>
        </p:nvCxnSpPr>
        <p:spPr>
          <a:xfrm flipV="1">
            <a:off x="7845640" y="3485328"/>
            <a:ext cx="1" cy="475191"/>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cxnSp>
        <p:nvCxnSpPr>
          <p:cNvPr id="69" name="Straight Arrow Connector 68">
            <a:extLst>
              <a:ext uri="{FF2B5EF4-FFF2-40B4-BE49-F238E27FC236}">
                <a16:creationId xmlns:a16="http://schemas.microsoft.com/office/drawing/2014/main" id="{303BCB89-450E-4C4B-A903-C40AAA0A6E37}"/>
              </a:ext>
            </a:extLst>
          </p:cNvPr>
          <p:cNvCxnSpPr>
            <a:cxnSpLocks/>
            <a:stCxn id="5" idx="0"/>
            <a:endCxn id="72" idx="2"/>
          </p:cNvCxnSpPr>
          <p:nvPr/>
        </p:nvCxnSpPr>
        <p:spPr>
          <a:xfrm flipV="1">
            <a:off x="5214797" y="890188"/>
            <a:ext cx="0" cy="753134"/>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71" name="Straight Arrow Connector 70">
            <a:extLst>
              <a:ext uri="{FF2B5EF4-FFF2-40B4-BE49-F238E27FC236}">
                <a16:creationId xmlns:a16="http://schemas.microsoft.com/office/drawing/2014/main" id="{1B1EAD12-8996-6249-A287-6AD667F735D5}"/>
              </a:ext>
            </a:extLst>
          </p:cNvPr>
          <p:cNvCxnSpPr>
            <a:cxnSpLocks/>
            <a:stCxn id="6" idx="0"/>
            <a:endCxn id="76" idx="2"/>
          </p:cNvCxnSpPr>
          <p:nvPr/>
        </p:nvCxnSpPr>
        <p:spPr>
          <a:xfrm flipV="1">
            <a:off x="7403788" y="892642"/>
            <a:ext cx="1" cy="772603"/>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72" name="TextBox 71">
            <a:extLst>
              <a:ext uri="{FF2B5EF4-FFF2-40B4-BE49-F238E27FC236}">
                <a16:creationId xmlns:a16="http://schemas.microsoft.com/office/drawing/2014/main" id="{66278ED1-30D0-7849-9C23-AD3EF4A4E372}"/>
              </a:ext>
            </a:extLst>
          </p:cNvPr>
          <p:cNvSpPr txBox="1"/>
          <p:nvPr/>
        </p:nvSpPr>
        <p:spPr>
          <a:xfrm>
            <a:off x="4923787" y="520856"/>
            <a:ext cx="582019" cy="369332"/>
          </a:xfrm>
          <a:prstGeom prst="rect">
            <a:avLst/>
          </a:prstGeom>
          <a:noFill/>
        </p:spPr>
        <p:txBody>
          <a:bodyPr wrap="none" rtlCol="0">
            <a:spAutoFit/>
          </a:bodyPr>
          <a:lstStyle/>
          <a:p>
            <a:r>
              <a:rPr kumimoji="1" lang="en-US" altLang="zh-CN" dirty="0" err="1"/>
              <a:t>valA</a:t>
            </a:r>
            <a:endParaRPr kumimoji="1" lang="zh-CN" altLang="en-US" dirty="0"/>
          </a:p>
        </p:txBody>
      </p:sp>
      <p:sp>
        <p:nvSpPr>
          <p:cNvPr id="76" name="TextBox 75">
            <a:extLst>
              <a:ext uri="{FF2B5EF4-FFF2-40B4-BE49-F238E27FC236}">
                <a16:creationId xmlns:a16="http://schemas.microsoft.com/office/drawing/2014/main" id="{F75669CF-D290-6A49-AC28-4893353890ED}"/>
              </a:ext>
            </a:extLst>
          </p:cNvPr>
          <p:cNvSpPr txBox="1"/>
          <p:nvPr/>
        </p:nvSpPr>
        <p:spPr>
          <a:xfrm>
            <a:off x="7112779" y="523310"/>
            <a:ext cx="582019" cy="369332"/>
          </a:xfrm>
          <a:prstGeom prst="rect">
            <a:avLst/>
          </a:prstGeom>
          <a:noFill/>
        </p:spPr>
        <p:txBody>
          <a:bodyPr wrap="square" rtlCol="0">
            <a:spAutoFit/>
          </a:bodyPr>
          <a:lstStyle/>
          <a:p>
            <a:r>
              <a:rPr kumimoji="1" lang="en-US" altLang="zh-CN" dirty="0" err="1"/>
              <a:t>valB</a:t>
            </a:r>
            <a:endParaRPr kumimoji="1" lang="zh-CN" altLang="en-US" dirty="0"/>
          </a:p>
        </p:txBody>
      </p:sp>
      <p:sp>
        <p:nvSpPr>
          <p:cNvPr id="2" name="TextBox 1">
            <a:extLst>
              <a:ext uri="{FF2B5EF4-FFF2-40B4-BE49-F238E27FC236}">
                <a16:creationId xmlns:a16="http://schemas.microsoft.com/office/drawing/2014/main" id="{FF0FD85B-93DF-6644-BA0F-A2D226B98FFA}"/>
              </a:ext>
            </a:extLst>
          </p:cNvPr>
          <p:cNvSpPr txBox="1"/>
          <p:nvPr/>
        </p:nvSpPr>
        <p:spPr>
          <a:xfrm>
            <a:off x="10766323" y="644996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Fetch</a:t>
            </a:r>
            <a:endParaRPr kumimoji="1" lang="zh-CN" altLang="en-US" sz="2000" dirty="0"/>
          </a:p>
        </p:txBody>
      </p:sp>
      <p:sp>
        <p:nvSpPr>
          <p:cNvPr id="42" name="TextBox 41">
            <a:extLst>
              <a:ext uri="{FF2B5EF4-FFF2-40B4-BE49-F238E27FC236}">
                <a16:creationId xmlns:a16="http://schemas.microsoft.com/office/drawing/2014/main" id="{2F4B06AB-5747-7D40-819F-EE4FAA36A7E3}"/>
              </a:ext>
            </a:extLst>
          </p:cNvPr>
          <p:cNvSpPr txBox="1"/>
          <p:nvPr/>
        </p:nvSpPr>
        <p:spPr>
          <a:xfrm>
            <a:off x="10766323" y="6049851"/>
            <a:ext cx="1425677" cy="400110"/>
          </a:xfrm>
          <a:prstGeom prst="rect">
            <a:avLst/>
          </a:prstGeom>
          <a:solidFill>
            <a:schemeClr val="accent2"/>
          </a:solidFill>
          <a:ln w="19050">
            <a:solidFill>
              <a:schemeClr val="tx1"/>
            </a:solidFill>
          </a:ln>
        </p:spPr>
        <p:txBody>
          <a:bodyPr wrap="square" rtlCol="0">
            <a:spAutoFit/>
          </a:bodyPr>
          <a:lstStyle/>
          <a:p>
            <a:pPr algn="ctr"/>
            <a:r>
              <a:rPr kumimoji="1" lang="en-US" altLang="zh-CN" sz="2000" dirty="0"/>
              <a:t>Decode</a:t>
            </a:r>
            <a:endParaRPr kumimoji="1" lang="zh-CN" altLang="en-US" sz="2000" dirty="0"/>
          </a:p>
        </p:txBody>
      </p:sp>
      <p:sp>
        <p:nvSpPr>
          <p:cNvPr id="43" name="TextBox 42">
            <a:extLst>
              <a:ext uri="{FF2B5EF4-FFF2-40B4-BE49-F238E27FC236}">
                <a16:creationId xmlns:a16="http://schemas.microsoft.com/office/drawing/2014/main" id="{320974BB-6801-2F4A-806F-9AA07CF07FB5}"/>
              </a:ext>
            </a:extLst>
          </p:cNvPr>
          <p:cNvSpPr txBox="1"/>
          <p:nvPr/>
        </p:nvSpPr>
        <p:spPr>
          <a:xfrm>
            <a:off x="10766323" y="564974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Execute</a:t>
            </a:r>
            <a:endParaRPr kumimoji="1" lang="zh-CN" altLang="en-US" sz="2000" dirty="0"/>
          </a:p>
        </p:txBody>
      </p:sp>
      <p:sp>
        <p:nvSpPr>
          <p:cNvPr id="44" name="TextBox 43">
            <a:extLst>
              <a:ext uri="{FF2B5EF4-FFF2-40B4-BE49-F238E27FC236}">
                <a16:creationId xmlns:a16="http://schemas.microsoft.com/office/drawing/2014/main" id="{FB27710C-706C-3046-9AB2-94A5FF1E0FF4}"/>
              </a:ext>
            </a:extLst>
          </p:cNvPr>
          <p:cNvSpPr txBox="1"/>
          <p:nvPr/>
        </p:nvSpPr>
        <p:spPr>
          <a:xfrm>
            <a:off x="10766322" y="524963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Memory</a:t>
            </a:r>
            <a:endParaRPr kumimoji="1" lang="zh-CN" altLang="en-US" sz="2000" dirty="0"/>
          </a:p>
        </p:txBody>
      </p:sp>
      <p:sp>
        <p:nvSpPr>
          <p:cNvPr id="45" name="TextBox 44">
            <a:extLst>
              <a:ext uri="{FF2B5EF4-FFF2-40B4-BE49-F238E27FC236}">
                <a16:creationId xmlns:a16="http://schemas.microsoft.com/office/drawing/2014/main" id="{AF59E70F-D8AF-6840-B9BE-3B73999A10A7}"/>
              </a:ext>
            </a:extLst>
          </p:cNvPr>
          <p:cNvSpPr txBox="1"/>
          <p:nvPr/>
        </p:nvSpPr>
        <p:spPr>
          <a:xfrm>
            <a:off x="10766321" y="484952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Writeback</a:t>
            </a:r>
            <a:endParaRPr kumimoji="1" lang="zh-CN" altLang="en-US" sz="2000" dirty="0"/>
          </a:p>
        </p:txBody>
      </p:sp>
      <p:sp>
        <p:nvSpPr>
          <p:cNvPr id="46" name="TextBox 45">
            <a:extLst>
              <a:ext uri="{FF2B5EF4-FFF2-40B4-BE49-F238E27FC236}">
                <a16:creationId xmlns:a16="http://schemas.microsoft.com/office/drawing/2014/main" id="{AAFA660F-DB34-7F4A-A357-9C481229F4D4}"/>
              </a:ext>
            </a:extLst>
          </p:cNvPr>
          <p:cNvSpPr txBox="1"/>
          <p:nvPr/>
        </p:nvSpPr>
        <p:spPr>
          <a:xfrm>
            <a:off x="10766320" y="444941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Update PC</a:t>
            </a:r>
            <a:endParaRPr kumimoji="1" lang="zh-CN" altLang="en-US" sz="2000" dirty="0"/>
          </a:p>
        </p:txBody>
      </p:sp>
      <p:pic>
        <p:nvPicPr>
          <p:cNvPr id="24" name="Picture 23">
            <a:extLst>
              <a:ext uri="{FF2B5EF4-FFF2-40B4-BE49-F238E27FC236}">
                <a16:creationId xmlns:a16="http://schemas.microsoft.com/office/drawing/2014/main" id="{179A5019-ADED-2046-BC6F-84AEADCE42E4}"/>
              </a:ext>
            </a:extLst>
          </p:cNvPr>
          <p:cNvPicPr>
            <a:picLocks noChangeAspect="1"/>
          </p:cNvPicPr>
          <p:nvPr/>
        </p:nvPicPr>
        <p:blipFill>
          <a:blip r:embed="rId3"/>
          <a:stretch>
            <a:fillRect/>
          </a:stretch>
        </p:blipFill>
        <p:spPr>
          <a:xfrm>
            <a:off x="284800" y="2346878"/>
            <a:ext cx="3600069" cy="2297115"/>
          </a:xfrm>
          <a:prstGeom prst="rect">
            <a:avLst/>
          </a:prstGeom>
        </p:spPr>
      </p:pic>
      <p:pic>
        <p:nvPicPr>
          <p:cNvPr id="25" name="Picture 24">
            <a:extLst>
              <a:ext uri="{FF2B5EF4-FFF2-40B4-BE49-F238E27FC236}">
                <a16:creationId xmlns:a16="http://schemas.microsoft.com/office/drawing/2014/main" id="{8FE1A940-3D90-924A-BFDC-BF5C1F427C78}"/>
              </a:ext>
            </a:extLst>
          </p:cNvPr>
          <p:cNvPicPr>
            <a:picLocks noChangeAspect="1"/>
          </p:cNvPicPr>
          <p:nvPr/>
        </p:nvPicPr>
        <p:blipFill rotWithShape="1">
          <a:blip r:embed="rId4"/>
          <a:srcRect l="8075" t="16096"/>
          <a:stretch/>
        </p:blipFill>
        <p:spPr>
          <a:xfrm>
            <a:off x="26136" y="570935"/>
            <a:ext cx="4160385" cy="1540060"/>
          </a:xfrm>
          <a:prstGeom prst="rect">
            <a:avLst/>
          </a:prstGeom>
        </p:spPr>
      </p:pic>
    </p:spTree>
    <p:extLst>
      <p:ext uri="{BB962C8B-B14F-4D97-AF65-F5344CB8AC3E}">
        <p14:creationId xmlns:p14="http://schemas.microsoft.com/office/powerpoint/2010/main" val="1626843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5"/>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P spid="9" grpId="0"/>
      <p:bldP spid="10" grpId="0"/>
      <p:bldP spid="11" grpId="0"/>
      <p:bldP spid="12" grpId="0"/>
      <p:bldP spid="13" grpId="0"/>
      <p:bldP spid="21" grpId="0" animBg="1"/>
      <p:bldP spid="22" grpId="0" animBg="1"/>
      <p:bldP spid="72" grpId="0"/>
      <p:bldP spid="76"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67</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Execute</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3" name="Table 2">
            <a:extLst>
              <a:ext uri="{FF2B5EF4-FFF2-40B4-BE49-F238E27FC236}">
                <a16:creationId xmlns:a16="http://schemas.microsoft.com/office/drawing/2014/main" id="{D6016C75-CD25-624C-B3BF-2D7303B5DD27}"/>
              </a:ext>
            </a:extLst>
          </p:cNvPr>
          <p:cNvGraphicFramePr>
            <a:graphicFrameLocks noGrp="1"/>
          </p:cNvGraphicFramePr>
          <p:nvPr>
            <p:extLst>
              <p:ext uri="{D42A27DB-BD31-4B8C-83A1-F6EECF244321}">
                <p14:modId xmlns:p14="http://schemas.microsoft.com/office/powerpoint/2010/main" val="2077751693"/>
              </p:ext>
            </p:extLst>
          </p:nvPr>
        </p:nvGraphicFramePr>
        <p:xfrm>
          <a:off x="398601" y="1327803"/>
          <a:ext cx="11394798" cy="5165072"/>
        </p:xfrm>
        <a:graphic>
          <a:graphicData uri="http://schemas.openxmlformats.org/drawingml/2006/table">
            <a:tbl>
              <a:tblPr firstRow="1" firstCol="1">
                <a:tableStyleId>{7DF18680-E054-41AD-8BC1-D1AEF772440D}</a:tableStyleId>
              </a:tblPr>
              <a:tblGrid>
                <a:gridCol w="1010266">
                  <a:extLst>
                    <a:ext uri="{9D8B030D-6E8A-4147-A177-3AD203B41FA5}">
                      <a16:colId xmlns:a16="http://schemas.microsoft.com/office/drawing/2014/main" val="1802688752"/>
                    </a:ext>
                  </a:extLst>
                </a:gridCol>
                <a:gridCol w="1403474">
                  <a:extLst>
                    <a:ext uri="{9D8B030D-6E8A-4147-A177-3AD203B41FA5}">
                      <a16:colId xmlns:a16="http://schemas.microsoft.com/office/drawing/2014/main" val="4240433863"/>
                    </a:ext>
                  </a:extLst>
                </a:gridCol>
                <a:gridCol w="3181210">
                  <a:extLst>
                    <a:ext uri="{9D8B030D-6E8A-4147-A177-3AD203B41FA5}">
                      <a16:colId xmlns:a16="http://schemas.microsoft.com/office/drawing/2014/main" val="3261693616"/>
                    </a:ext>
                  </a:extLst>
                </a:gridCol>
                <a:gridCol w="2510618">
                  <a:extLst>
                    <a:ext uri="{9D8B030D-6E8A-4147-A177-3AD203B41FA5}">
                      <a16:colId xmlns:a16="http://schemas.microsoft.com/office/drawing/2014/main" val="2688482182"/>
                    </a:ext>
                  </a:extLst>
                </a:gridCol>
                <a:gridCol w="3289230">
                  <a:extLst>
                    <a:ext uri="{9D8B030D-6E8A-4147-A177-3AD203B41FA5}">
                      <a16:colId xmlns:a16="http://schemas.microsoft.com/office/drawing/2014/main" val="2120561099"/>
                    </a:ext>
                  </a:extLst>
                </a:gridCol>
              </a:tblGrid>
              <a:tr h="405604">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所有可能的情况</a:t>
                      </a:r>
                    </a:p>
                  </a:txBody>
                  <a:tcPr anchor="ctr"/>
                </a:tc>
                <a:tc>
                  <a:txBody>
                    <a:bodyPr/>
                    <a:lstStyle/>
                    <a:p>
                      <a:pPr algn="ctr"/>
                      <a:r>
                        <a:rPr lang="zh-CN" altLang="en-US" dirty="0">
                          <a:latin typeface="Courier New" panose="02070309020205020404" pitchFamily="49" charset="0"/>
                          <a:cs typeface="Courier New" panose="02070309020205020404" pitchFamily="49" charset="0"/>
                        </a:rPr>
                        <a:t>对应的指令（不考虑</a:t>
                      </a:r>
                      <a:r>
                        <a:rPr lang="en-US" altLang="zh-CN" dirty="0" err="1">
                          <a:latin typeface="Courier New" panose="02070309020205020404" pitchFamily="49" charset="0"/>
                          <a:cs typeface="Courier New" panose="02070309020205020404" pitchFamily="49" charset="0"/>
                        </a:rPr>
                        <a:t>nop</a:t>
                      </a:r>
                      <a:r>
                        <a:rPr lang="zh-CN" altLang="en-US" dirty="0">
                          <a:latin typeface="Courier New" panose="02070309020205020404" pitchFamily="49" charset="0"/>
                          <a:cs typeface="Courier New" panose="02070309020205020404" pitchFamily="49" charset="0"/>
                        </a:rPr>
                        <a:t>和</a:t>
                      </a:r>
                      <a:r>
                        <a:rPr lang="en-US" altLang="zh-CN" dirty="0">
                          <a:latin typeface="Courier New" panose="02070309020205020404" pitchFamily="49" charset="0"/>
                          <a:cs typeface="Courier New" panose="02070309020205020404" pitchFamily="49" charset="0"/>
                        </a:rPr>
                        <a:t>halt</a:t>
                      </a:r>
                      <a:r>
                        <a:rPr lang="zh-CN" altLang="en-US" dirty="0">
                          <a:latin typeface="Courier New" panose="02070309020205020404" pitchFamily="49" charset="0"/>
                          <a:cs typeface="Courier New" panose="02070309020205020404" pitchFamily="49" charset="0"/>
                        </a:rPr>
                        <a:t>）</a:t>
                      </a:r>
                    </a:p>
                  </a:txBody>
                  <a:tcPr anchor="ctr"/>
                </a:tc>
                <a:tc>
                  <a:txBody>
                    <a:bodyPr/>
                    <a:lstStyle/>
                    <a:p>
                      <a:pPr algn="ctr"/>
                      <a:r>
                        <a:rPr lang="zh-CN" altLang="en-US" dirty="0">
                          <a:latin typeface="Courier New" panose="02070309020205020404" pitchFamily="49" charset="0"/>
                          <a:cs typeface="Courier New" panose="02070309020205020404" pitchFamily="49" charset="0"/>
                        </a:rPr>
                        <a:t>这些指令的共同点</a:t>
                      </a:r>
                    </a:p>
                  </a:txBody>
                  <a:tcPr anchor="ctr"/>
                </a:tc>
                <a:extLst>
                  <a:ext uri="{0D108BD9-81ED-4DB2-BD59-A6C34878D82A}">
                    <a16:rowId xmlns:a16="http://schemas.microsoft.com/office/drawing/2014/main" val="2939342209"/>
                  </a:ext>
                </a:extLst>
              </a:tr>
              <a:tr h="405604">
                <a:tc rowSpan="10">
                  <a:txBody>
                    <a:bodyPr/>
                    <a:lstStyle/>
                    <a:p>
                      <a:pPr algn="ctr"/>
                      <a:r>
                        <a:rPr lang="en-US" altLang="zh-CN" dirty="0"/>
                        <a:t>Execute</a:t>
                      </a:r>
                      <a:endParaRPr lang="zh-CN" altLang="en-US" dirty="0"/>
                    </a:p>
                  </a:txBody>
                  <a:tcPr anchor="ctr"/>
                </a:tc>
                <a:tc rowSpan="7">
                  <a:txBody>
                    <a:bodyPr/>
                    <a:lstStyle/>
                    <a:p>
                      <a:pPr algn="ctr"/>
                      <a:r>
                        <a:rPr lang="en-US" altLang="zh-CN" dirty="0" err="1"/>
                        <a:t>valE</a:t>
                      </a:r>
                      <a:endParaRPr lang="zh-CN" altLang="en-US" dirty="0"/>
                    </a:p>
                  </a:txBody>
                  <a:tcPr anchor="ctr"/>
                </a:tc>
                <a:tc>
                  <a:txBody>
                    <a:bodyPr/>
                    <a:lstStyle/>
                    <a:p>
                      <a:pPr algn="ctr"/>
                      <a:endParaRPr lang="zh-CN" altLang="en-US" dirty="0"/>
                    </a:p>
                  </a:txBody>
                  <a:tcPr anchor="ctr"/>
                </a:tc>
                <a:tc>
                  <a:txBody>
                    <a:bodyPr/>
                    <a:lstStyle/>
                    <a:p>
                      <a:pPr algn="ctr"/>
                      <a:r>
                        <a:rPr lang="en-US" altLang="zh-CN" dirty="0" err="1">
                          <a:latin typeface="Courier New" panose="02070309020205020404" pitchFamily="49" charset="0"/>
                          <a:ea typeface="SimHei" panose="02010609060101010101" pitchFamily="49" charset="-122"/>
                          <a:cs typeface="Courier New" panose="02070309020205020404" pitchFamily="49" charset="0"/>
                        </a:rPr>
                        <a:t>jXX</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endParaRPr lang="zh-CN" altLang="en-US" dirty="0">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2954202920"/>
                  </a:ext>
                </a:extLst>
              </a:tr>
              <a:tr h="405604">
                <a:tc vMerge="1">
                  <a:txBody>
                    <a:bodyPr/>
                    <a:lstStyle/>
                    <a:p>
                      <a:pPr algn="ctr"/>
                      <a:r>
                        <a:rPr lang="en-US" altLang="zh-CN" dirty="0"/>
                        <a:t>Execute</a:t>
                      </a:r>
                      <a:endParaRPr lang="zh-CN" altLang="en-US" dirty="0"/>
                    </a:p>
                  </a:txBody>
                  <a:tcPr anchor="ctr"/>
                </a:tc>
                <a:tc vMerge="1">
                  <a:txBody>
                    <a:bodyPr/>
                    <a:lstStyle/>
                    <a:p>
                      <a:pPr algn="ctr"/>
                      <a:r>
                        <a:rPr lang="en-US" altLang="zh-CN" dirty="0" err="1"/>
                        <a:t>valE</a:t>
                      </a:r>
                      <a:endParaRPr lang="zh-CN" altLang="en-US" dirty="0"/>
                    </a:p>
                  </a:txBody>
                  <a:tcPr anchor="ctr"/>
                </a:tc>
                <a:tc>
                  <a:txBody>
                    <a:bodyPr/>
                    <a:lstStyle/>
                    <a:p>
                      <a:pPr algn="ctr"/>
                      <a:r>
                        <a:rPr lang="en-US" altLang="zh-CN" dirty="0" err="1"/>
                        <a:t>valE</a:t>
                      </a:r>
                      <a:r>
                        <a:rPr lang="en-US" altLang="zh-CN" dirty="0"/>
                        <a:t> &lt;- 0 + </a:t>
                      </a:r>
                      <a:r>
                        <a:rPr lang="en-US" altLang="zh-CN" dirty="0" err="1"/>
                        <a:t>valA</a:t>
                      </a:r>
                      <a:endParaRPr lang="zh-CN" altLang="en-US" dirty="0"/>
                    </a:p>
                  </a:txBody>
                  <a:tcPr anchor="ctr"/>
                </a:tc>
                <a:tc>
                  <a:txBody>
                    <a:bodyPr/>
                    <a:lstStyle/>
                    <a:p>
                      <a:pPr algn="ctr"/>
                      <a:r>
                        <a:rPr lang="en-US" altLang="zh-CN" dirty="0" err="1">
                          <a:latin typeface="Courier New" panose="02070309020205020404" pitchFamily="49" charset="0"/>
                          <a:ea typeface="SimHei" panose="02010609060101010101" pitchFamily="49" charset="-122"/>
                          <a:cs typeface="Courier New" panose="02070309020205020404" pitchFamily="49" charset="0"/>
                        </a:rPr>
                        <a:t>rrmovq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cmovXX</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latin typeface="Calibri" panose="020F0502020204030204" pitchFamily="34" charset="0"/>
                          <a:ea typeface="SimHei" panose="02010609060101010101" pitchFamily="49" charset="-122"/>
                          <a:cs typeface="Calibri" panose="020F0502020204030204" pitchFamily="34" charset="0"/>
                        </a:rPr>
                        <a:t>让</a:t>
                      </a:r>
                      <a:r>
                        <a:rPr lang="en-US" altLang="zh-CN" dirty="0" err="1">
                          <a:latin typeface="Calibri" panose="020F0502020204030204" pitchFamily="34" charset="0"/>
                          <a:ea typeface="SimHei" panose="02010609060101010101" pitchFamily="49" charset="-122"/>
                          <a:cs typeface="Calibri" panose="020F0502020204030204" pitchFamily="34" charset="0"/>
                        </a:rPr>
                        <a:t>valA</a:t>
                      </a:r>
                      <a:r>
                        <a:rPr lang="zh-CN" altLang="en-US" dirty="0">
                          <a:latin typeface="Calibri" panose="020F0502020204030204" pitchFamily="34" charset="0"/>
                          <a:ea typeface="SimHei" panose="02010609060101010101" pitchFamily="49" charset="-122"/>
                          <a:cs typeface="Calibri" panose="020F0502020204030204" pitchFamily="34" charset="0"/>
                        </a:rPr>
                        <a:t>通过</a:t>
                      </a:r>
                      <a:r>
                        <a:rPr lang="en-US" altLang="zh-CN" dirty="0">
                          <a:latin typeface="Calibri" panose="020F0502020204030204" pitchFamily="34" charset="0"/>
                          <a:ea typeface="SimHei" panose="02010609060101010101" pitchFamily="49" charset="-122"/>
                          <a:cs typeface="Calibri" panose="020F0502020204030204" pitchFamily="34" charset="0"/>
                        </a:rPr>
                        <a:t>ALU</a:t>
                      </a:r>
                      <a:r>
                        <a:rPr lang="zh-CN" altLang="en-US" dirty="0">
                          <a:latin typeface="Calibri" panose="020F0502020204030204" pitchFamily="34" charset="0"/>
                          <a:ea typeface="SimHei" panose="02010609060101010101" pitchFamily="49" charset="-122"/>
                          <a:cs typeface="Calibri" panose="020F0502020204030204" pitchFamily="34" charset="0"/>
                        </a:rPr>
                        <a:t>变成</a:t>
                      </a:r>
                      <a:r>
                        <a:rPr lang="en-US" altLang="zh-CN" dirty="0" err="1">
                          <a:latin typeface="Calibri" panose="020F0502020204030204" pitchFamily="34" charset="0"/>
                          <a:ea typeface="SimHei" panose="02010609060101010101" pitchFamily="49" charset="-122"/>
                          <a:cs typeface="Calibri" panose="020F0502020204030204" pitchFamily="34" charset="0"/>
                        </a:rPr>
                        <a:t>valE</a:t>
                      </a:r>
                      <a:r>
                        <a:rPr lang="zh-CN" altLang="en-US" dirty="0">
                          <a:latin typeface="Calibri" panose="020F0502020204030204" pitchFamily="34" charset="0"/>
                          <a:ea typeface="SimHei" panose="02010609060101010101" pitchFamily="49" charset="-122"/>
                          <a:cs typeface="Calibri" panose="020F0502020204030204" pitchFamily="34" charset="0"/>
                        </a:rPr>
                        <a:t>，在</a:t>
                      </a:r>
                      <a:r>
                        <a:rPr lang="en-US" altLang="zh-CN" dirty="0">
                          <a:latin typeface="Calibri" panose="020F0502020204030204" pitchFamily="34" charset="0"/>
                          <a:ea typeface="SimHei" panose="02010609060101010101" pitchFamily="49" charset="-122"/>
                          <a:cs typeface="Calibri" panose="020F0502020204030204" pitchFamily="34" charset="0"/>
                        </a:rPr>
                        <a:t>Write</a:t>
                      </a:r>
                      <a:r>
                        <a:rPr lang="zh-CN" altLang="en-US" dirty="0">
                          <a:latin typeface="Calibri" panose="020F0502020204030204" pitchFamily="34" charset="0"/>
                          <a:ea typeface="SimHei" panose="02010609060101010101" pitchFamily="49" charset="-122"/>
                          <a:cs typeface="Calibri" panose="020F0502020204030204" pitchFamily="34" charset="0"/>
                        </a:rPr>
                        <a:t> </a:t>
                      </a:r>
                      <a:r>
                        <a:rPr lang="en-US" altLang="zh-CN" dirty="0">
                          <a:latin typeface="Calibri" panose="020F0502020204030204" pitchFamily="34" charset="0"/>
                          <a:ea typeface="SimHei" panose="02010609060101010101" pitchFamily="49" charset="-122"/>
                          <a:cs typeface="Calibri" panose="020F0502020204030204" pitchFamily="34" charset="0"/>
                        </a:rPr>
                        <a:t>back</a:t>
                      </a:r>
                      <a:r>
                        <a:rPr lang="zh-CN" altLang="en-US" dirty="0">
                          <a:latin typeface="Calibri" panose="020F0502020204030204" pitchFamily="34" charset="0"/>
                          <a:ea typeface="SimHei" panose="02010609060101010101" pitchFamily="49" charset="-122"/>
                          <a:cs typeface="Calibri" panose="020F0502020204030204" pitchFamily="34" charset="0"/>
                        </a:rPr>
                        <a:t>阶段写到</a:t>
                      </a:r>
                      <a:r>
                        <a:rPr lang="en-US" altLang="zh-CN" dirty="0" err="1">
                          <a:latin typeface="Calibri" panose="020F0502020204030204" pitchFamily="34" charset="0"/>
                          <a:ea typeface="SimHei" panose="02010609060101010101" pitchFamily="49" charset="-122"/>
                          <a:cs typeface="Calibri" panose="020F0502020204030204" pitchFamily="34" charset="0"/>
                        </a:rPr>
                        <a:t>srcE</a:t>
                      </a:r>
                      <a:r>
                        <a:rPr lang="zh-CN" altLang="en-US" dirty="0">
                          <a:latin typeface="Calibri" panose="020F0502020204030204" pitchFamily="34" charset="0"/>
                          <a:ea typeface="SimHei" panose="02010609060101010101" pitchFamily="49" charset="-122"/>
                          <a:cs typeface="Calibri" panose="020F0502020204030204" pitchFamily="34" charset="0"/>
                        </a:rPr>
                        <a:t>里</a:t>
                      </a:r>
                    </a:p>
                  </a:txBody>
                  <a:tcPr anchor="ctr"/>
                </a:tc>
                <a:extLst>
                  <a:ext uri="{0D108BD9-81ED-4DB2-BD59-A6C34878D82A}">
                    <a16:rowId xmlns:a16="http://schemas.microsoft.com/office/drawing/2014/main" val="1913171771"/>
                  </a:ext>
                </a:extLst>
              </a:tr>
              <a:tr h="405604">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valE</a:t>
                      </a:r>
                      <a:r>
                        <a:rPr lang="en-US" altLang="zh-CN" dirty="0"/>
                        <a:t> &lt;- 0 + </a:t>
                      </a:r>
                      <a:r>
                        <a:rPr lang="en-US" altLang="zh-CN" dirty="0" err="1"/>
                        <a:t>valC</a:t>
                      </a:r>
                      <a:endParaRPr lang="zh-CN" altLang="en-US" dirty="0"/>
                    </a:p>
                  </a:txBody>
                  <a:tcPr anchor="ctr"/>
                </a:tc>
                <a:tc>
                  <a:txBody>
                    <a:bodyPr/>
                    <a:lstStyle/>
                    <a:p>
                      <a:pPr algn="ct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irmovq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latin typeface="Calibri" panose="020F0502020204030204" pitchFamily="34" charset="0"/>
                          <a:ea typeface="SimHei" panose="02010609060101010101" pitchFamily="49" charset="-122"/>
                          <a:cs typeface="Calibri" panose="020F0502020204030204" pitchFamily="34" charset="0"/>
                        </a:rPr>
                        <a:t>让</a:t>
                      </a:r>
                      <a:r>
                        <a:rPr lang="en-US" altLang="zh-CN" dirty="0" err="1">
                          <a:latin typeface="Calibri" panose="020F0502020204030204" pitchFamily="34" charset="0"/>
                          <a:ea typeface="SimHei" panose="02010609060101010101" pitchFamily="49" charset="-122"/>
                          <a:cs typeface="Calibri" panose="020F0502020204030204" pitchFamily="34" charset="0"/>
                        </a:rPr>
                        <a:t>valC</a:t>
                      </a:r>
                      <a:r>
                        <a:rPr lang="zh-CN" altLang="en-US" dirty="0">
                          <a:latin typeface="Calibri" panose="020F0502020204030204" pitchFamily="34" charset="0"/>
                          <a:ea typeface="SimHei" panose="02010609060101010101" pitchFamily="49" charset="-122"/>
                          <a:cs typeface="Calibri" panose="020F0502020204030204" pitchFamily="34" charset="0"/>
                        </a:rPr>
                        <a:t>通过</a:t>
                      </a:r>
                      <a:r>
                        <a:rPr lang="en-US" altLang="zh-CN" dirty="0">
                          <a:latin typeface="Calibri" panose="020F0502020204030204" pitchFamily="34" charset="0"/>
                          <a:ea typeface="SimHei" panose="02010609060101010101" pitchFamily="49" charset="-122"/>
                          <a:cs typeface="Calibri" panose="020F0502020204030204" pitchFamily="34" charset="0"/>
                        </a:rPr>
                        <a:t>ALU</a:t>
                      </a:r>
                      <a:r>
                        <a:rPr lang="zh-CN" altLang="en-US" dirty="0">
                          <a:latin typeface="Calibri" panose="020F0502020204030204" pitchFamily="34" charset="0"/>
                          <a:ea typeface="SimHei" panose="02010609060101010101" pitchFamily="49" charset="-122"/>
                          <a:cs typeface="Calibri" panose="020F0502020204030204" pitchFamily="34" charset="0"/>
                        </a:rPr>
                        <a:t>变成</a:t>
                      </a:r>
                      <a:r>
                        <a:rPr lang="en-US" altLang="zh-CN" dirty="0" err="1">
                          <a:latin typeface="Calibri" panose="020F0502020204030204" pitchFamily="34" charset="0"/>
                          <a:ea typeface="SimHei" panose="02010609060101010101" pitchFamily="49" charset="-122"/>
                          <a:cs typeface="Calibri" panose="020F0502020204030204" pitchFamily="34" charset="0"/>
                        </a:rPr>
                        <a:t>valE</a:t>
                      </a:r>
                      <a:r>
                        <a:rPr lang="zh-CN" altLang="en-US" dirty="0">
                          <a:latin typeface="Calibri" panose="020F0502020204030204" pitchFamily="34" charset="0"/>
                          <a:ea typeface="SimHei" panose="02010609060101010101" pitchFamily="49" charset="-122"/>
                          <a:cs typeface="Calibri" panose="020F0502020204030204" pitchFamily="34" charset="0"/>
                        </a:rPr>
                        <a:t>，在</a:t>
                      </a:r>
                      <a:r>
                        <a:rPr lang="en-US" altLang="zh-CN" dirty="0">
                          <a:latin typeface="Calibri" panose="020F0502020204030204" pitchFamily="34" charset="0"/>
                          <a:ea typeface="SimHei" panose="02010609060101010101" pitchFamily="49" charset="-122"/>
                          <a:cs typeface="Calibri" panose="020F0502020204030204" pitchFamily="34" charset="0"/>
                        </a:rPr>
                        <a:t>Write</a:t>
                      </a:r>
                      <a:r>
                        <a:rPr lang="zh-CN" altLang="en-US" dirty="0">
                          <a:latin typeface="Calibri" panose="020F0502020204030204" pitchFamily="34" charset="0"/>
                          <a:ea typeface="SimHei" panose="02010609060101010101" pitchFamily="49" charset="-122"/>
                          <a:cs typeface="Calibri" panose="020F0502020204030204" pitchFamily="34" charset="0"/>
                        </a:rPr>
                        <a:t> </a:t>
                      </a:r>
                      <a:r>
                        <a:rPr lang="en-US" altLang="zh-CN" dirty="0">
                          <a:latin typeface="Calibri" panose="020F0502020204030204" pitchFamily="34" charset="0"/>
                          <a:ea typeface="SimHei" panose="02010609060101010101" pitchFamily="49" charset="-122"/>
                          <a:cs typeface="Calibri" panose="020F0502020204030204" pitchFamily="34" charset="0"/>
                        </a:rPr>
                        <a:t>back</a:t>
                      </a:r>
                      <a:r>
                        <a:rPr lang="zh-CN" altLang="en-US" dirty="0">
                          <a:latin typeface="Calibri" panose="020F0502020204030204" pitchFamily="34" charset="0"/>
                          <a:ea typeface="SimHei" panose="02010609060101010101" pitchFamily="49" charset="-122"/>
                          <a:cs typeface="Calibri" panose="020F0502020204030204" pitchFamily="34" charset="0"/>
                        </a:rPr>
                        <a:t>阶段写到</a:t>
                      </a:r>
                      <a:r>
                        <a:rPr lang="en-US" altLang="zh-CN" dirty="0" err="1">
                          <a:latin typeface="Calibri" panose="020F0502020204030204" pitchFamily="34" charset="0"/>
                          <a:ea typeface="SimHei" panose="02010609060101010101" pitchFamily="49" charset="-122"/>
                          <a:cs typeface="Calibri" panose="020F0502020204030204" pitchFamily="34" charset="0"/>
                        </a:rPr>
                        <a:t>srcE</a:t>
                      </a:r>
                      <a:r>
                        <a:rPr lang="zh-CN" altLang="en-US" dirty="0">
                          <a:latin typeface="Calibri" panose="020F0502020204030204" pitchFamily="34" charset="0"/>
                          <a:ea typeface="SimHei" panose="02010609060101010101" pitchFamily="49" charset="-122"/>
                          <a:cs typeface="Calibri" panose="020F0502020204030204" pitchFamily="34" charset="0"/>
                        </a:rPr>
                        <a:t>里</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47888510"/>
                  </a:ext>
                </a:extLst>
              </a:tr>
              <a:tr h="405604">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valE</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valB</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valC</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rmmovq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mrmovq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用</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ALU</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计算地址</a:t>
                      </a:r>
                    </a:p>
                  </a:txBody>
                  <a:tcPr anchor="ctr"/>
                </a:tc>
                <a:extLst>
                  <a:ext uri="{0D108BD9-81ED-4DB2-BD59-A6C34878D82A}">
                    <a16:rowId xmlns:a16="http://schemas.microsoft.com/office/drawing/2014/main" val="2313074182"/>
                  </a:ext>
                </a:extLst>
              </a:tr>
              <a:tr h="405604">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valE</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valB</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OP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valA</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OPq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根据</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ifun</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算术运算</a:t>
                      </a:r>
                    </a:p>
                  </a:txBody>
                  <a:tcPr anchor="ctr"/>
                </a:tc>
                <a:extLst>
                  <a:ext uri="{0D108BD9-81ED-4DB2-BD59-A6C34878D82A}">
                    <a16:rowId xmlns:a16="http://schemas.microsoft.com/office/drawing/2014/main" val="83180296"/>
                  </a:ext>
                </a:extLst>
              </a:tr>
              <a:tr h="405604">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valE</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valB</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+ 8</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ret,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popq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rowSpan="2">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valB</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是</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，这一步计算更新后的</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值</a:t>
                      </a:r>
                    </a:p>
                  </a:txBody>
                  <a:tcPr anchor="ctr"/>
                </a:tc>
                <a:extLst>
                  <a:ext uri="{0D108BD9-81ED-4DB2-BD59-A6C34878D82A}">
                    <a16:rowId xmlns:a16="http://schemas.microsoft.com/office/drawing/2014/main" val="1369603472"/>
                  </a:ext>
                </a:extLst>
              </a:tr>
              <a:tr h="405604">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valE</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valB</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- 8</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call,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pushq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vMerge="1">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2589659691"/>
                  </a:ext>
                </a:extLst>
              </a:tr>
              <a:tr h="405604">
                <a:tc vMerge="1">
                  <a:txBody>
                    <a:bodyPr/>
                    <a:lstStyle/>
                    <a:p>
                      <a:pPr algn="ctr"/>
                      <a:endParaRPr lang="zh-CN" altLang="en-US" dirty="0"/>
                    </a:p>
                  </a:txBody>
                  <a:tcPr anchor="ctr"/>
                </a:tc>
                <a:tc rowSpan="3">
                  <a:txBody>
                    <a:bodyPr/>
                    <a:lstStyle/>
                    <a:p>
                      <a:pPr algn="ctr"/>
                      <a:r>
                        <a:rPr lang="en-US" altLang="zh-CN" dirty="0" err="1"/>
                        <a:t>Cond.codes</a:t>
                      </a:r>
                      <a:endParaRPr lang="zh-CN" altLang="en-US" dirty="0"/>
                    </a:p>
                  </a:txBody>
                  <a:tcPr anchor="ctr"/>
                </a:tc>
                <a:tc>
                  <a:txBody>
                    <a:bodyPr/>
                    <a:lstStyle/>
                    <a:p>
                      <a:pPr algn="ctr"/>
                      <a:endParaRPr lang="zh-CN" altLang="en-US" dirty="0"/>
                    </a:p>
                  </a:txBody>
                  <a:tcPr anchor="ctr"/>
                </a:tc>
                <a:tc>
                  <a:txBody>
                    <a:bodyPr/>
                    <a:lstStyle/>
                    <a:p>
                      <a:pPr algn="ctr"/>
                      <a:r>
                        <a:rPr lang="zh-CN" altLang="en-US" dirty="0">
                          <a:latin typeface="SimHei" panose="02010609060101010101" pitchFamily="49" charset="-122"/>
                          <a:ea typeface="SimHei" panose="02010609060101010101" pitchFamily="49" charset="-122"/>
                          <a:cs typeface="Courier New" panose="02070309020205020404" pitchFamily="49" charset="0"/>
                        </a:rPr>
                        <a:t>其他指令</a:t>
                      </a:r>
                    </a:p>
                  </a:txBody>
                  <a:tcPr anchor="ctr"/>
                </a:tc>
                <a:tc>
                  <a:txBody>
                    <a:bodyPr/>
                    <a:lstStyle/>
                    <a:p>
                      <a:pPr algn="ctr"/>
                      <a:endParaRPr lang="zh-CN" altLang="en-US" dirty="0">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501145524"/>
                  </a:ext>
                </a:extLst>
              </a:tr>
              <a:tr h="405604">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Set CC</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latin typeface="Courier New" panose="02070309020205020404" pitchFamily="49" charset="0"/>
                          <a:cs typeface="Courier New" panose="02070309020205020404" pitchFamily="49" charset="0"/>
                        </a:rPr>
                        <a:t>OPq</a:t>
                      </a:r>
                      <a:endParaRPr lang="zh-CN" altLang="en-US" dirty="0">
                        <a:latin typeface="Courier New" panose="02070309020205020404" pitchFamily="49" charset="0"/>
                        <a:cs typeface="Courier New" panose="02070309020205020404" pitchFamily="49" charset="0"/>
                      </a:endParaRPr>
                    </a:p>
                  </a:txBody>
                  <a:tcPr anchor="ctr"/>
                </a:tc>
                <a:tc>
                  <a:txBody>
                    <a:bodyPr/>
                    <a:lstStyle/>
                    <a:p>
                      <a:pPr algn="ctr"/>
                      <a:r>
                        <a:rPr lang="zh-CN" altLang="en-US" dirty="0">
                          <a:latin typeface="Calibri" panose="020F0502020204030204" pitchFamily="34" charset="0"/>
                          <a:ea typeface="SimHei" panose="02010609060101010101" pitchFamily="49" charset="-122"/>
                          <a:cs typeface="Calibri" panose="020F0502020204030204" pitchFamily="34" charset="0"/>
                        </a:rPr>
                        <a:t>根据结果设置条件码</a:t>
                      </a:r>
                    </a:p>
                  </a:txBody>
                  <a:tcPr anchor="ctr"/>
                </a:tc>
                <a:extLst>
                  <a:ext uri="{0D108BD9-81ED-4DB2-BD59-A6C34878D82A}">
                    <a16:rowId xmlns:a16="http://schemas.microsoft.com/office/drawing/2014/main" val="761202896"/>
                  </a:ext>
                </a:extLst>
              </a:tr>
              <a:tr h="405604">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Cnd</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Cond(CC,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ifun</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latin typeface="Courier New" panose="02070309020205020404" pitchFamily="49" charset="0"/>
                          <a:cs typeface="Courier New" panose="02070309020205020404" pitchFamily="49" charset="0"/>
                        </a:rPr>
                        <a:t>cmovXX</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jXX</a:t>
                      </a:r>
                      <a:endParaRPr lang="zh-CN" altLang="en-US" dirty="0">
                        <a:latin typeface="Courier New" panose="02070309020205020404" pitchFamily="49" charset="0"/>
                        <a:cs typeface="Courier New" panose="02070309020205020404" pitchFamily="49" charset="0"/>
                      </a:endParaRPr>
                    </a:p>
                  </a:txBody>
                  <a:tcPr anchor="ctr"/>
                </a:tc>
                <a:tc>
                  <a:txBody>
                    <a:bodyPr/>
                    <a:lstStyle/>
                    <a:p>
                      <a:pPr algn="ctr"/>
                      <a:r>
                        <a:rPr lang="zh-CN" altLang="en-US" dirty="0">
                          <a:latin typeface="Calibri" panose="020F0502020204030204" pitchFamily="34" charset="0"/>
                          <a:ea typeface="SimHei" panose="02010609060101010101" pitchFamily="49" charset="-122"/>
                          <a:cs typeface="Calibri" panose="020F0502020204030204" pitchFamily="34" charset="0"/>
                        </a:rPr>
                        <a:t>需要条件判断</a:t>
                      </a:r>
                    </a:p>
                  </a:txBody>
                  <a:tcPr anchor="ctr"/>
                </a:tc>
                <a:extLst>
                  <a:ext uri="{0D108BD9-81ED-4DB2-BD59-A6C34878D82A}">
                    <a16:rowId xmlns:a16="http://schemas.microsoft.com/office/drawing/2014/main" val="2244072164"/>
                  </a:ext>
                </a:extLst>
              </a:tr>
            </a:tbl>
          </a:graphicData>
        </a:graphic>
      </p:graphicFrame>
    </p:spTree>
    <p:extLst>
      <p:ext uri="{BB962C8B-B14F-4D97-AF65-F5344CB8AC3E}">
        <p14:creationId xmlns:p14="http://schemas.microsoft.com/office/powerpoint/2010/main" val="148212882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9F6E322-0348-5A42-8E87-336F227F116C}"/>
              </a:ext>
            </a:extLst>
          </p:cNvPr>
          <p:cNvSpPr txBox="1"/>
          <p:nvPr/>
        </p:nvSpPr>
        <p:spPr>
          <a:xfrm>
            <a:off x="10766323" y="644996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Fetch</a:t>
            </a:r>
            <a:endParaRPr kumimoji="1" lang="zh-CN" altLang="en-US" sz="2000" dirty="0"/>
          </a:p>
        </p:txBody>
      </p:sp>
      <p:sp>
        <p:nvSpPr>
          <p:cNvPr id="4" name="TextBox 3">
            <a:extLst>
              <a:ext uri="{FF2B5EF4-FFF2-40B4-BE49-F238E27FC236}">
                <a16:creationId xmlns:a16="http://schemas.microsoft.com/office/drawing/2014/main" id="{0A8052B4-4835-B044-B1FE-346F037A2E7B}"/>
              </a:ext>
            </a:extLst>
          </p:cNvPr>
          <p:cNvSpPr txBox="1"/>
          <p:nvPr/>
        </p:nvSpPr>
        <p:spPr>
          <a:xfrm>
            <a:off x="10766323" y="604985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Decode</a:t>
            </a:r>
            <a:endParaRPr kumimoji="1" lang="zh-CN" altLang="en-US" sz="2000" dirty="0"/>
          </a:p>
        </p:txBody>
      </p:sp>
      <p:sp>
        <p:nvSpPr>
          <p:cNvPr id="5" name="TextBox 4">
            <a:extLst>
              <a:ext uri="{FF2B5EF4-FFF2-40B4-BE49-F238E27FC236}">
                <a16:creationId xmlns:a16="http://schemas.microsoft.com/office/drawing/2014/main" id="{E686A170-38A8-244A-B746-AF0B53C216C5}"/>
              </a:ext>
            </a:extLst>
          </p:cNvPr>
          <p:cNvSpPr txBox="1"/>
          <p:nvPr/>
        </p:nvSpPr>
        <p:spPr>
          <a:xfrm>
            <a:off x="10766323" y="5649741"/>
            <a:ext cx="1425677" cy="400110"/>
          </a:xfrm>
          <a:prstGeom prst="rect">
            <a:avLst/>
          </a:prstGeom>
          <a:solidFill>
            <a:schemeClr val="accent2"/>
          </a:solidFill>
          <a:ln w="19050">
            <a:solidFill>
              <a:schemeClr val="tx1"/>
            </a:solidFill>
          </a:ln>
        </p:spPr>
        <p:txBody>
          <a:bodyPr wrap="square" rtlCol="0">
            <a:spAutoFit/>
          </a:bodyPr>
          <a:lstStyle/>
          <a:p>
            <a:pPr algn="ctr"/>
            <a:r>
              <a:rPr kumimoji="1" lang="en-US" altLang="zh-CN" sz="2000" dirty="0"/>
              <a:t>Execute</a:t>
            </a:r>
            <a:endParaRPr kumimoji="1" lang="zh-CN" altLang="en-US" sz="2000" dirty="0"/>
          </a:p>
        </p:txBody>
      </p:sp>
      <p:sp>
        <p:nvSpPr>
          <p:cNvPr id="6" name="TextBox 5">
            <a:extLst>
              <a:ext uri="{FF2B5EF4-FFF2-40B4-BE49-F238E27FC236}">
                <a16:creationId xmlns:a16="http://schemas.microsoft.com/office/drawing/2014/main" id="{0CF7AE5F-38A0-664D-BEF2-1DB370E67202}"/>
              </a:ext>
            </a:extLst>
          </p:cNvPr>
          <p:cNvSpPr txBox="1"/>
          <p:nvPr/>
        </p:nvSpPr>
        <p:spPr>
          <a:xfrm>
            <a:off x="10766322" y="524963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Memory</a:t>
            </a:r>
            <a:endParaRPr kumimoji="1" lang="zh-CN" altLang="en-US" sz="2000" dirty="0"/>
          </a:p>
        </p:txBody>
      </p:sp>
      <p:sp>
        <p:nvSpPr>
          <p:cNvPr id="7" name="TextBox 6">
            <a:extLst>
              <a:ext uri="{FF2B5EF4-FFF2-40B4-BE49-F238E27FC236}">
                <a16:creationId xmlns:a16="http://schemas.microsoft.com/office/drawing/2014/main" id="{43103568-3A6E-1444-85E0-E3A604F51414}"/>
              </a:ext>
            </a:extLst>
          </p:cNvPr>
          <p:cNvSpPr txBox="1"/>
          <p:nvPr/>
        </p:nvSpPr>
        <p:spPr>
          <a:xfrm>
            <a:off x="10766321" y="484952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Writeback</a:t>
            </a:r>
            <a:endParaRPr kumimoji="1" lang="zh-CN" altLang="en-US" sz="2000" dirty="0"/>
          </a:p>
        </p:txBody>
      </p:sp>
      <p:sp>
        <p:nvSpPr>
          <p:cNvPr id="8" name="TextBox 7">
            <a:extLst>
              <a:ext uri="{FF2B5EF4-FFF2-40B4-BE49-F238E27FC236}">
                <a16:creationId xmlns:a16="http://schemas.microsoft.com/office/drawing/2014/main" id="{D3C2D670-2131-3948-A92E-98B5E53DCFF9}"/>
              </a:ext>
            </a:extLst>
          </p:cNvPr>
          <p:cNvSpPr txBox="1"/>
          <p:nvPr/>
        </p:nvSpPr>
        <p:spPr>
          <a:xfrm>
            <a:off x="10766320" y="444941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Update PC</a:t>
            </a:r>
            <a:endParaRPr kumimoji="1" lang="zh-CN" altLang="en-US" sz="2000" dirty="0"/>
          </a:p>
        </p:txBody>
      </p:sp>
      <p:sp>
        <p:nvSpPr>
          <p:cNvPr id="9" name="TextBox 8">
            <a:extLst>
              <a:ext uri="{FF2B5EF4-FFF2-40B4-BE49-F238E27FC236}">
                <a16:creationId xmlns:a16="http://schemas.microsoft.com/office/drawing/2014/main" id="{AB1D418F-E2EE-8141-82C2-835D341937CB}"/>
              </a:ext>
            </a:extLst>
          </p:cNvPr>
          <p:cNvSpPr txBox="1"/>
          <p:nvPr/>
        </p:nvSpPr>
        <p:spPr>
          <a:xfrm>
            <a:off x="4382602" y="6285799"/>
            <a:ext cx="572401" cy="369332"/>
          </a:xfrm>
          <a:prstGeom prst="rect">
            <a:avLst/>
          </a:prstGeom>
          <a:noFill/>
        </p:spPr>
        <p:txBody>
          <a:bodyPr wrap="none" rtlCol="0">
            <a:spAutoFit/>
          </a:bodyPr>
          <a:lstStyle/>
          <a:p>
            <a:r>
              <a:rPr kumimoji="1" lang="en-US" altLang="zh-CN" dirty="0" err="1"/>
              <a:t>valC</a:t>
            </a:r>
            <a:endParaRPr kumimoji="1" lang="en-US" altLang="zh-CN" dirty="0"/>
          </a:p>
        </p:txBody>
      </p:sp>
      <p:sp>
        <p:nvSpPr>
          <p:cNvPr id="10" name="TextBox 9">
            <a:extLst>
              <a:ext uri="{FF2B5EF4-FFF2-40B4-BE49-F238E27FC236}">
                <a16:creationId xmlns:a16="http://schemas.microsoft.com/office/drawing/2014/main" id="{B381A43E-E1A8-9146-9126-F186EDF15C7D}"/>
              </a:ext>
            </a:extLst>
          </p:cNvPr>
          <p:cNvSpPr txBox="1"/>
          <p:nvPr/>
        </p:nvSpPr>
        <p:spPr>
          <a:xfrm>
            <a:off x="9643007" y="4910540"/>
            <a:ext cx="582019" cy="369332"/>
          </a:xfrm>
          <a:prstGeom prst="rect">
            <a:avLst/>
          </a:prstGeom>
          <a:noFill/>
        </p:spPr>
        <p:txBody>
          <a:bodyPr wrap="square" rtlCol="0">
            <a:spAutoFit/>
          </a:bodyPr>
          <a:lstStyle/>
          <a:p>
            <a:r>
              <a:rPr kumimoji="1" lang="en-US" altLang="zh-CN" dirty="0" err="1"/>
              <a:t>valA</a:t>
            </a:r>
            <a:endParaRPr kumimoji="1" lang="zh-CN" altLang="en-US" dirty="0"/>
          </a:p>
        </p:txBody>
      </p:sp>
      <p:sp>
        <p:nvSpPr>
          <p:cNvPr id="11" name="TextBox 10">
            <a:extLst>
              <a:ext uri="{FF2B5EF4-FFF2-40B4-BE49-F238E27FC236}">
                <a16:creationId xmlns:a16="http://schemas.microsoft.com/office/drawing/2014/main" id="{31EC95D9-34A3-544F-9CB7-668AF68BC9FD}"/>
              </a:ext>
            </a:extLst>
          </p:cNvPr>
          <p:cNvSpPr txBox="1"/>
          <p:nvPr/>
        </p:nvSpPr>
        <p:spPr>
          <a:xfrm>
            <a:off x="9643007" y="4332455"/>
            <a:ext cx="582019" cy="369332"/>
          </a:xfrm>
          <a:prstGeom prst="rect">
            <a:avLst/>
          </a:prstGeom>
          <a:noFill/>
        </p:spPr>
        <p:txBody>
          <a:bodyPr wrap="square" rtlCol="0">
            <a:spAutoFit/>
          </a:bodyPr>
          <a:lstStyle/>
          <a:p>
            <a:r>
              <a:rPr kumimoji="1" lang="en-US" altLang="zh-CN" dirty="0" err="1"/>
              <a:t>valB</a:t>
            </a:r>
            <a:endParaRPr kumimoji="1" lang="zh-CN" altLang="en-US" dirty="0"/>
          </a:p>
        </p:txBody>
      </p:sp>
      <p:sp>
        <p:nvSpPr>
          <p:cNvPr id="12" name="Rectangle 11">
            <a:extLst>
              <a:ext uri="{FF2B5EF4-FFF2-40B4-BE49-F238E27FC236}">
                <a16:creationId xmlns:a16="http://schemas.microsoft.com/office/drawing/2014/main" id="{59DE2288-BF39-724F-AD58-E8469FE54A3B}"/>
              </a:ext>
            </a:extLst>
          </p:cNvPr>
          <p:cNvSpPr/>
          <p:nvPr/>
        </p:nvSpPr>
        <p:spPr>
          <a:xfrm>
            <a:off x="4257580" y="3727269"/>
            <a:ext cx="825684"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ALU A</a:t>
            </a:r>
            <a:endParaRPr kumimoji="1" lang="zh-CN" altLang="en-US" dirty="0">
              <a:solidFill>
                <a:schemeClr val="accent3"/>
              </a:solidFill>
            </a:endParaRPr>
          </a:p>
        </p:txBody>
      </p:sp>
      <p:sp>
        <p:nvSpPr>
          <p:cNvPr id="13" name="Rectangle 12">
            <a:extLst>
              <a:ext uri="{FF2B5EF4-FFF2-40B4-BE49-F238E27FC236}">
                <a16:creationId xmlns:a16="http://schemas.microsoft.com/office/drawing/2014/main" id="{832FD3D9-A8E3-294E-9591-D4642FCB4C88}"/>
              </a:ext>
            </a:extLst>
          </p:cNvPr>
          <p:cNvSpPr/>
          <p:nvPr/>
        </p:nvSpPr>
        <p:spPr>
          <a:xfrm>
            <a:off x="5391325" y="3727269"/>
            <a:ext cx="825684"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ALU B</a:t>
            </a:r>
            <a:endParaRPr kumimoji="1" lang="zh-CN" altLang="en-US" dirty="0">
              <a:solidFill>
                <a:schemeClr val="accent3"/>
              </a:solidFill>
            </a:endParaRPr>
          </a:p>
        </p:txBody>
      </p:sp>
      <p:sp>
        <p:nvSpPr>
          <p:cNvPr id="2" name="Trapezoid 1">
            <a:extLst>
              <a:ext uri="{FF2B5EF4-FFF2-40B4-BE49-F238E27FC236}">
                <a16:creationId xmlns:a16="http://schemas.microsoft.com/office/drawing/2014/main" id="{6BB7B288-9D08-BE48-9FF6-E4DDF5F0B500}"/>
              </a:ext>
            </a:extLst>
          </p:cNvPr>
          <p:cNvSpPr/>
          <p:nvPr/>
        </p:nvSpPr>
        <p:spPr>
          <a:xfrm>
            <a:off x="4257580" y="2378531"/>
            <a:ext cx="1959429" cy="411278"/>
          </a:xfrm>
          <a:prstGeom prst="trapezoid">
            <a:avLst>
              <a:gd name="adj" fmla="val 84017"/>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5"/>
                </a:solidFill>
              </a:rPr>
              <a:t>ALU</a:t>
            </a:r>
            <a:endParaRPr kumimoji="1" lang="zh-CN" altLang="en-US" dirty="0">
              <a:solidFill>
                <a:schemeClr val="accent5"/>
              </a:solidFill>
            </a:endParaRPr>
          </a:p>
        </p:txBody>
      </p:sp>
      <p:cxnSp>
        <p:nvCxnSpPr>
          <p:cNvPr id="14" name="Straight Arrow Connector 13">
            <a:extLst>
              <a:ext uri="{FF2B5EF4-FFF2-40B4-BE49-F238E27FC236}">
                <a16:creationId xmlns:a16="http://schemas.microsoft.com/office/drawing/2014/main" id="{9E7D588D-FC94-8846-B993-350B81716F23}"/>
              </a:ext>
            </a:extLst>
          </p:cNvPr>
          <p:cNvCxnSpPr>
            <a:cxnSpLocks/>
            <a:stCxn id="9" idx="0"/>
            <a:endCxn id="12" idx="2"/>
          </p:cNvCxnSpPr>
          <p:nvPr/>
        </p:nvCxnSpPr>
        <p:spPr>
          <a:xfrm flipV="1">
            <a:off x="4668803" y="4138547"/>
            <a:ext cx="1619" cy="2147252"/>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0" name="Elbow Connector 19">
            <a:extLst>
              <a:ext uri="{FF2B5EF4-FFF2-40B4-BE49-F238E27FC236}">
                <a16:creationId xmlns:a16="http://schemas.microsoft.com/office/drawing/2014/main" id="{A5A24C2F-7483-FA42-9CDE-BC274E714B73}"/>
              </a:ext>
            </a:extLst>
          </p:cNvPr>
          <p:cNvCxnSpPr>
            <a:cxnSpLocks/>
            <a:stCxn id="11" idx="1"/>
            <a:endCxn id="13" idx="2"/>
          </p:cNvCxnSpPr>
          <p:nvPr/>
        </p:nvCxnSpPr>
        <p:spPr>
          <a:xfrm rot="10800000">
            <a:off x="5804167" y="4138547"/>
            <a:ext cx="3838840" cy="378574"/>
          </a:xfrm>
          <a:prstGeom prst="bentConnector2">
            <a:avLst/>
          </a:prstGeom>
          <a:ln w="317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a:extLst>
              <a:ext uri="{FF2B5EF4-FFF2-40B4-BE49-F238E27FC236}">
                <a16:creationId xmlns:a16="http://schemas.microsoft.com/office/drawing/2014/main" id="{918CC0DE-88DB-9641-A248-DFA3231134DC}"/>
              </a:ext>
            </a:extLst>
          </p:cNvPr>
          <p:cNvCxnSpPr>
            <a:cxnSpLocks/>
            <a:stCxn id="10" idx="1"/>
          </p:cNvCxnSpPr>
          <p:nvPr/>
        </p:nvCxnSpPr>
        <p:spPr>
          <a:xfrm rot="10800000">
            <a:off x="4983885" y="4144484"/>
            <a:ext cx="4659122" cy="950722"/>
          </a:xfrm>
          <a:prstGeom prst="bentConnector3">
            <a:avLst>
              <a:gd name="adj1" fmla="val 99976"/>
            </a:avLst>
          </a:prstGeom>
          <a:ln w="317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AA40E0F-2D7A-C24A-BADE-6EA45068663F}"/>
              </a:ext>
            </a:extLst>
          </p:cNvPr>
          <p:cNvCxnSpPr>
            <a:cxnSpLocks/>
            <a:stCxn id="12" idx="0"/>
          </p:cNvCxnSpPr>
          <p:nvPr/>
        </p:nvCxnSpPr>
        <p:spPr>
          <a:xfrm flipV="1">
            <a:off x="4670422" y="2789809"/>
            <a:ext cx="0" cy="93746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32" name="Straight Arrow Connector 31">
            <a:extLst>
              <a:ext uri="{FF2B5EF4-FFF2-40B4-BE49-F238E27FC236}">
                <a16:creationId xmlns:a16="http://schemas.microsoft.com/office/drawing/2014/main" id="{BD960D8F-FADB-034A-A4D8-E994A7FB8677}"/>
              </a:ext>
            </a:extLst>
          </p:cNvPr>
          <p:cNvCxnSpPr>
            <a:cxnSpLocks/>
            <a:stCxn id="13" idx="0"/>
          </p:cNvCxnSpPr>
          <p:nvPr/>
        </p:nvCxnSpPr>
        <p:spPr>
          <a:xfrm flipV="1">
            <a:off x="5804167" y="2789809"/>
            <a:ext cx="0" cy="93746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35" name="TextBox 34">
            <a:extLst>
              <a:ext uri="{FF2B5EF4-FFF2-40B4-BE49-F238E27FC236}">
                <a16:creationId xmlns:a16="http://schemas.microsoft.com/office/drawing/2014/main" id="{570C6FF5-BFB1-764B-9DD0-C1EB2F6537ED}"/>
              </a:ext>
            </a:extLst>
          </p:cNvPr>
          <p:cNvSpPr txBox="1"/>
          <p:nvPr/>
        </p:nvSpPr>
        <p:spPr>
          <a:xfrm>
            <a:off x="392033" y="4621238"/>
            <a:ext cx="692497" cy="369332"/>
          </a:xfrm>
          <a:prstGeom prst="rect">
            <a:avLst/>
          </a:prstGeom>
          <a:noFill/>
        </p:spPr>
        <p:txBody>
          <a:bodyPr wrap="square" rtlCol="0">
            <a:spAutoFit/>
          </a:bodyPr>
          <a:lstStyle/>
          <a:p>
            <a:r>
              <a:rPr kumimoji="1" lang="en-US" altLang="zh-CN" dirty="0" err="1"/>
              <a:t>icode</a:t>
            </a:r>
            <a:endParaRPr kumimoji="1" lang="en-US" altLang="zh-CN" dirty="0"/>
          </a:p>
        </p:txBody>
      </p:sp>
      <p:cxnSp>
        <p:nvCxnSpPr>
          <p:cNvPr id="37" name="Straight Arrow Connector 36">
            <a:extLst>
              <a:ext uri="{FF2B5EF4-FFF2-40B4-BE49-F238E27FC236}">
                <a16:creationId xmlns:a16="http://schemas.microsoft.com/office/drawing/2014/main" id="{3967E53A-7609-EE45-902C-E2E3306F60E7}"/>
              </a:ext>
            </a:extLst>
          </p:cNvPr>
          <p:cNvCxnSpPr>
            <a:cxnSpLocks/>
          </p:cNvCxnSpPr>
          <p:nvPr/>
        </p:nvCxnSpPr>
        <p:spPr>
          <a:xfrm flipH="1" flipV="1">
            <a:off x="3072149" y="4144484"/>
            <a:ext cx="1" cy="651992"/>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cxnSp>
        <p:nvCxnSpPr>
          <p:cNvPr id="38" name="Straight Arrow Connector 37">
            <a:extLst>
              <a:ext uri="{FF2B5EF4-FFF2-40B4-BE49-F238E27FC236}">
                <a16:creationId xmlns:a16="http://schemas.microsoft.com/office/drawing/2014/main" id="{39B0014C-A004-F849-9DCB-C48601F806AB}"/>
              </a:ext>
            </a:extLst>
          </p:cNvPr>
          <p:cNvCxnSpPr>
            <a:cxnSpLocks/>
          </p:cNvCxnSpPr>
          <p:nvPr/>
        </p:nvCxnSpPr>
        <p:spPr>
          <a:xfrm flipH="1" flipV="1">
            <a:off x="4382602" y="4147734"/>
            <a:ext cx="1" cy="651992"/>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cxnSp>
        <p:nvCxnSpPr>
          <p:cNvPr id="39" name="Straight Arrow Connector 38">
            <a:extLst>
              <a:ext uri="{FF2B5EF4-FFF2-40B4-BE49-F238E27FC236}">
                <a16:creationId xmlns:a16="http://schemas.microsoft.com/office/drawing/2014/main" id="{56038622-68DA-4A4C-A171-0E8850B6827F}"/>
              </a:ext>
            </a:extLst>
          </p:cNvPr>
          <p:cNvCxnSpPr>
            <a:cxnSpLocks/>
          </p:cNvCxnSpPr>
          <p:nvPr/>
        </p:nvCxnSpPr>
        <p:spPr>
          <a:xfrm flipH="1" flipV="1">
            <a:off x="5531368" y="4145137"/>
            <a:ext cx="1" cy="651992"/>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sp>
        <p:nvSpPr>
          <p:cNvPr id="41" name="Rectangle 40">
            <a:extLst>
              <a:ext uri="{FF2B5EF4-FFF2-40B4-BE49-F238E27FC236}">
                <a16:creationId xmlns:a16="http://schemas.microsoft.com/office/drawing/2014/main" id="{D8D32FCD-CB25-2547-A837-465A436E4B11}"/>
              </a:ext>
            </a:extLst>
          </p:cNvPr>
          <p:cNvSpPr/>
          <p:nvPr/>
        </p:nvSpPr>
        <p:spPr>
          <a:xfrm>
            <a:off x="2735698" y="3474117"/>
            <a:ext cx="662400" cy="661180"/>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Set</a:t>
            </a:r>
          </a:p>
          <a:p>
            <a:pPr algn="ctr"/>
            <a:r>
              <a:rPr kumimoji="1" lang="en-US" altLang="zh-CN" dirty="0">
                <a:solidFill>
                  <a:schemeClr val="accent3"/>
                </a:solidFill>
              </a:rPr>
              <a:t>CC</a:t>
            </a:r>
            <a:endParaRPr kumimoji="1" lang="zh-CN" altLang="en-US" dirty="0">
              <a:solidFill>
                <a:schemeClr val="accent3"/>
              </a:solidFill>
            </a:endParaRPr>
          </a:p>
        </p:txBody>
      </p:sp>
      <p:sp>
        <p:nvSpPr>
          <p:cNvPr id="42" name="TextBox 41">
            <a:extLst>
              <a:ext uri="{FF2B5EF4-FFF2-40B4-BE49-F238E27FC236}">
                <a16:creationId xmlns:a16="http://schemas.microsoft.com/office/drawing/2014/main" id="{022E8883-6F96-7F4C-9A3B-11E33399B059}"/>
              </a:ext>
            </a:extLst>
          </p:cNvPr>
          <p:cNvSpPr txBox="1"/>
          <p:nvPr/>
        </p:nvSpPr>
        <p:spPr>
          <a:xfrm>
            <a:off x="1576377" y="5336161"/>
            <a:ext cx="572934" cy="369332"/>
          </a:xfrm>
          <a:prstGeom prst="rect">
            <a:avLst/>
          </a:prstGeom>
          <a:noFill/>
        </p:spPr>
        <p:txBody>
          <a:bodyPr wrap="square" rtlCol="0">
            <a:spAutoFit/>
          </a:bodyPr>
          <a:lstStyle/>
          <a:p>
            <a:pPr algn="ctr"/>
            <a:r>
              <a:rPr kumimoji="1" lang="en-US" altLang="zh-CN" dirty="0" err="1"/>
              <a:t>ifun</a:t>
            </a:r>
            <a:endParaRPr kumimoji="1" lang="en-US" altLang="zh-CN" dirty="0"/>
          </a:p>
        </p:txBody>
      </p:sp>
      <p:cxnSp>
        <p:nvCxnSpPr>
          <p:cNvPr id="43" name="Elbow Connector 42">
            <a:extLst>
              <a:ext uri="{FF2B5EF4-FFF2-40B4-BE49-F238E27FC236}">
                <a16:creationId xmlns:a16="http://schemas.microsoft.com/office/drawing/2014/main" id="{35E227CF-23F9-7442-95E1-B15DFAF389E2}"/>
              </a:ext>
            </a:extLst>
          </p:cNvPr>
          <p:cNvCxnSpPr>
            <a:cxnSpLocks/>
            <a:stCxn id="42" idx="3"/>
          </p:cNvCxnSpPr>
          <p:nvPr/>
        </p:nvCxnSpPr>
        <p:spPr>
          <a:xfrm flipV="1">
            <a:off x="2149311" y="2805969"/>
            <a:ext cx="6023728" cy="2714858"/>
          </a:xfrm>
          <a:prstGeom prst="bentConnector3">
            <a:avLst>
              <a:gd name="adj1" fmla="val 100078"/>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4D9959FF-085E-9640-A5BE-D91999C9CF5E}"/>
              </a:ext>
            </a:extLst>
          </p:cNvPr>
          <p:cNvSpPr/>
          <p:nvPr/>
        </p:nvSpPr>
        <p:spPr>
          <a:xfrm>
            <a:off x="7077144" y="2378530"/>
            <a:ext cx="1668673" cy="411279"/>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ALU fun.</a:t>
            </a:r>
          </a:p>
        </p:txBody>
      </p:sp>
      <p:cxnSp>
        <p:nvCxnSpPr>
          <p:cNvPr id="63" name="Straight Arrow Connector 62">
            <a:extLst>
              <a:ext uri="{FF2B5EF4-FFF2-40B4-BE49-F238E27FC236}">
                <a16:creationId xmlns:a16="http://schemas.microsoft.com/office/drawing/2014/main" id="{6B029670-938A-7242-B0CE-56B639E24EC1}"/>
              </a:ext>
            </a:extLst>
          </p:cNvPr>
          <p:cNvCxnSpPr>
            <a:cxnSpLocks/>
            <a:stCxn id="2" idx="0"/>
            <a:endCxn id="66" idx="2"/>
          </p:cNvCxnSpPr>
          <p:nvPr/>
        </p:nvCxnSpPr>
        <p:spPr>
          <a:xfrm flipH="1" flipV="1">
            <a:off x="5235593" y="1218039"/>
            <a:ext cx="1702" cy="1160492"/>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66" name="TextBox 65">
            <a:extLst>
              <a:ext uri="{FF2B5EF4-FFF2-40B4-BE49-F238E27FC236}">
                <a16:creationId xmlns:a16="http://schemas.microsoft.com/office/drawing/2014/main" id="{EE6CCA47-53CF-144D-9208-578D269912B5}"/>
              </a:ext>
            </a:extLst>
          </p:cNvPr>
          <p:cNvSpPr txBox="1"/>
          <p:nvPr/>
        </p:nvSpPr>
        <p:spPr>
          <a:xfrm>
            <a:off x="4955003" y="848707"/>
            <a:ext cx="561179" cy="369332"/>
          </a:xfrm>
          <a:prstGeom prst="rect">
            <a:avLst/>
          </a:prstGeom>
          <a:noFill/>
        </p:spPr>
        <p:txBody>
          <a:bodyPr wrap="none" rtlCol="0">
            <a:spAutoFit/>
          </a:bodyPr>
          <a:lstStyle/>
          <a:p>
            <a:r>
              <a:rPr kumimoji="1" lang="en-US" altLang="zh-CN" dirty="0" err="1"/>
              <a:t>valE</a:t>
            </a:r>
            <a:endParaRPr kumimoji="1" lang="en-US" altLang="zh-CN" dirty="0"/>
          </a:p>
        </p:txBody>
      </p:sp>
      <p:cxnSp>
        <p:nvCxnSpPr>
          <p:cNvPr id="69" name="Straight Arrow Connector 68">
            <a:extLst>
              <a:ext uri="{FF2B5EF4-FFF2-40B4-BE49-F238E27FC236}">
                <a16:creationId xmlns:a16="http://schemas.microsoft.com/office/drawing/2014/main" id="{5519F40C-3761-E646-B6D4-36E97786F325}"/>
              </a:ext>
            </a:extLst>
          </p:cNvPr>
          <p:cNvCxnSpPr>
            <a:cxnSpLocks/>
            <a:stCxn id="41" idx="0"/>
            <a:endCxn id="75" idx="2"/>
          </p:cNvCxnSpPr>
          <p:nvPr/>
        </p:nvCxnSpPr>
        <p:spPr>
          <a:xfrm flipV="1">
            <a:off x="3066898" y="2789568"/>
            <a:ext cx="0" cy="684549"/>
          </a:xfrm>
          <a:prstGeom prst="straightConnector1">
            <a:avLst/>
          </a:prstGeom>
          <a:ln w="9525" cap="rnd">
            <a:prstDash val="lgDash"/>
            <a:round/>
            <a:headEnd type="none"/>
            <a:tailEnd type="triangle"/>
          </a:ln>
        </p:spPr>
        <p:style>
          <a:lnRef idx="2">
            <a:schemeClr val="dk1"/>
          </a:lnRef>
          <a:fillRef idx="0">
            <a:schemeClr val="dk1"/>
          </a:fillRef>
          <a:effectRef idx="1">
            <a:schemeClr val="dk1"/>
          </a:effectRef>
          <a:fontRef idx="minor">
            <a:schemeClr val="tx1"/>
          </a:fontRef>
        </p:style>
      </p:cxnSp>
      <p:sp>
        <p:nvSpPr>
          <p:cNvPr id="75" name="Rectangle 74">
            <a:extLst>
              <a:ext uri="{FF2B5EF4-FFF2-40B4-BE49-F238E27FC236}">
                <a16:creationId xmlns:a16="http://schemas.microsoft.com/office/drawing/2014/main" id="{35C1B019-AE7E-5E4C-9B1D-C326DF1ED8C7}"/>
              </a:ext>
            </a:extLst>
          </p:cNvPr>
          <p:cNvSpPr/>
          <p:nvPr/>
        </p:nvSpPr>
        <p:spPr>
          <a:xfrm>
            <a:off x="2742396" y="2378290"/>
            <a:ext cx="649003" cy="411278"/>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ysClr val="windowText" lastClr="000000"/>
                </a:solidFill>
              </a:rPr>
              <a:t>CC</a:t>
            </a:r>
            <a:endParaRPr kumimoji="1" lang="zh-CN" altLang="en-US" dirty="0">
              <a:solidFill>
                <a:sysClr val="windowText" lastClr="000000"/>
              </a:solidFill>
            </a:endParaRPr>
          </a:p>
        </p:txBody>
      </p:sp>
      <p:cxnSp>
        <p:nvCxnSpPr>
          <p:cNvPr id="81" name="Straight Arrow Connector 80">
            <a:extLst>
              <a:ext uri="{FF2B5EF4-FFF2-40B4-BE49-F238E27FC236}">
                <a16:creationId xmlns:a16="http://schemas.microsoft.com/office/drawing/2014/main" id="{9460E0DD-1339-6347-B923-5E77042B418E}"/>
              </a:ext>
            </a:extLst>
          </p:cNvPr>
          <p:cNvCxnSpPr>
            <a:cxnSpLocks/>
            <a:stCxn id="2" idx="1"/>
            <a:endCxn id="75" idx="3"/>
          </p:cNvCxnSpPr>
          <p:nvPr/>
        </p:nvCxnSpPr>
        <p:spPr>
          <a:xfrm flipH="1" flipV="1">
            <a:off x="3391399" y="2583929"/>
            <a:ext cx="1038953" cy="241"/>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sp>
        <p:nvSpPr>
          <p:cNvPr id="84" name="TextBox 83">
            <a:extLst>
              <a:ext uri="{FF2B5EF4-FFF2-40B4-BE49-F238E27FC236}">
                <a16:creationId xmlns:a16="http://schemas.microsoft.com/office/drawing/2014/main" id="{38C343AB-092D-B247-BF27-743D4FDB031C}"/>
              </a:ext>
            </a:extLst>
          </p:cNvPr>
          <p:cNvSpPr txBox="1"/>
          <p:nvPr/>
        </p:nvSpPr>
        <p:spPr>
          <a:xfrm>
            <a:off x="2315588" y="2947176"/>
            <a:ext cx="776559" cy="369332"/>
          </a:xfrm>
          <a:prstGeom prst="rect">
            <a:avLst/>
          </a:prstGeom>
          <a:noFill/>
        </p:spPr>
        <p:txBody>
          <a:bodyPr wrap="none" rtlCol="0">
            <a:spAutoFit/>
          </a:bodyPr>
          <a:lstStyle/>
          <a:p>
            <a:r>
              <a:rPr kumimoji="1" lang="en-US" altLang="zh-CN" dirty="0" err="1"/>
              <a:t>set_cc</a:t>
            </a:r>
            <a:endParaRPr kumimoji="1" lang="zh-CN" altLang="en-US" dirty="0"/>
          </a:p>
        </p:txBody>
      </p:sp>
      <p:cxnSp>
        <p:nvCxnSpPr>
          <p:cNvPr id="89" name="Straight Arrow Connector 88">
            <a:extLst>
              <a:ext uri="{FF2B5EF4-FFF2-40B4-BE49-F238E27FC236}">
                <a16:creationId xmlns:a16="http://schemas.microsoft.com/office/drawing/2014/main" id="{C2B6BC24-018A-7E46-8284-25DA9D03DDD3}"/>
              </a:ext>
            </a:extLst>
          </p:cNvPr>
          <p:cNvCxnSpPr>
            <a:cxnSpLocks/>
            <a:stCxn id="42" idx="0"/>
            <a:endCxn id="103" idx="2"/>
          </p:cNvCxnSpPr>
          <p:nvPr/>
        </p:nvCxnSpPr>
        <p:spPr>
          <a:xfrm flipV="1">
            <a:off x="1862844" y="1748451"/>
            <a:ext cx="0" cy="3587710"/>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cxnSp>
        <p:nvCxnSpPr>
          <p:cNvPr id="100" name="Straight Arrow Connector 99">
            <a:extLst>
              <a:ext uri="{FF2B5EF4-FFF2-40B4-BE49-F238E27FC236}">
                <a16:creationId xmlns:a16="http://schemas.microsoft.com/office/drawing/2014/main" id="{EFB7B91C-4B25-BC4C-8DE7-0E6A3CD05A9D}"/>
              </a:ext>
            </a:extLst>
          </p:cNvPr>
          <p:cNvCxnSpPr>
            <a:cxnSpLocks/>
            <a:stCxn id="48" idx="1"/>
            <a:endCxn id="2" idx="3"/>
          </p:cNvCxnSpPr>
          <p:nvPr/>
        </p:nvCxnSpPr>
        <p:spPr>
          <a:xfrm flipH="1">
            <a:off x="6044237" y="2584170"/>
            <a:ext cx="1032907" cy="0"/>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sp>
        <p:nvSpPr>
          <p:cNvPr id="103" name="Rectangle 102">
            <a:extLst>
              <a:ext uri="{FF2B5EF4-FFF2-40B4-BE49-F238E27FC236}">
                <a16:creationId xmlns:a16="http://schemas.microsoft.com/office/drawing/2014/main" id="{D4E6FDAC-AAA2-2C45-BFF7-22AA1FA07C19}"/>
              </a:ext>
            </a:extLst>
          </p:cNvPr>
          <p:cNvSpPr/>
          <p:nvPr/>
        </p:nvSpPr>
        <p:spPr>
          <a:xfrm>
            <a:off x="1477702" y="1337173"/>
            <a:ext cx="770284" cy="411278"/>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5"/>
                </a:solidFill>
              </a:rPr>
              <a:t>Cond</a:t>
            </a:r>
            <a:endParaRPr kumimoji="1" lang="zh-CN" altLang="en-US" dirty="0">
              <a:solidFill>
                <a:schemeClr val="accent5"/>
              </a:solidFill>
            </a:endParaRPr>
          </a:p>
        </p:txBody>
      </p:sp>
      <p:cxnSp>
        <p:nvCxnSpPr>
          <p:cNvPr id="106" name="Elbow Connector 105">
            <a:extLst>
              <a:ext uri="{FF2B5EF4-FFF2-40B4-BE49-F238E27FC236}">
                <a16:creationId xmlns:a16="http://schemas.microsoft.com/office/drawing/2014/main" id="{696A40F6-BA0B-254B-BC3F-C9FF51D66682}"/>
              </a:ext>
            </a:extLst>
          </p:cNvPr>
          <p:cNvCxnSpPr>
            <a:cxnSpLocks/>
            <a:stCxn id="75" idx="0"/>
            <a:endCxn id="103" idx="3"/>
          </p:cNvCxnSpPr>
          <p:nvPr/>
        </p:nvCxnSpPr>
        <p:spPr>
          <a:xfrm rot="16200000" flipV="1">
            <a:off x="2239703" y="1551095"/>
            <a:ext cx="835478" cy="818912"/>
          </a:xfrm>
          <a:prstGeom prst="bentConnector2">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126B0EA3-2265-894C-80F6-0B42C5622822}"/>
              </a:ext>
            </a:extLst>
          </p:cNvPr>
          <p:cNvCxnSpPr>
            <a:cxnSpLocks/>
            <a:stCxn id="103" idx="0"/>
            <a:endCxn id="112" idx="2"/>
          </p:cNvCxnSpPr>
          <p:nvPr/>
        </p:nvCxnSpPr>
        <p:spPr>
          <a:xfrm flipV="1">
            <a:off x="1862844" y="788386"/>
            <a:ext cx="0" cy="548787"/>
          </a:xfrm>
          <a:prstGeom prst="straightConnector1">
            <a:avLst/>
          </a:prstGeom>
          <a:ln w="9525" cap="rnd">
            <a:prstDash val="lgDash"/>
            <a:round/>
            <a:headEnd type="none"/>
            <a:tailEnd type="triangle"/>
          </a:ln>
        </p:spPr>
        <p:style>
          <a:lnRef idx="2">
            <a:schemeClr val="dk1"/>
          </a:lnRef>
          <a:fillRef idx="0">
            <a:schemeClr val="dk1"/>
          </a:fillRef>
          <a:effectRef idx="1">
            <a:schemeClr val="dk1"/>
          </a:effectRef>
          <a:fontRef idx="minor">
            <a:schemeClr val="tx1"/>
          </a:fontRef>
        </p:style>
      </p:cxnSp>
      <p:sp>
        <p:nvSpPr>
          <p:cNvPr id="112" name="TextBox 111">
            <a:extLst>
              <a:ext uri="{FF2B5EF4-FFF2-40B4-BE49-F238E27FC236}">
                <a16:creationId xmlns:a16="http://schemas.microsoft.com/office/drawing/2014/main" id="{AB2B6B7D-F6F2-0E4F-B6E8-B1A36FD68105}"/>
              </a:ext>
            </a:extLst>
          </p:cNvPr>
          <p:cNvSpPr txBox="1"/>
          <p:nvPr/>
        </p:nvSpPr>
        <p:spPr>
          <a:xfrm>
            <a:off x="1586967" y="419054"/>
            <a:ext cx="551754" cy="369332"/>
          </a:xfrm>
          <a:prstGeom prst="rect">
            <a:avLst/>
          </a:prstGeom>
          <a:noFill/>
        </p:spPr>
        <p:txBody>
          <a:bodyPr wrap="none" rtlCol="0">
            <a:spAutoFit/>
          </a:bodyPr>
          <a:lstStyle/>
          <a:p>
            <a:r>
              <a:rPr kumimoji="1" lang="en-US" altLang="zh-CN" dirty="0" err="1"/>
              <a:t>Cnd</a:t>
            </a:r>
            <a:endParaRPr kumimoji="1" lang="zh-CN" altLang="en-US" dirty="0"/>
          </a:p>
        </p:txBody>
      </p:sp>
      <p:cxnSp>
        <p:nvCxnSpPr>
          <p:cNvPr id="53" name="Straight Arrow Connector 52">
            <a:extLst>
              <a:ext uri="{FF2B5EF4-FFF2-40B4-BE49-F238E27FC236}">
                <a16:creationId xmlns:a16="http://schemas.microsoft.com/office/drawing/2014/main" id="{3B0DF23A-FA3B-9646-AA79-6969015A13C3}"/>
              </a:ext>
            </a:extLst>
          </p:cNvPr>
          <p:cNvCxnSpPr>
            <a:cxnSpLocks/>
            <a:stCxn id="35" idx="3"/>
          </p:cNvCxnSpPr>
          <p:nvPr/>
        </p:nvCxnSpPr>
        <p:spPr>
          <a:xfrm>
            <a:off x="1084530" y="4805904"/>
            <a:ext cx="1982368" cy="0"/>
          </a:xfrm>
          <a:prstGeom prst="straightConnector1">
            <a:avLst/>
          </a:prstGeom>
          <a:ln w="19050" cap="rnd">
            <a:round/>
            <a:headEnd type="none"/>
            <a:tailEnd type="none"/>
          </a:ln>
        </p:spPr>
        <p:style>
          <a:lnRef idx="2">
            <a:schemeClr val="dk1"/>
          </a:lnRef>
          <a:fillRef idx="0">
            <a:schemeClr val="dk1"/>
          </a:fillRef>
          <a:effectRef idx="1">
            <a:schemeClr val="dk1"/>
          </a:effectRef>
          <a:fontRef idx="minor">
            <a:schemeClr val="tx1"/>
          </a:fontRef>
        </p:style>
      </p:cxnSp>
      <p:cxnSp>
        <p:nvCxnSpPr>
          <p:cNvPr id="60" name="Straight Arrow Connector 59">
            <a:extLst>
              <a:ext uri="{FF2B5EF4-FFF2-40B4-BE49-F238E27FC236}">
                <a16:creationId xmlns:a16="http://schemas.microsoft.com/office/drawing/2014/main" id="{86963F8B-D4B8-1143-8DAA-4E88AFA7CFB2}"/>
              </a:ext>
            </a:extLst>
          </p:cNvPr>
          <p:cNvCxnSpPr>
            <a:cxnSpLocks/>
          </p:cNvCxnSpPr>
          <p:nvPr/>
        </p:nvCxnSpPr>
        <p:spPr>
          <a:xfrm>
            <a:off x="3092147" y="4805904"/>
            <a:ext cx="4819333" cy="0"/>
          </a:xfrm>
          <a:prstGeom prst="straightConnector1">
            <a:avLst/>
          </a:prstGeom>
          <a:ln w="19050" cap="rnd">
            <a:round/>
            <a:headEnd type="none"/>
            <a:tailEnd type="none"/>
          </a:ln>
        </p:spPr>
        <p:style>
          <a:lnRef idx="2">
            <a:schemeClr val="dk1"/>
          </a:lnRef>
          <a:fillRef idx="0">
            <a:schemeClr val="dk1"/>
          </a:fillRef>
          <a:effectRef idx="1">
            <a:schemeClr val="dk1"/>
          </a:effectRef>
          <a:fontRef idx="minor">
            <a:schemeClr val="tx1"/>
          </a:fontRef>
        </p:style>
      </p:cxnSp>
      <p:cxnSp>
        <p:nvCxnSpPr>
          <p:cNvPr id="64" name="Straight Arrow Connector 63">
            <a:extLst>
              <a:ext uri="{FF2B5EF4-FFF2-40B4-BE49-F238E27FC236}">
                <a16:creationId xmlns:a16="http://schemas.microsoft.com/office/drawing/2014/main" id="{61DF5618-1FAA-8F44-BC82-410B62E9AE51}"/>
              </a:ext>
            </a:extLst>
          </p:cNvPr>
          <p:cNvCxnSpPr>
            <a:cxnSpLocks/>
            <a:stCxn id="48" idx="2"/>
          </p:cNvCxnSpPr>
          <p:nvPr/>
        </p:nvCxnSpPr>
        <p:spPr>
          <a:xfrm flipH="1">
            <a:off x="7911480" y="2789809"/>
            <a:ext cx="1" cy="2016095"/>
          </a:xfrm>
          <a:prstGeom prst="straightConnector1">
            <a:avLst/>
          </a:prstGeom>
          <a:ln w="19050" cap="rnd">
            <a:round/>
            <a:headEnd type="triangle"/>
            <a:tailEnd type="none"/>
          </a:ln>
        </p:spPr>
        <p:style>
          <a:lnRef idx="2">
            <a:schemeClr val="dk1"/>
          </a:lnRef>
          <a:fillRef idx="0">
            <a:schemeClr val="dk1"/>
          </a:fillRef>
          <a:effectRef idx="1">
            <a:schemeClr val="dk1"/>
          </a:effectRef>
          <a:fontRef idx="minor">
            <a:schemeClr val="tx1"/>
          </a:fontRef>
        </p:style>
      </p:cxnSp>
      <p:sp>
        <p:nvSpPr>
          <p:cNvPr id="16" name="TextBox 15">
            <a:extLst>
              <a:ext uri="{FF2B5EF4-FFF2-40B4-BE49-F238E27FC236}">
                <a16:creationId xmlns:a16="http://schemas.microsoft.com/office/drawing/2014/main" id="{8E8507A7-FB37-194C-BDCD-EDE9C7665358}"/>
              </a:ext>
            </a:extLst>
          </p:cNvPr>
          <p:cNvSpPr txBox="1"/>
          <p:nvPr/>
        </p:nvSpPr>
        <p:spPr>
          <a:xfrm>
            <a:off x="5809968" y="1890556"/>
            <a:ext cx="6447471" cy="369332"/>
          </a:xfrm>
          <a:prstGeom prst="rect">
            <a:avLst/>
          </a:prstGeom>
          <a:noFill/>
        </p:spPr>
        <p:txBody>
          <a:bodyPr wrap="none" rtlCol="0">
            <a:spAutoFit/>
          </a:bodyPr>
          <a:lstStyle/>
          <a:p>
            <a:r>
              <a:rPr kumimoji="1" lang="en-US" altLang="zh-CN" dirty="0"/>
              <a:t>ALU B</a:t>
            </a:r>
            <a:r>
              <a:rPr kumimoji="1" lang="zh-CN" altLang="en-US" dirty="0"/>
              <a:t>的输出可以是</a:t>
            </a:r>
            <a:r>
              <a:rPr kumimoji="1" lang="en-US" altLang="zh-CN" dirty="0" err="1"/>
              <a:t>valB</a:t>
            </a:r>
            <a:r>
              <a:rPr kumimoji="1" lang="en-US" altLang="zh-CN" dirty="0"/>
              <a:t>, 0</a:t>
            </a:r>
            <a:r>
              <a:rPr kumimoji="1" lang="zh-CN" altLang="en-US" dirty="0"/>
              <a:t>，</a:t>
            </a:r>
            <a:r>
              <a:rPr kumimoji="1" lang="en-US" altLang="zh-CN" dirty="0"/>
              <a:t>ALU</a:t>
            </a:r>
            <a:r>
              <a:rPr kumimoji="1" lang="zh-CN" altLang="en-US" dirty="0"/>
              <a:t> </a:t>
            </a:r>
            <a:r>
              <a:rPr kumimoji="1" lang="en-US" altLang="zh-CN" dirty="0"/>
              <a:t>A</a:t>
            </a:r>
            <a:r>
              <a:rPr kumimoji="1" lang="zh-CN" altLang="en-US" dirty="0"/>
              <a:t>的输出可以是</a:t>
            </a:r>
            <a:r>
              <a:rPr kumimoji="1" lang="en-US" altLang="zh-CN" dirty="0" err="1"/>
              <a:t>valA</a:t>
            </a:r>
            <a:r>
              <a:rPr kumimoji="1" lang="en-US" altLang="zh-CN" dirty="0"/>
              <a:t>, </a:t>
            </a:r>
            <a:r>
              <a:rPr kumimoji="1" lang="en-US" altLang="zh-CN" dirty="0" err="1"/>
              <a:t>valC</a:t>
            </a:r>
            <a:r>
              <a:rPr kumimoji="1" lang="en-US" altLang="zh-CN" dirty="0"/>
              <a:t>, +8, -8</a:t>
            </a:r>
            <a:endParaRPr kumimoji="1" lang="zh-CN" altLang="en-US" dirty="0"/>
          </a:p>
        </p:txBody>
      </p:sp>
      <p:pic>
        <p:nvPicPr>
          <p:cNvPr id="17" name="Picture 16">
            <a:extLst>
              <a:ext uri="{FF2B5EF4-FFF2-40B4-BE49-F238E27FC236}">
                <a16:creationId xmlns:a16="http://schemas.microsoft.com/office/drawing/2014/main" id="{88DC64FF-52A2-D445-BAAA-7E8E96D59EED}"/>
              </a:ext>
            </a:extLst>
          </p:cNvPr>
          <p:cNvPicPr>
            <a:picLocks noChangeAspect="1"/>
          </p:cNvPicPr>
          <p:nvPr/>
        </p:nvPicPr>
        <p:blipFill>
          <a:blip r:embed="rId2"/>
          <a:stretch>
            <a:fillRect/>
          </a:stretch>
        </p:blipFill>
        <p:spPr>
          <a:xfrm>
            <a:off x="6831573" y="2378290"/>
            <a:ext cx="4152900" cy="3416300"/>
          </a:xfrm>
          <a:prstGeom prst="rect">
            <a:avLst/>
          </a:prstGeom>
        </p:spPr>
      </p:pic>
      <p:sp>
        <p:nvSpPr>
          <p:cNvPr id="49" name="TextBox 48">
            <a:extLst>
              <a:ext uri="{FF2B5EF4-FFF2-40B4-BE49-F238E27FC236}">
                <a16:creationId xmlns:a16="http://schemas.microsoft.com/office/drawing/2014/main" id="{40770E5D-CD0B-CE41-9EC4-949FE51E55BB}"/>
              </a:ext>
            </a:extLst>
          </p:cNvPr>
          <p:cNvSpPr txBox="1"/>
          <p:nvPr/>
        </p:nvSpPr>
        <p:spPr>
          <a:xfrm>
            <a:off x="4668802" y="2843040"/>
            <a:ext cx="450123" cy="830997"/>
          </a:xfrm>
          <a:prstGeom prst="rect">
            <a:avLst/>
          </a:prstGeom>
          <a:noFill/>
        </p:spPr>
        <p:txBody>
          <a:bodyPr wrap="none" rtlCol="0">
            <a:spAutoFit/>
          </a:bodyPr>
          <a:lstStyle/>
          <a:p>
            <a:r>
              <a:rPr kumimoji="1" lang="en-US" altLang="zh-CN" sz="1200" dirty="0" err="1">
                <a:solidFill>
                  <a:schemeClr val="accent6"/>
                </a:solidFill>
              </a:rPr>
              <a:t>valA</a:t>
            </a:r>
            <a:endParaRPr kumimoji="1" lang="en-US" altLang="zh-CN" sz="1200" dirty="0">
              <a:solidFill>
                <a:schemeClr val="accent6"/>
              </a:solidFill>
            </a:endParaRPr>
          </a:p>
          <a:p>
            <a:r>
              <a:rPr kumimoji="1" lang="en-US" altLang="zh-CN" sz="1200" dirty="0" err="1">
                <a:solidFill>
                  <a:schemeClr val="accent6"/>
                </a:solidFill>
              </a:rPr>
              <a:t>valC</a:t>
            </a:r>
            <a:endParaRPr kumimoji="1" lang="en-US" altLang="zh-CN" sz="1200" dirty="0">
              <a:solidFill>
                <a:schemeClr val="accent6"/>
              </a:solidFill>
            </a:endParaRPr>
          </a:p>
          <a:p>
            <a:r>
              <a:rPr kumimoji="1" lang="en-US" altLang="zh-CN" sz="1200" dirty="0">
                <a:solidFill>
                  <a:schemeClr val="accent6"/>
                </a:solidFill>
              </a:rPr>
              <a:t>8</a:t>
            </a:r>
          </a:p>
          <a:p>
            <a:r>
              <a:rPr kumimoji="1" lang="en-US" altLang="zh-CN" sz="1200" dirty="0">
                <a:solidFill>
                  <a:schemeClr val="accent6"/>
                </a:solidFill>
              </a:rPr>
              <a:t>-8</a:t>
            </a:r>
            <a:endParaRPr kumimoji="1" lang="zh-CN" altLang="en-US" sz="1200" dirty="0">
              <a:solidFill>
                <a:schemeClr val="accent6"/>
              </a:solidFill>
            </a:endParaRPr>
          </a:p>
        </p:txBody>
      </p:sp>
      <p:sp>
        <p:nvSpPr>
          <p:cNvPr id="51" name="TextBox 50">
            <a:extLst>
              <a:ext uri="{FF2B5EF4-FFF2-40B4-BE49-F238E27FC236}">
                <a16:creationId xmlns:a16="http://schemas.microsoft.com/office/drawing/2014/main" id="{1F94243E-31AB-E84A-8801-FF9C0E7E7327}"/>
              </a:ext>
            </a:extLst>
          </p:cNvPr>
          <p:cNvSpPr txBox="1"/>
          <p:nvPr/>
        </p:nvSpPr>
        <p:spPr>
          <a:xfrm>
            <a:off x="5848348" y="2843039"/>
            <a:ext cx="443711" cy="461665"/>
          </a:xfrm>
          <a:prstGeom prst="rect">
            <a:avLst/>
          </a:prstGeom>
          <a:noFill/>
        </p:spPr>
        <p:txBody>
          <a:bodyPr wrap="none" rtlCol="0">
            <a:spAutoFit/>
          </a:bodyPr>
          <a:lstStyle/>
          <a:p>
            <a:r>
              <a:rPr kumimoji="1" lang="en-US" altLang="zh-CN" sz="1200" dirty="0" err="1">
                <a:solidFill>
                  <a:schemeClr val="accent6"/>
                </a:solidFill>
              </a:rPr>
              <a:t>valB</a:t>
            </a:r>
            <a:endParaRPr kumimoji="1" lang="en-US" altLang="zh-CN" sz="1200" dirty="0">
              <a:solidFill>
                <a:schemeClr val="accent6"/>
              </a:solidFill>
            </a:endParaRPr>
          </a:p>
          <a:p>
            <a:r>
              <a:rPr kumimoji="1" lang="en-US" altLang="zh-CN" sz="1200" dirty="0">
                <a:solidFill>
                  <a:schemeClr val="accent6"/>
                </a:solidFill>
              </a:rPr>
              <a:t>0</a:t>
            </a:r>
          </a:p>
        </p:txBody>
      </p:sp>
      <p:pic>
        <p:nvPicPr>
          <p:cNvPr id="18" name="Picture 17">
            <a:extLst>
              <a:ext uri="{FF2B5EF4-FFF2-40B4-BE49-F238E27FC236}">
                <a16:creationId xmlns:a16="http://schemas.microsoft.com/office/drawing/2014/main" id="{0AEE2111-D5CE-6C49-B145-042D6E225C8E}"/>
              </a:ext>
            </a:extLst>
          </p:cNvPr>
          <p:cNvPicPr>
            <a:picLocks noChangeAspect="1"/>
          </p:cNvPicPr>
          <p:nvPr/>
        </p:nvPicPr>
        <p:blipFill rotWithShape="1">
          <a:blip r:embed="rId3"/>
          <a:srcRect b="16741"/>
          <a:stretch/>
        </p:blipFill>
        <p:spPr>
          <a:xfrm>
            <a:off x="9349344" y="2319420"/>
            <a:ext cx="2095500" cy="1067966"/>
          </a:xfrm>
          <a:prstGeom prst="rect">
            <a:avLst/>
          </a:prstGeom>
        </p:spPr>
      </p:pic>
      <p:sp>
        <p:nvSpPr>
          <p:cNvPr id="52" name="TextBox 51">
            <a:extLst>
              <a:ext uri="{FF2B5EF4-FFF2-40B4-BE49-F238E27FC236}">
                <a16:creationId xmlns:a16="http://schemas.microsoft.com/office/drawing/2014/main" id="{0065D21A-0F0F-A743-98CF-37B11FB7B487}"/>
              </a:ext>
            </a:extLst>
          </p:cNvPr>
          <p:cNvSpPr txBox="1"/>
          <p:nvPr/>
        </p:nvSpPr>
        <p:spPr>
          <a:xfrm>
            <a:off x="5846632" y="1893294"/>
            <a:ext cx="3829895" cy="369332"/>
          </a:xfrm>
          <a:prstGeom prst="rect">
            <a:avLst/>
          </a:prstGeom>
          <a:noFill/>
        </p:spPr>
        <p:txBody>
          <a:bodyPr wrap="none" rtlCol="0">
            <a:spAutoFit/>
          </a:bodyPr>
          <a:lstStyle/>
          <a:p>
            <a:r>
              <a:rPr kumimoji="1" lang="zh-CN" altLang="en-US" dirty="0">
                <a:latin typeface="Courier New" panose="02070309020205020404" pitchFamily="49" charset="0"/>
                <a:ea typeface="SimHei" panose="02010609060101010101" pitchFamily="49" charset="-122"/>
                <a:cs typeface="Courier New" panose="02070309020205020404" pitchFamily="49" charset="0"/>
              </a:rPr>
              <a:t>除了</a:t>
            </a:r>
            <a:r>
              <a:rPr kumimoji="1" lang="en-US" altLang="zh-CN" dirty="0" err="1">
                <a:latin typeface="Courier New" panose="02070309020205020404" pitchFamily="49" charset="0"/>
                <a:ea typeface="SimHei" panose="02010609060101010101" pitchFamily="49" charset="-122"/>
                <a:cs typeface="Courier New" panose="02070309020205020404" pitchFamily="49" charset="0"/>
              </a:rPr>
              <a:t>OPq</a:t>
            </a:r>
            <a:r>
              <a:rPr kumimoji="1" lang="zh-CN" altLang="en-US" dirty="0">
                <a:latin typeface="Courier New" panose="02070309020205020404" pitchFamily="49" charset="0"/>
                <a:ea typeface="SimHei" panose="02010609060101010101" pitchFamily="49" charset="-122"/>
                <a:cs typeface="Courier New" panose="02070309020205020404" pitchFamily="49" charset="0"/>
              </a:rPr>
              <a:t>以外，其他指令</a:t>
            </a:r>
            <a:r>
              <a:rPr kumimoji="1" lang="zh-CN" altLang="en-CN" dirty="0">
                <a:latin typeface="Courier New" panose="02070309020205020404" pitchFamily="49" charset="0"/>
                <a:ea typeface="SimHei" panose="02010609060101010101" pitchFamily="49" charset="-122"/>
                <a:cs typeface="Courier New" panose="02070309020205020404" pitchFamily="49" charset="0"/>
              </a:rPr>
              <a:t>都只做</a:t>
            </a:r>
            <a:r>
              <a:rPr kumimoji="1" lang="zh-CN" altLang="en-US" dirty="0">
                <a:latin typeface="Courier New" panose="02070309020205020404" pitchFamily="49" charset="0"/>
                <a:ea typeface="SimHei" panose="02010609060101010101" pitchFamily="49" charset="-122"/>
                <a:cs typeface="Courier New" panose="02070309020205020404" pitchFamily="49" charset="0"/>
              </a:rPr>
              <a:t>加法</a:t>
            </a:r>
          </a:p>
        </p:txBody>
      </p:sp>
      <p:pic>
        <p:nvPicPr>
          <p:cNvPr id="21" name="Picture 20">
            <a:extLst>
              <a:ext uri="{FF2B5EF4-FFF2-40B4-BE49-F238E27FC236}">
                <a16:creationId xmlns:a16="http://schemas.microsoft.com/office/drawing/2014/main" id="{23290F0F-7D17-E642-A4E9-DC90232A34E7}"/>
              </a:ext>
            </a:extLst>
          </p:cNvPr>
          <p:cNvPicPr>
            <a:picLocks noChangeAspect="1"/>
          </p:cNvPicPr>
          <p:nvPr/>
        </p:nvPicPr>
        <p:blipFill>
          <a:blip r:embed="rId4"/>
          <a:stretch>
            <a:fillRect/>
          </a:stretch>
        </p:blipFill>
        <p:spPr>
          <a:xfrm>
            <a:off x="5936572" y="-18556"/>
            <a:ext cx="6124072" cy="1968621"/>
          </a:xfrm>
          <a:prstGeom prst="rect">
            <a:avLst/>
          </a:prstGeom>
        </p:spPr>
      </p:pic>
      <p:pic>
        <p:nvPicPr>
          <p:cNvPr id="22" name="Picture 21">
            <a:extLst>
              <a:ext uri="{FF2B5EF4-FFF2-40B4-BE49-F238E27FC236}">
                <a16:creationId xmlns:a16="http://schemas.microsoft.com/office/drawing/2014/main" id="{568349DB-2387-1444-B07A-550FD36A2A9F}"/>
              </a:ext>
            </a:extLst>
          </p:cNvPr>
          <p:cNvPicPr>
            <a:picLocks noChangeAspect="1"/>
          </p:cNvPicPr>
          <p:nvPr/>
        </p:nvPicPr>
        <p:blipFill>
          <a:blip r:embed="rId5"/>
          <a:stretch>
            <a:fillRect/>
          </a:stretch>
        </p:blipFill>
        <p:spPr>
          <a:xfrm>
            <a:off x="5936572" y="378436"/>
            <a:ext cx="5920662" cy="709006"/>
          </a:xfrm>
          <a:prstGeom prst="rect">
            <a:avLst/>
          </a:prstGeom>
        </p:spPr>
      </p:pic>
      <p:sp>
        <p:nvSpPr>
          <p:cNvPr id="56" name="TextBox 55">
            <a:extLst>
              <a:ext uri="{FF2B5EF4-FFF2-40B4-BE49-F238E27FC236}">
                <a16:creationId xmlns:a16="http://schemas.microsoft.com/office/drawing/2014/main" id="{9528889A-8338-D140-8764-D88EEF80F1BD}"/>
              </a:ext>
            </a:extLst>
          </p:cNvPr>
          <p:cNvSpPr txBox="1"/>
          <p:nvPr/>
        </p:nvSpPr>
        <p:spPr>
          <a:xfrm>
            <a:off x="5850032" y="1130861"/>
            <a:ext cx="5993949" cy="369332"/>
          </a:xfrm>
          <a:prstGeom prst="rect">
            <a:avLst/>
          </a:prstGeom>
          <a:noFill/>
        </p:spPr>
        <p:txBody>
          <a:bodyPr wrap="none" rtlCol="0">
            <a:spAutoFit/>
          </a:bodyPr>
          <a:lstStyle/>
          <a:p>
            <a:r>
              <a:rPr kumimoji="1" lang="zh-CN" altLang="en-US" dirty="0">
                <a:latin typeface="Courier New" panose="02070309020205020404" pitchFamily="49" charset="0"/>
                <a:ea typeface="SimHei" panose="02010609060101010101" pitchFamily="49" charset="-122"/>
                <a:cs typeface="Courier New" panose="02070309020205020404" pitchFamily="49" charset="0"/>
              </a:rPr>
              <a:t>只有</a:t>
            </a:r>
            <a:r>
              <a:rPr kumimoji="1" lang="en-US" altLang="zh-CN" dirty="0" err="1">
                <a:latin typeface="Courier New" panose="02070309020205020404" pitchFamily="49" charset="0"/>
                <a:ea typeface="SimHei" panose="02010609060101010101" pitchFamily="49" charset="-122"/>
                <a:cs typeface="Courier New" panose="02070309020205020404" pitchFamily="49" charset="0"/>
              </a:rPr>
              <a:t>OPq</a:t>
            </a:r>
            <a:r>
              <a:rPr kumimoji="1" lang="zh-CN" altLang="en-US" dirty="0">
                <a:latin typeface="Courier New" panose="02070309020205020404" pitchFamily="49" charset="0"/>
                <a:ea typeface="SimHei" panose="02010609060101010101" pitchFamily="49" charset="-122"/>
                <a:cs typeface="Courier New" panose="02070309020205020404" pitchFamily="49" charset="0"/>
              </a:rPr>
              <a:t>需要设置条件码；</a:t>
            </a:r>
            <a:r>
              <a:rPr kumimoji="1" lang="en-US" altLang="zh-CN" dirty="0" err="1">
                <a:latin typeface="Courier New" panose="02070309020205020404" pitchFamily="49" charset="0"/>
                <a:ea typeface="SimHei" panose="02010609060101010101" pitchFamily="49" charset="-122"/>
                <a:cs typeface="Courier New" panose="02070309020205020404" pitchFamily="49" charset="0"/>
              </a:rPr>
              <a:t>cmovXX</a:t>
            </a:r>
            <a:r>
              <a:rPr kumimoji="1" lang="zh-CN" altLang="en-US" dirty="0">
                <a:latin typeface="Courier New" panose="02070309020205020404" pitchFamily="49" charset="0"/>
                <a:ea typeface="SimHei" panose="02010609060101010101" pitchFamily="49" charset="-122"/>
                <a:cs typeface="Courier New" panose="02070309020205020404" pitchFamily="49" charset="0"/>
              </a:rPr>
              <a:t>和</a:t>
            </a:r>
            <a:r>
              <a:rPr kumimoji="1" lang="en-US" altLang="zh-CN" dirty="0" err="1">
                <a:latin typeface="Courier New" panose="02070309020205020404" pitchFamily="49" charset="0"/>
                <a:ea typeface="SimHei" panose="02010609060101010101" pitchFamily="49" charset="-122"/>
                <a:cs typeface="Courier New" panose="02070309020205020404" pitchFamily="49" charset="0"/>
              </a:rPr>
              <a:t>jXX</a:t>
            </a:r>
            <a:r>
              <a:rPr kumimoji="1" lang="zh-CN" altLang="en-US" dirty="0">
                <a:latin typeface="Courier New" panose="02070309020205020404" pitchFamily="49" charset="0"/>
                <a:ea typeface="SimHei" panose="02010609060101010101" pitchFamily="49" charset="-122"/>
                <a:cs typeface="Courier New" panose="02070309020205020404" pitchFamily="49" charset="0"/>
              </a:rPr>
              <a:t>需要做条件判断</a:t>
            </a:r>
          </a:p>
        </p:txBody>
      </p:sp>
      <p:pic>
        <p:nvPicPr>
          <p:cNvPr id="57" name="Picture 56">
            <a:extLst>
              <a:ext uri="{FF2B5EF4-FFF2-40B4-BE49-F238E27FC236}">
                <a16:creationId xmlns:a16="http://schemas.microsoft.com/office/drawing/2014/main" id="{1A14B215-D08B-3C48-88D8-D076F77DD9E5}"/>
              </a:ext>
            </a:extLst>
          </p:cNvPr>
          <p:cNvPicPr>
            <a:picLocks noChangeAspect="1"/>
          </p:cNvPicPr>
          <p:nvPr/>
        </p:nvPicPr>
        <p:blipFill rotWithShape="1">
          <a:blip r:embed="rId3"/>
          <a:srcRect t="78845" b="733"/>
          <a:stretch/>
        </p:blipFill>
        <p:spPr>
          <a:xfrm>
            <a:off x="6011394" y="1472653"/>
            <a:ext cx="2563850" cy="320499"/>
          </a:xfrm>
          <a:prstGeom prst="rect">
            <a:avLst/>
          </a:prstGeom>
        </p:spPr>
      </p:pic>
    </p:spTree>
    <p:extLst>
      <p:ext uri="{BB962C8B-B14F-4D97-AF65-F5344CB8AC3E}">
        <p14:creationId xmlns:p14="http://schemas.microsoft.com/office/powerpoint/2010/main" val="3829138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1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6"/>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17"/>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4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53"/>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5"/>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38"/>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39"/>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60"/>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4"/>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23"/>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20"/>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1"/>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52"/>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18"/>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xit" presetSubtype="0" fill="hold" grpId="1" nodeType="clickEffect">
                                  <p:stCondLst>
                                    <p:cond delay="0"/>
                                  </p:stCondLst>
                                  <p:childTnLst>
                                    <p:set>
                                      <p:cBhvr>
                                        <p:cTn id="98" dur="1" fill="hold">
                                          <p:stCondLst>
                                            <p:cond delay="0"/>
                                          </p:stCondLst>
                                        </p:cTn>
                                        <p:tgtEl>
                                          <p:spTgt spid="52"/>
                                        </p:tgtEl>
                                        <p:attrNameLst>
                                          <p:attrName>style.visibility</p:attrName>
                                        </p:attrNameLst>
                                      </p:cBhvr>
                                      <p:to>
                                        <p:strVal val="hidden"/>
                                      </p:to>
                                    </p:set>
                                  </p:childTnLst>
                                </p:cTn>
                              </p:par>
                              <p:par>
                                <p:cTn id="99" presetID="1" presetClass="exit" presetSubtype="0" fill="hold" nodeType="withEffect">
                                  <p:stCondLst>
                                    <p:cond delay="0"/>
                                  </p:stCondLst>
                                  <p:childTnLst>
                                    <p:set>
                                      <p:cBhvr>
                                        <p:cTn id="100" dur="1" fill="hold">
                                          <p:stCondLst>
                                            <p:cond delay="0"/>
                                          </p:stCondLst>
                                        </p:cTn>
                                        <p:tgtEl>
                                          <p:spTgt spid="18"/>
                                        </p:tgtEl>
                                        <p:attrNameLst>
                                          <p:attrName>style.visibility</p:attrName>
                                        </p:attrNameLst>
                                      </p:cBhvr>
                                      <p:to>
                                        <p:strVal val="hidden"/>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nodeType="clickEffect">
                                  <p:stCondLst>
                                    <p:cond delay="0"/>
                                  </p:stCondLst>
                                  <p:childTnLst>
                                    <p:set>
                                      <p:cBhvr>
                                        <p:cTn id="104" dur="1" fill="hold">
                                          <p:stCondLst>
                                            <p:cond delay="0"/>
                                          </p:stCondLst>
                                        </p:cTn>
                                        <p:tgtEl>
                                          <p:spTgt spid="64"/>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43"/>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42"/>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xit" presetSubtype="0" fill="hold" nodeType="clickEffect">
                                  <p:stCondLst>
                                    <p:cond delay="0"/>
                                  </p:stCondLst>
                                  <p:childTnLst>
                                    <p:set>
                                      <p:cBhvr>
                                        <p:cTn id="112" dur="1" fill="hold">
                                          <p:stCondLst>
                                            <p:cond delay="0"/>
                                          </p:stCondLst>
                                        </p:cTn>
                                        <p:tgtEl>
                                          <p:spTgt spid="21"/>
                                        </p:tgtEl>
                                        <p:attrNameLst>
                                          <p:attrName>style.visibility</p:attrName>
                                        </p:attrNameLst>
                                      </p:cBhvr>
                                      <p:to>
                                        <p:strVal val="hidden"/>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nodeType="clickEffect">
                                  <p:stCondLst>
                                    <p:cond delay="0"/>
                                  </p:stCondLst>
                                  <p:childTnLst>
                                    <p:set>
                                      <p:cBhvr>
                                        <p:cTn id="116" dur="1" fill="hold">
                                          <p:stCondLst>
                                            <p:cond delay="0"/>
                                          </p:stCondLst>
                                        </p:cTn>
                                        <p:tgtEl>
                                          <p:spTgt spid="22"/>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56"/>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nodeType="clickEffect">
                                  <p:stCondLst>
                                    <p:cond delay="0"/>
                                  </p:stCondLst>
                                  <p:childTnLst>
                                    <p:set>
                                      <p:cBhvr>
                                        <p:cTn id="124" dur="1" fill="hold">
                                          <p:stCondLst>
                                            <p:cond delay="0"/>
                                          </p:stCondLst>
                                        </p:cTn>
                                        <p:tgtEl>
                                          <p:spTgt spid="57"/>
                                        </p:tgtEl>
                                        <p:attrNameLst>
                                          <p:attrName>style.visibility</p:attrName>
                                        </p:attrNameLst>
                                      </p:cBhvr>
                                      <p:to>
                                        <p:strVal val="visible"/>
                                      </p:to>
                                    </p:set>
                                  </p:childTnLst>
                                </p:cTn>
                              </p:par>
                            </p:childTnLst>
                          </p:cTn>
                        </p:par>
                      </p:childTnLst>
                    </p:cTn>
                  </p:par>
                  <p:par>
                    <p:cTn id="125" fill="hold">
                      <p:stCondLst>
                        <p:cond delay="indefinite"/>
                      </p:stCondLst>
                      <p:childTnLst>
                        <p:par>
                          <p:cTn id="126" fill="hold">
                            <p:stCondLst>
                              <p:cond delay="0"/>
                            </p:stCondLst>
                            <p:childTnLst>
                              <p:par>
                                <p:cTn id="127" presetID="1" presetClass="entr" presetSubtype="0" fill="hold" nodeType="click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animBg="1"/>
      <p:bldP spid="13" grpId="0" animBg="1"/>
      <p:bldP spid="2" grpId="0" animBg="1"/>
      <p:bldP spid="35" grpId="0"/>
      <p:bldP spid="41" grpId="0" animBg="1"/>
      <p:bldP spid="42" grpId="0"/>
      <p:bldP spid="48" grpId="0" animBg="1"/>
      <p:bldP spid="66" grpId="0"/>
      <p:bldP spid="75" grpId="0" animBg="1"/>
      <p:bldP spid="84" grpId="0"/>
      <p:bldP spid="103" grpId="0" animBg="1"/>
      <p:bldP spid="112" grpId="0"/>
      <p:bldP spid="16" grpId="0"/>
      <p:bldP spid="16" grpId="1"/>
      <p:bldP spid="49" grpId="0"/>
      <p:bldP spid="51" grpId="0"/>
      <p:bldP spid="52" grpId="0"/>
      <p:bldP spid="52" grpId="1"/>
      <p:bldP spid="56"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69</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Memory</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3" name="Table 2">
            <a:extLst>
              <a:ext uri="{FF2B5EF4-FFF2-40B4-BE49-F238E27FC236}">
                <a16:creationId xmlns:a16="http://schemas.microsoft.com/office/drawing/2014/main" id="{D6016C75-CD25-624C-B3BF-2D7303B5DD27}"/>
              </a:ext>
            </a:extLst>
          </p:cNvPr>
          <p:cNvGraphicFramePr>
            <a:graphicFrameLocks noGrp="1"/>
          </p:cNvGraphicFramePr>
          <p:nvPr>
            <p:extLst>
              <p:ext uri="{D42A27DB-BD31-4B8C-83A1-F6EECF244321}">
                <p14:modId xmlns:p14="http://schemas.microsoft.com/office/powerpoint/2010/main" val="310285651"/>
              </p:ext>
            </p:extLst>
          </p:nvPr>
        </p:nvGraphicFramePr>
        <p:xfrm>
          <a:off x="398601" y="1636649"/>
          <a:ext cx="11394798" cy="3866090"/>
        </p:xfrm>
        <a:graphic>
          <a:graphicData uri="http://schemas.openxmlformats.org/drawingml/2006/table">
            <a:tbl>
              <a:tblPr firstRow="1" firstCol="1">
                <a:tableStyleId>{7DF18680-E054-41AD-8BC1-D1AEF772440D}</a:tableStyleId>
              </a:tblPr>
              <a:tblGrid>
                <a:gridCol w="1010266">
                  <a:extLst>
                    <a:ext uri="{9D8B030D-6E8A-4147-A177-3AD203B41FA5}">
                      <a16:colId xmlns:a16="http://schemas.microsoft.com/office/drawing/2014/main" val="1802688752"/>
                    </a:ext>
                  </a:extLst>
                </a:gridCol>
                <a:gridCol w="1403474">
                  <a:extLst>
                    <a:ext uri="{9D8B030D-6E8A-4147-A177-3AD203B41FA5}">
                      <a16:colId xmlns:a16="http://schemas.microsoft.com/office/drawing/2014/main" val="4240433863"/>
                    </a:ext>
                  </a:extLst>
                </a:gridCol>
                <a:gridCol w="3181210">
                  <a:extLst>
                    <a:ext uri="{9D8B030D-6E8A-4147-A177-3AD203B41FA5}">
                      <a16:colId xmlns:a16="http://schemas.microsoft.com/office/drawing/2014/main" val="3261693616"/>
                    </a:ext>
                  </a:extLst>
                </a:gridCol>
                <a:gridCol w="2510618">
                  <a:extLst>
                    <a:ext uri="{9D8B030D-6E8A-4147-A177-3AD203B41FA5}">
                      <a16:colId xmlns:a16="http://schemas.microsoft.com/office/drawing/2014/main" val="2688482182"/>
                    </a:ext>
                  </a:extLst>
                </a:gridCol>
                <a:gridCol w="3289230">
                  <a:extLst>
                    <a:ext uri="{9D8B030D-6E8A-4147-A177-3AD203B41FA5}">
                      <a16:colId xmlns:a16="http://schemas.microsoft.com/office/drawing/2014/main" val="2120561099"/>
                    </a:ext>
                  </a:extLst>
                </a:gridCol>
              </a:tblGrid>
              <a:tr h="791445">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所有可能的情况</a:t>
                      </a:r>
                    </a:p>
                  </a:txBody>
                  <a:tcPr anchor="ctr"/>
                </a:tc>
                <a:tc>
                  <a:txBody>
                    <a:bodyPr/>
                    <a:lstStyle/>
                    <a:p>
                      <a:pPr algn="ctr"/>
                      <a:r>
                        <a:rPr lang="zh-CN" altLang="en-US" dirty="0">
                          <a:latin typeface="Courier New" panose="02070309020205020404" pitchFamily="49" charset="0"/>
                          <a:cs typeface="Courier New" panose="02070309020205020404" pitchFamily="49" charset="0"/>
                        </a:rPr>
                        <a:t>对应的指令（不考虑</a:t>
                      </a:r>
                      <a:r>
                        <a:rPr lang="en-US" altLang="zh-CN" dirty="0" err="1">
                          <a:latin typeface="Courier New" panose="02070309020205020404" pitchFamily="49" charset="0"/>
                          <a:cs typeface="Courier New" panose="02070309020205020404" pitchFamily="49" charset="0"/>
                        </a:rPr>
                        <a:t>nop</a:t>
                      </a:r>
                      <a:r>
                        <a:rPr lang="zh-CN" altLang="en-US" dirty="0">
                          <a:latin typeface="Courier New" panose="02070309020205020404" pitchFamily="49" charset="0"/>
                          <a:cs typeface="Courier New" panose="02070309020205020404" pitchFamily="49" charset="0"/>
                        </a:rPr>
                        <a:t>和</a:t>
                      </a:r>
                      <a:r>
                        <a:rPr lang="en-US" altLang="zh-CN" dirty="0">
                          <a:latin typeface="Courier New" panose="02070309020205020404" pitchFamily="49" charset="0"/>
                          <a:cs typeface="Courier New" panose="02070309020205020404" pitchFamily="49" charset="0"/>
                        </a:rPr>
                        <a:t>halt</a:t>
                      </a:r>
                      <a:r>
                        <a:rPr lang="zh-CN" altLang="en-US" dirty="0">
                          <a:latin typeface="Courier New" panose="02070309020205020404" pitchFamily="49" charset="0"/>
                          <a:cs typeface="Courier New" panose="02070309020205020404" pitchFamily="49" charset="0"/>
                        </a:rPr>
                        <a:t>）</a:t>
                      </a:r>
                    </a:p>
                  </a:txBody>
                  <a:tcPr anchor="ctr"/>
                </a:tc>
                <a:tc>
                  <a:txBody>
                    <a:bodyPr/>
                    <a:lstStyle/>
                    <a:p>
                      <a:pPr algn="ctr"/>
                      <a:r>
                        <a:rPr lang="zh-CN" altLang="en-US" dirty="0">
                          <a:latin typeface="Courier New" panose="02070309020205020404" pitchFamily="49" charset="0"/>
                          <a:cs typeface="Courier New" panose="02070309020205020404" pitchFamily="49" charset="0"/>
                        </a:rPr>
                        <a:t>这些指令的共同点</a:t>
                      </a:r>
                    </a:p>
                  </a:txBody>
                  <a:tcPr anchor="ctr"/>
                </a:tc>
                <a:extLst>
                  <a:ext uri="{0D108BD9-81ED-4DB2-BD59-A6C34878D82A}">
                    <a16:rowId xmlns:a16="http://schemas.microsoft.com/office/drawing/2014/main" val="2939342209"/>
                  </a:ext>
                </a:extLst>
              </a:tr>
              <a:tr h="791445">
                <a:tc rowSpan="5">
                  <a:txBody>
                    <a:bodyPr/>
                    <a:lstStyle/>
                    <a:p>
                      <a:pPr algn="ctr"/>
                      <a:r>
                        <a:rPr lang="en-US" altLang="zh-CN" dirty="0"/>
                        <a:t>Memory</a:t>
                      </a:r>
                      <a:endParaRPr lang="zh-CN" altLang="en-US" dirty="0"/>
                    </a:p>
                  </a:txBody>
                  <a:tcPr anchor="ctr"/>
                </a:tc>
                <a:tc rowSpan="5">
                  <a:txBody>
                    <a:bodyPr/>
                    <a:lstStyle/>
                    <a:p>
                      <a:pPr algn="ctr"/>
                      <a:r>
                        <a:rPr lang="en-US" altLang="zh-CN" dirty="0"/>
                        <a:t>Read/Write</a:t>
                      </a:r>
                      <a:endParaRPr lang="zh-CN" altLang="en-US" dirty="0"/>
                    </a:p>
                  </a:txBody>
                  <a:tcPr anchor="ctr"/>
                </a:tc>
                <a:tc>
                  <a:txBody>
                    <a:bodyPr/>
                    <a:lstStyle/>
                    <a:p>
                      <a:pPr algn="ctr"/>
                      <a:endParaRPr lang="zh-CN" altLang="en-US" dirty="0"/>
                    </a:p>
                  </a:txBody>
                  <a:tcPr anchor="ctr"/>
                </a:tc>
                <a:tc>
                  <a:txBody>
                    <a:bodyPr/>
                    <a:lstStyle/>
                    <a:p>
                      <a:pPr algn="ctr"/>
                      <a:r>
                        <a:rPr lang="en-US" altLang="zh-CN" dirty="0" err="1">
                          <a:latin typeface="Courier New" panose="02070309020205020404" pitchFamily="49" charset="0"/>
                          <a:ea typeface="SimHei" panose="02010609060101010101" pitchFamily="49" charset="-122"/>
                          <a:cs typeface="Courier New" panose="02070309020205020404" pitchFamily="49" charset="0"/>
                        </a:rPr>
                        <a:t>rrmovq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irmovq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OPq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cmovXX</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jXX</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endParaRPr lang="zh-CN" altLang="en-US" dirty="0">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2954202920"/>
                  </a:ext>
                </a:extLst>
              </a:tr>
              <a:tr h="501520">
                <a:tc vMerge="1">
                  <a:txBody>
                    <a:bodyPr/>
                    <a:lstStyle/>
                    <a:p>
                      <a:pPr algn="ctr"/>
                      <a:r>
                        <a:rPr lang="en-US" altLang="zh-CN" dirty="0"/>
                        <a:t>Execute</a:t>
                      </a:r>
                      <a:endParaRPr lang="zh-CN" altLang="en-US" dirty="0"/>
                    </a:p>
                  </a:txBody>
                  <a:tcPr anchor="ctr"/>
                </a:tc>
                <a:tc vMerge="1">
                  <a:txBody>
                    <a:bodyPr/>
                    <a:lstStyle/>
                    <a:p>
                      <a:pPr algn="ctr"/>
                      <a:r>
                        <a:rPr lang="en-US" altLang="zh-CN" dirty="0" err="1"/>
                        <a:t>valE</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M</a:t>
                      </a:r>
                      <a:r>
                        <a:rPr lang="en-US" altLang="zh-CN" baseline="-25000" dirty="0"/>
                        <a:t>8</a:t>
                      </a:r>
                      <a:r>
                        <a:rPr lang="en-US" altLang="zh-CN" baseline="0" dirty="0"/>
                        <a:t>[</a:t>
                      </a:r>
                      <a:r>
                        <a:rPr lang="en-US" altLang="zh-CN" baseline="0" dirty="0" err="1"/>
                        <a:t>valE</a:t>
                      </a:r>
                      <a:r>
                        <a:rPr lang="en-US" altLang="zh-CN" baseline="0" dirty="0"/>
                        <a:t>] &lt;- </a:t>
                      </a:r>
                      <a:r>
                        <a:rPr lang="en-US" altLang="zh-CN" baseline="0" dirty="0" err="1"/>
                        <a:t>valA</a:t>
                      </a:r>
                      <a:endParaRPr lang="zh-CN" altLang="en-US" dirty="0"/>
                    </a:p>
                  </a:txBody>
                  <a:tcPr anchor="ctr"/>
                </a:tc>
                <a:tc>
                  <a:txBody>
                    <a:bodyPr/>
                    <a:lstStyle/>
                    <a:p>
                      <a:pPr algn="ctr"/>
                      <a:r>
                        <a:rPr lang="en-US" altLang="zh-CN" dirty="0" err="1">
                          <a:latin typeface="Courier New" panose="02070309020205020404" pitchFamily="49" charset="0"/>
                          <a:ea typeface="SimHei" panose="02010609060101010101" pitchFamily="49" charset="-122"/>
                          <a:cs typeface="Courier New" panose="02070309020205020404" pitchFamily="49" charset="0"/>
                        </a:rPr>
                        <a:t>rmmovq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pushq</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en-US" altLang="zh-CN" dirty="0" err="1">
                          <a:latin typeface="Calibri" panose="020F0502020204030204" pitchFamily="34" charset="0"/>
                          <a:ea typeface="SimHei" panose="02010609060101010101" pitchFamily="49" charset="-122"/>
                          <a:cs typeface="Calibri" panose="020F0502020204030204" pitchFamily="34" charset="0"/>
                        </a:rPr>
                        <a:t>valE</a:t>
                      </a:r>
                      <a:r>
                        <a:rPr lang="zh-CN" altLang="en-US" dirty="0">
                          <a:latin typeface="Calibri" panose="020F0502020204030204" pitchFamily="34" charset="0"/>
                          <a:ea typeface="SimHei" panose="02010609060101010101" pitchFamily="49" charset="-122"/>
                          <a:cs typeface="Calibri" panose="020F0502020204030204" pitchFamily="34" charset="0"/>
                        </a:rPr>
                        <a:t>是目的地址，把</a:t>
                      </a:r>
                      <a:r>
                        <a:rPr lang="en-US" altLang="zh-CN" dirty="0" err="1">
                          <a:latin typeface="Calibri" panose="020F0502020204030204" pitchFamily="34" charset="0"/>
                          <a:ea typeface="SimHei" panose="02010609060101010101" pitchFamily="49" charset="-122"/>
                          <a:cs typeface="Calibri" panose="020F0502020204030204" pitchFamily="34" charset="0"/>
                        </a:rPr>
                        <a:t>valA</a:t>
                      </a:r>
                      <a:r>
                        <a:rPr lang="zh-CN" altLang="en-US" dirty="0">
                          <a:latin typeface="Calibri" panose="020F0502020204030204" pitchFamily="34" charset="0"/>
                          <a:ea typeface="SimHei" panose="02010609060101010101" pitchFamily="49" charset="-122"/>
                          <a:cs typeface="Calibri" panose="020F0502020204030204" pitchFamily="34" charset="0"/>
                        </a:rPr>
                        <a:t>写进去</a:t>
                      </a:r>
                    </a:p>
                  </a:txBody>
                  <a:tcPr anchor="ctr"/>
                </a:tc>
                <a:extLst>
                  <a:ext uri="{0D108BD9-81ED-4DB2-BD59-A6C34878D82A}">
                    <a16:rowId xmlns:a16="http://schemas.microsoft.com/office/drawing/2014/main" val="1913171771"/>
                  </a:ext>
                </a:extLst>
              </a:tr>
              <a:tr h="501520">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M</a:t>
                      </a:r>
                      <a:r>
                        <a:rPr lang="en-US" altLang="zh-CN" baseline="-25000" dirty="0"/>
                        <a:t>8</a:t>
                      </a:r>
                      <a:r>
                        <a:rPr lang="en-US" altLang="zh-CN" baseline="0" dirty="0"/>
                        <a:t>[</a:t>
                      </a:r>
                      <a:r>
                        <a:rPr lang="en-US" altLang="zh-CN" baseline="0" dirty="0" err="1"/>
                        <a:t>valE</a:t>
                      </a:r>
                      <a:r>
                        <a:rPr lang="en-US" altLang="zh-CN" baseline="0" dirty="0"/>
                        <a:t>] &lt;- </a:t>
                      </a:r>
                      <a:r>
                        <a:rPr lang="en-US" altLang="zh-CN" baseline="0" dirty="0" err="1"/>
                        <a:t>valP</a:t>
                      </a:r>
                      <a:endParaRPr lang="zh-CN" altLang="en-US" dirty="0"/>
                    </a:p>
                  </a:txBody>
                  <a:tcPr anchor="ctr"/>
                </a:tc>
                <a:tc>
                  <a:txBody>
                    <a:bodyPr/>
                    <a:lstStyle/>
                    <a:p>
                      <a:pPr algn="ct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call</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valP</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是返回地址，</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valE</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是</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-8</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后的</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的值，把返回地址压栈</a:t>
                      </a:r>
                    </a:p>
                  </a:txBody>
                  <a:tcPr anchor="ctr"/>
                </a:tc>
                <a:extLst>
                  <a:ext uri="{0D108BD9-81ED-4DB2-BD59-A6C34878D82A}">
                    <a16:rowId xmlns:a16="http://schemas.microsoft.com/office/drawing/2014/main" val="47888510"/>
                  </a:ext>
                </a:extLst>
              </a:tr>
              <a:tr h="501520">
                <a:tc vMerge="1">
                  <a:txBody>
                    <a:bodyPr/>
                    <a:lstStyle/>
                    <a:p>
                      <a:endParaRPr lang="zh-CN" altLang="en-US"/>
                    </a:p>
                  </a:txBody>
                  <a:tcPr/>
                </a:tc>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valM</a:t>
                      </a:r>
                      <a:r>
                        <a:rPr lang="en-US" altLang="zh-CN" dirty="0"/>
                        <a:t> &lt;- M</a:t>
                      </a:r>
                      <a:r>
                        <a:rPr lang="en-US" altLang="zh-CN" baseline="-25000" dirty="0"/>
                        <a:t>8</a:t>
                      </a:r>
                      <a:r>
                        <a:rPr lang="en-US" altLang="zh-CN" baseline="0" dirty="0"/>
                        <a:t>[</a:t>
                      </a:r>
                      <a:r>
                        <a:rPr lang="en-US" altLang="zh-CN" baseline="0" dirty="0" err="1"/>
                        <a:t>valE</a:t>
                      </a:r>
                      <a:r>
                        <a:rPr lang="en-US" altLang="zh-CN" baseline="0" dirty="0"/>
                        <a:t>]</a:t>
                      </a: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mrmovq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valE</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是目的地址，读这个位置</a:t>
                      </a:r>
                    </a:p>
                  </a:txBody>
                  <a:tcPr anchor="ctr"/>
                </a:tc>
                <a:extLst>
                  <a:ext uri="{0D108BD9-81ED-4DB2-BD59-A6C34878D82A}">
                    <a16:rowId xmlns:a16="http://schemas.microsoft.com/office/drawing/2014/main" val="2313074182"/>
                  </a:ext>
                </a:extLst>
              </a:tr>
              <a:tr h="501520">
                <a:tc vMerge="1">
                  <a:txBody>
                    <a:bodyPr/>
                    <a:lstStyle/>
                    <a:p>
                      <a:endParaRPr lang="zh-CN" altLang="en-US"/>
                    </a:p>
                  </a:txBody>
                  <a:tcPr/>
                </a:tc>
                <a:tc vMerge="1">
                  <a:txBody>
                    <a:bodyPr/>
                    <a:lstStyle/>
                    <a:p>
                      <a:pPr algn="ctr"/>
                      <a:endParaRPr lang="zh-CN"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err="1"/>
                        <a:t>valM</a:t>
                      </a:r>
                      <a:r>
                        <a:rPr lang="en-US" altLang="zh-CN" dirty="0"/>
                        <a:t> &lt;- M</a:t>
                      </a:r>
                      <a:r>
                        <a:rPr lang="en-US" altLang="zh-CN" baseline="-25000" dirty="0"/>
                        <a:t>8</a:t>
                      </a:r>
                      <a:r>
                        <a:rPr lang="en-US" altLang="zh-CN" baseline="0" dirty="0"/>
                        <a:t>[</a:t>
                      </a:r>
                      <a:r>
                        <a:rPr lang="en-US" altLang="zh-CN" baseline="0" dirty="0" err="1"/>
                        <a:t>valA</a:t>
                      </a:r>
                      <a:r>
                        <a:rPr lang="en-US" altLang="zh-CN" baseline="0" dirty="0"/>
                        <a:t>]</a:t>
                      </a:r>
                      <a:endParaRPr lang="zh-CN" altLang="en-US" dirty="0"/>
                    </a:p>
                  </a:txBody>
                  <a:tcPr anchor="ctr"/>
                </a:tc>
                <a:tc>
                  <a:txBody>
                    <a:bodyPr/>
                    <a:lstStyle/>
                    <a:p>
                      <a:pPr algn="ct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ret,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popq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valA</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是</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+8</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前的</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的值，读这个位置</a:t>
                      </a:r>
                    </a:p>
                  </a:txBody>
                  <a:tcPr anchor="ctr"/>
                </a:tc>
                <a:extLst>
                  <a:ext uri="{0D108BD9-81ED-4DB2-BD59-A6C34878D82A}">
                    <a16:rowId xmlns:a16="http://schemas.microsoft.com/office/drawing/2014/main" val="83180296"/>
                  </a:ext>
                </a:extLst>
              </a:tr>
            </a:tbl>
          </a:graphicData>
        </a:graphic>
      </p:graphicFrame>
    </p:spTree>
    <p:extLst>
      <p:ext uri="{BB962C8B-B14F-4D97-AF65-F5344CB8AC3E}">
        <p14:creationId xmlns:p14="http://schemas.microsoft.com/office/powerpoint/2010/main" val="3646930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7</a:t>
            </a:fld>
            <a:endParaRPr lang="en-US" dirty="0">
              <a:latin typeface="Calibri" panose="020F0502020204030204" pitchFamily="34" charset="0"/>
              <a:ea typeface="SimHei" panose="02010609060101010101" pitchFamily="49" charset="-122"/>
              <a:cs typeface="Calibri" panose="020F0502020204030204" pitchFamily="34" charset="0"/>
            </a:endParaRPr>
          </a:p>
        </p:txBody>
      </p:sp>
      <p:sp>
        <p:nvSpPr>
          <p:cNvPr id="11" name="TextBox 10">
            <a:extLst>
              <a:ext uri="{FF2B5EF4-FFF2-40B4-BE49-F238E27FC236}">
                <a16:creationId xmlns:a16="http://schemas.microsoft.com/office/drawing/2014/main" id="{6A48480B-AD5F-BA40-82A1-2990A0C60BFB}"/>
              </a:ext>
            </a:extLst>
          </p:cNvPr>
          <p:cNvSpPr txBox="1"/>
          <p:nvPr/>
        </p:nvSpPr>
        <p:spPr>
          <a:xfrm>
            <a:off x="268438" y="648101"/>
            <a:ext cx="5247942"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CISC</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vs.</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RISC</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（研讨题</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9.1.7</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a:t>
            </a:r>
          </a:p>
        </p:txBody>
      </p:sp>
      <p:sp>
        <p:nvSpPr>
          <p:cNvPr id="10" name="文本框 21">
            <a:extLst>
              <a:ext uri="{FF2B5EF4-FFF2-40B4-BE49-F238E27FC236}">
                <a16:creationId xmlns:a16="http://schemas.microsoft.com/office/drawing/2014/main" id="{8F22FFBC-06FD-E84D-8E9F-473661EE13C7}"/>
              </a:ext>
            </a:extLst>
          </p:cNvPr>
          <p:cNvSpPr txBox="1"/>
          <p:nvPr/>
        </p:nvSpPr>
        <p:spPr>
          <a:xfrm>
            <a:off x="280795" y="1232876"/>
            <a:ext cx="8016518" cy="646331"/>
          </a:xfrm>
          <a:prstGeom prst="rect">
            <a:avLst/>
          </a:prstGeom>
          <a:noFill/>
        </p:spPr>
        <p:txBody>
          <a:bodyPr wrap="square" rtlCol="0">
            <a:spAutoFit/>
          </a:bodyPr>
          <a:lstStyle/>
          <a:p>
            <a:r>
              <a:rPr kumimoji="1" lang="en-US" altLang="zh-CN" dirty="0"/>
              <a:t>CISC: Complex Instruction</a:t>
            </a:r>
            <a:r>
              <a:rPr kumimoji="1" lang="zh-CN" altLang="en-US" dirty="0"/>
              <a:t> </a:t>
            </a:r>
            <a:r>
              <a:rPr kumimoji="1" lang="en-US" altLang="zh-CN" dirty="0"/>
              <a:t>Set Computer</a:t>
            </a:r>
            <a:r>
              <a:rPr kumimoji="1" lang="en-US" altLang="zh-CN" dirty="0">
                <a:solidFill>
                  <a:srgbClr val="FF0000"/>
                </a:solidFill>
              </a:rPr>
              <a:t> (IA32, x86-64; AVX)</a:t>
            </a:r>
          </a:p>
          <a:p>
            <a:r>
              <a:rPr kumimoji="1" lang="en-US" altLang="zh-CN" dirty="0"/>
              <a:t>RISC: Reduced Instruction</a:t>
            </a:r>
            <a:r>
              <a:rPr kumimoji="1" lang="zh-CN" altLang="en-US" dirty="0"/>
              <a:t> </a:t>
            </a:r>
            <a:r>
              <a:rPr kumimoji="1" lang="en-US" altLang="zh-CN" dirty="0"/>
              <a:t>Set Computer</a:t>
            </a:r>
            <a:r>
              <a:rPr kumimoji="1" lang="zh-CN" altLang="en-US" dirty="0"/>
              <a:t> </a:t>
            </a:r>
            <a:r>
              <a:rPr kumimoji="1" lang="en-US" altLang="zh-CN" dirty="0">
                <a:solidFill>
                  <a:srgbClr val="FF0000"/>
                </a:solidFill>
              </a:rPr>
              <a:t>(</a:t>
            </a:r>
            <a:r>
              <a:rPr lang="en-US" altLang="zh-CN" dirty="0">
                <a:solidFill>
                  <a:srgbClr val="FF0000"/>
                </a:solidFill>
              </a:rPr>
              <a:t>ARM, RISC-V, MIPS</a:t>
            </a:r>
            <a:r>
              <a:rPr kumimoji="1" lang="en-US" altLang="zh-CN" dirty="0">
                <a:solidFill>
                  <a:srgbClr val="FF0000"/>
                </a:solidFill>
              </a:rPr>
              <a:t>)</a:t>
            </a:r>
          </a:p>
        </p:txBody>
      </p:sp>
      <p:graphicFrame>
        <p:nvGraphicFramePr>
          <p:cNvPr id="12" name="表格 10">
            <a:extLst>
              <a:ext uri="{FF2B5EF4-FFF2-40B4-BE49-F238E27FC236}">
                <a16:creationId xmlns:a16="http://schemas.microsoft.com/office/drawing/2014/main" id="{725BA926-FA83-CC48-8D49-31FE5D123165}"/>
              </a:ext>
            </a:extLst>
          </p:cNvPr>
          <p:cNvGraphicFramePr>
            <a:graphicFrameLocks noGrp="1"/>
          </p:cNvGraphicFramePr>
          <p:nvPr>
            <p:extLst>
              <p:ext uri="{D42A27DB-BD31-4B8C-83A1-F6EECF244321}">
                <p14:modId xmlns:p14="http://schemas.microsoft.com/office/powerpoint/2010/main" val="3078034836"/>
              </p:ext>
            </p:extLst>
          </p:nvPr>
        </p:nvGraphicFramePr>
        <p:xfrm>
          <a:off x="361208" y="1912509"/>
          <a:ext cx="6522956" cy="4775285"/>
        </p:xfrm>
        <a:graphic>
          <a:graphicData uri="http://schemas.openxmlformats.org/drawingml/2006/table">
            <a:tbl>
              <a:tblPr firstRow="1" bandRow="1">
                <a:tableStyleId>{7DF18680-E054-41AD-8BC1-D1AEF772440D}</a:tableStyleId>
              </a:tblPr>
              <a:tblGrid>
                <a:gridCol w="3261478">
                  <a:extLst>
                    <a:ext uri="{9D8B030D-6E8A-4147-A177-3AD203B41FA5}">
                      <a16:colId xmlns:a16="http://schemas.microsoft.com/office/drawing/2014/main" val="4236144630"/>
                    </a:ext>
                  </a:extLst>
                </a:gridCol>
                <a:gridCol w="3261478">
                  <a:extLst>
                    <a:ext uri="{9D8B030D-6E8A-4147-A177-3AD203B41FA5}">
                      <a16:colId xmlns:a16="http://schemas.microsoft.com/office/drawing/2014/main" val="3280103118"/>
                    </a:ext>
                  </a:extLst>
                </a:gridCol>
              </a:tblGrid>
              <a:tr h="571009">
                <a:tc>
                  <a:txBody>
                    <a:bodyPr/>
                    <a:lstStyle/>
                    <a:p>
                      <a:pPr algn="ctr"/>
                      <a:r>
                        <a:rPr lang="en-US" altLang="zh-CN" b="1" dirty="0">
                          <a:latin typeface="Calibri" panose="020F0502020204030204" pitchFamily="34" charset="0"/>
                          <a:ea typeface="SimHei" panose="02010609060101010101" pitchFamily="49" charset="-122"/>
                          <a:cs typeface="Calibri" panose="020F0502020204030204" pitchFamily="34" charset="0"/>
                        </a:rPr>
                        <a:t>CISC</a:t>
                      </a:r>
                      <a:endParaRPr lang="zh-CN" altLang="en-US" b="1" dirty="0">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zh-CN" altLang="en-US" b="1" dirty="0">
                          <a:latin typeface="Calibri" panose="020F0502020204030204" pitchFamily="34" charset="0"/>
                          <a:ea typeface="SimHei" panose="02010609060101010101" pitchFamily="49" charset="-122"/>
                          <a:cs typeface="Calibri" panose="020F0502020204030204" pitchFamily="34" charset="0"/>
                        </a:rPr>
                        <a:t>（早期）</a:t>
                      </a:r>
                      <a:r>
                        <a:rPr lang="en-US" altLang="zh-CN" b="1" dirty="0">
                          <a:latin typeface="Calibri" panose="020F0502020204030204" pitchFamily="34" charset="0"/>
                          <a:ea typeface="SimHei" panose="02010609060101010101" pitchFamily="49" charset="-122"/>
                          <a:cs typeface="Calibri" panose="020F0502020204030204" pitchFamily="34" charset="0"/>
                        </a:rPr>
                        <a:t>RISC</a:t>
                      </a:r>
                      <a:endParaRPr lang="zh-CN" altLang="en-US" b="1" dirty="0">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146631190"/>
                  </a:ext>
                </a:extLst>
              </a:tr>
              <a:tr h="630876">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指令类型多，功能丰富</a:t>
                      </a:r>
                      <a:endParaRPr lang="en-US" altLang="zh-CN" b="0" dirty="0">
                        <a:latin typeface="Calibri" panose="020F0502020204030204" pitchFamily="34" charset="0"/>
                        <a:ea typeface="SimHei" panose="02010609060101010101" pitchFamily="49" charset="-122"/>
                        <a:cs typeface="Calibri" panose="020F0502020204030204" pitchFamily="34" charset="0"/>
                      </a:endParaRPr>
                    </a:p>
                    <a:p>
                      <a:pPr algn="ctr"/>
                      <a:r>
                        <a:rPr lang="zh-CN" altLang="en-US" b="0" dirty="0">
                          <a:latin typeface="Calibri" panose="020F0502020204030204" pitchFamily="34" charset="0"/>
                          <a:ea typeface="SimHei" panose="02010609060101010101" pitchFamily="49" charset="-122"/>
                          <a:cs typeface="Calibri" panose="020F0502020204030204" pitchFamily="34" charset="0"/>
                        </a:rPr>
                        <a:t>部分指令延迟高</a:t>
                      </a:r>
                    </a:p>
                  </a:txBody>
                  <a:tcPr anchor="ctr"/>
                </a:tc>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指令类型少，功能简单</a:t>
                      </a:r>
                      <a:endParaRPr lang="en-US" altLang="zh-CN" b="0" dirty="0">
                        <a:latin typeface="Calibri" panose="020F0502020204030204" pitchFamily="34" charset="0"/>
                        <a:ea typeface="SimHei" panose="02010609060101010101" pitchFamily="49" charset="-122"/>
                        <a:cs typeface="Calibri" panose="020F0502020204030204" pitchFamily="34" charset="0"/>
                      </a:endParaRPr>
                    </a:p>
                    <a:p>
                      <a:pPr algn="ctr"/>
                      <a:r>
                        <a:rPr lang="zh-CN" altLang="en-US" b="0" dirty="0">
                          <a:latin typeface="Calibri" panose="020F0502020204030204" pitchFamily="34" charset="0"/>
                          <a:ea typeface="SimHei" panose="02010609060101010101" pitchFamily="49" charset="-122"/>
                          <a:cs typeface="Calibri" panose="020F0502020204030204" pitchFamily="34" charset="0"/>
                        </a:rPr>
                        <a:t>无延迟高的指令</a:t>
                      </a:r>
                    </a:p>
                  </a:txBody>
                  <a:tcPr anchor="ctr"/>
                </a:tc>
                <a:extLst>
                  <a:ext uri="{0D108BD9-81ED-4DB2-BD59-A6C34878D82A}">
                    <a16:rowId xmlns:a16="http://schemas.microsoft.com/office/drawing/2014/main" val="1970742887"/>
                  </a:ext>
                </a:extLst>
              </a:tr>
              <a:tr h="630876">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指令字节编码</a:t>
                      </a:r>
                      <a:r>
                        <a:rPr lang="zh-CN" altLang="en-US" b="0" dirty="0">
                          <a:solidFill>
                            <a:srgbClr val="FF0000"/>
                          </a:solidFill>
                          <a:latin typeface="Calibri" panose="020F0502020204030204" pitchFamily="34" charset="0"/>
                          <a:ea typeface="SimHei" panose="02010609060101010101" pitchFamily="49" charset="-122"/>
                          <a:cs typeface="Calibri" panose="020F0502020204030204" pitchFamily="34" charset="0"/>
                        </a:rPr>
                        <a:t>长度可变</a:t>
                      </a:r>
                    </a:p>
                  </a:txBody>
                  <a:tcPr anchor="ctr"/>
                </a:tc>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指令字节编码</a:t>
                      </a:r>
                      <a:r>
                        <a:rPr lang="zh-CN" altLang="en-US" b="0" dirty="0">
                          <a:solidFill>
                            <a:srgbClr val="FF0000"/>
                          </a:solidFill>
                          <a:latin typeface="Calibri" panose="020F0502020204030204" pitchFamily="34" charset="0"/>
                          <a:ea typeface="SimHei" panose="02010609060101010101" pitchFamily="49" charset="-122"/>
                          <a:cs typeface="Calibri" panose="020F0502020204030204" pitchFamily="34" charset="0"/>
                        </a:rPr>
                        <a:t>长度不可变</a:t>
                      </a:r>
                      <a:r>
                        <a:rPr lang="zh-CN" altLang="en-US" b="0" dirty="0">
                          <a:latin typeface="Calibri" panose="020F0502020204030204" pitchFamily="34" charset="0"/>
                          <a:ea typeface="SimHei" panose="02010609060101010101" pitchFamily="49" charset="-122"/>
                          <a:cs typeface="Calibri" panose="020F0502020204030204" pitchFamily="34" charset="0"/>
                        </a:rPr>
                        <a:t>，通常为</a:t>
                      </a:r>
                      <a:r>
                        <a:rPr lang="en-US" altLang="zh-CN" b="0" dirty="0">
                          <a:solidFill>
                            <a:srgbClr val="FF0000"/>
                          </a:solidFill>
                          <a:latin typeface="Calibri" panose="020F0502020204030204" pitchFamily="34" charset="0"/>
                          <a:ea typeface="SimHei" panose="02010609060101010101" pitchFamily="49" charset="-122"/>
                          <a:cs typeface="Calibri" panose="020F0502020204030204" pitchFamily="34" charset="0"/>
                        </a:rPr>
                        <a:t>4</a:t>
                      </a:r>
                      <a:r>
                        <a:rPr lang="zh-CN" altLang="en-US" b="0" dirty="0">
                          <a:solidFill>
                            <a:srgbClr val="FF0000"/>
                          </a:solidFill>
                          <a:latin typeface="Calibri" panose="020F0502020204030204" pitchFamily="34" charset="0"/>
                          <a:ea typeface="SimHei" panose="02010609060101010101" pitchFamily="49" charset="-122"/>
                          <a:cs typeface="Calibri" panose="020F0502020204030204" pitchFamily="34" charset="0"/>
                        </a:rPr>
                        <a:t>字节</a:t>
                      </a:r>
                    </a:p>
                  </a:txBody>
                  <a:tcPr anchor="ctr"/>
                </a:tc>
                <a:extLst>
                  <a:ext uri="{0D108BD9-81ED-4DB2-BD59-A6C34878D82A}">
                    <a16:rowId xmlns:a16="http://schemas.microsoft.com/office/drawing/2014/main" val="2766527033"/>
                  </a:ext>
                </a:extLst>
              </a:tr>
              <a:tr h="571009">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简单</a:t>
                      </a:r>
                      <a:r>
                        <a:rPr lang="en-US" altLang="zh-CN" b="0" dirty="0">
                          <a:latin typeface="Calibri" panose="020F0502020204030204" pitchFamily="34" charset="0"/>
                          <a:ea typeface="SimHei" panose="02010609060101010101" pitchFamily="49" charset="-122"/>
                          <a:cs typeface="Calibri" panose="020F0502020204030204" pitchFamily="34" charset="0"/>
                        </a:rPr>
                        <a:t>/</a:t>
                      </a:r>
                      <a:r>
                        <a:rPr lang="zh-CN" altLang="en-US" b="0" dirty="0">
                          <a:latin typeface="Calibri" panose="020F0502020204030204" pitchFamily="34" charset="0"/>
                          <a:ea typeface="SimHei" panose="02010609060101010101" pitchFamily="49" charset="-122"/>
                          <a:cs typeface="Calibri" panose="020F0502020204030204" pitchFamily="34" charset="0"/>
                        </a:rPr>
                        <a:t>复杂寻址模式</a:t>
                      </a:r>
                    </a:p>
                  </a:txBody>
                  <a:tcPr anchor="ctr"/>
                </a:tc>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简单寻址模式</a:t>
                      </a:r>
                    </a:p>
                  </a:txBody>
                  <a:tcPr anchor="ctr"/>
                </a:tc>
                <a:extLst>
                  <a:ext uri="{0D108BD9-81ED-4DB2-BD59-A6C34878D82A}">
                    <a16:rowId xmlns:a16="http://schemas.microsoft.com/office/drawing/2014/main" val="2415368005"/>
                  </a:ext>
                </a:extLst>
              </a:tr>
              <a:tr h="630876">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算术逻辑操作可以访问内存，访存模式多样</a:t>
                      </a:r>
                    </a:p>
                  </a:txBody>
                  <a:tcPr anchor="ctr"/>
                </a:tc>
                <a:tc>
                  <a:txBody>
                    <a:bodyPr/>
                    <a:lstStyle/>
                    <a:p>
                      <a:pPr algn="ctr"/>
                      <a:r>
                        <a:rPr lang="en-US" altLang="zh-CN" b="0" dirty="0">
                          <a:solidFill>
                            <a:srgbClr val="FF0000"/>
                          </a:solidFill>
                          <a:latin typeface="Calibri" panose="020F0502020204030204" pitchFamily="34" charset="0"/>
                          <a:ea typeface="SimHei" panose="02010609060101010101" pitchFamily="49" charset="-122"/>
                          <a:cs typeface="Calibri" panose="020F0502020204030204" pitchFamily="34" charset="0"/>
                        </a:rPr>
                        <a:t>load/store</a:t>
                      </a:r>
                      <a:r>
                        <a:rPr lang="zh-CN" altLang="en-US" b="0" dirty="0">
                          <a:solidFill>
                            <a:srgbClr val="FF0000"/>
                          </a:solidFill>
                          <a:latin typeface="Calibri" panose="020F0502020204030204" pitchFamily="34" charset="0"/>
                          <a:ea typeface="SimHei" panose="02010609060101010101" pitchFamily="49" charset="-122"/>
                          <a:cs typeface="Calibri" panose="020F0502020204030204" pitchFamily="34" charset="0"/>
                        </a:rPr>
                        <a:t>体系结构</a:t>
                      </a:r>
                    </a:p>
                  </a:txBody>
                  <a:tcPr anchor="ctr"/>
                </a:tc>
                <a:extLst>
                  <a:ext uri="{0D108BD9-81ED-4DB2-BD59-A6C34878D82A}">
                    <a16:rowId xmlns:a16="http://schemas.microsoft.com/office/drawing/2014/main" val="3377292195"/>
                  </a:ext>
                </a:extLst>
              </a:tr>
              <a:tr h="571009">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机器级程序不可见实现细节</a:t>
                      </a:r>
                    </a:p>
                  </a:txBody>
                  <a:tcPr anchor="ctr"/>
                </a:tc>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机器级程序可见实现细节</a:t>
                      </a:r>
                    </a:p>
                  </a:txBody>
                  <a:tcPr anchor="ctr"/>
                </a:tc>
                <a:extLst>
                  <a:ext uri="{0D108BD9-81ED-4DB2-BD59-A6C34878D82A}">
                    <a16:rowId xmlns:a16="http://schemas.microsoft.com/office/drawing/2014/main" val="1812724411"/>
                  </a:ext>
                </a:extLst>
              </a:tr>
              <a:tr h="571009">
                <a:tc>
                  <a:txBody>
                    <a:bodyPr/>
                    <a:lstStyle/>
                    <a:p>
                      <a:pPr algn="ctr"/>
                      <a:r>
                        <a:rPr lang="zh-CN" altLang="en-US" b="0" dirty="0">
                          <a:latin typeface="Calibri" panose="020F0502020204030204" pitchFamily="34" charset="0"/>
                          <a:ea typeface="SimHei" panose="02010609060101010101" pitchFamily="49" charset="-122"/>
                          <a:cs typeface="Calibri" panose="020F0502020204030204" pitchFamily="34" charset="0"/>
                        </a:rPr>
                        <a:t>有条件码</a:t>
                      </a:r>
                    </a:p>
                  </a:txBody>
                  <a:tcPr anchor="ctr"/>
                </a:tc>
                <a:tc>
                  <a:txBody>
                    <a:bodyPr/>
                    <a:lstStyle/>
                    <a:p>
                      <a:pPr algn="ctr"/>
                      <a:r>
                        <a:rPr lang="zh-CN" altLang="en-US" b="0" dirty="0">
                          <a:solidFill>
                            <a:srgbClr val="FF0000"/>
                          </a:solidFill>
                          <a:latin typeface="Calibri" panose="020F0502020204030204" pitchFamily="34" charset="0"/>
                          <a:ea typeface="SimHei" panose="02010609060101010101" pitchFamily="49" charset="-122"/>
                          <a:cs typeface="Calibri" panose="020F0502020204030204" pitchFamily="34" charset="0"/>
                        </a:rPr>
                        <a:t>无条件码</a:t>
                      </a:r>
                    </a:p>
                  </a:txBody>
                  <a:tcPr anchor="ctr"/>
                </a:tc>
                <a:extLst>
                  <a:ext uri="{0D108BD9-81ED-4DB2-BD59-A6C34878D82A}">
                    <a16:rowId xmlns:a16="http://schemas.microsoft.com/office/drawing/2014/main" val="1018970247"/>
                  </a:ext>
                </a:extLst>
              </a:tr>
              <a:tr h="571009">
                <a:tc>
                  <a:txBody>
                    <a:bodyPr/>
                    <a:lstStyle/>
                    <a:p>
                      <a:pPr algn="ctr"/>
                      <a:r>
                        <a:rPr lang="zh-CN" altLang="en-US" b="0" dirty="0">
                          <a:solidFill>
                            <a:srgbClr val="FF0000"/>
                          </a:solidFill>
                          <a:latin typeface="Calibri" panose="020F0502020204030204" pitchFamily="34" charset="0"/>
                          <a:ea typeface="SimHei" panose="02010609060101010101" pitchFamily="49" charset="-122"/>
                          <a:cs typeface="Calibri" panose="020F0502020204030204" pitchFamily="34" charset="0"/>
                        </a:rPr>
                        <a:t>栈密集型</a:t>
                      </a:r>
                      <a:r>
                        <a:rPr lang="zh-CN" altLang="en-US" b="0" dirty="0">
                          <a:latin typeface="Calibri" panose="020F0502020204030204" pitchFamily="34" charset="0"/>
                          <a:ea typeface="SimHei" panose="02010609060101010101" pitchFamily="49" charset="-122"/>
                          <a:cs typeface="Calibri" panose="020F0502020204030204" pitchFamily="34" charset="0"/>
                        </a:rPr>
                        <a:t>的过程链接</a:t>
                      </a:r>
                    </a:p>
                  </a:txBody>
                  <a:tcPr anchor="ctr"/>
                </a:tc>
                <a:tc>
                  <a:txBody>
                    <a:bodyPr/>
                    <a:lstStyle/>
                    <a:p>
                      <a:pPr algn="ctr"/>
                      <a:r>
                        <a:rPr lang="zh-CN" altLang="en-US" b="0" dirty="0">
                          <a:solidFill>
                            <a:srgbClr val="FF0000"/>
                          </a:solidFill>
                          <a:latin typeface="Calibri" panose="020F0502020204030204" pitchFamily="34" charset="0"/>
                          <a:ea typeface="SimHei" panose="02010609060101010101" pitchFamily="49" charset="-122"/>
                          <a:cs typeface="Calibri" panose="020F0502020204030204" pitchFamily="34" charset="0"/>
                        </a:rPr>
                        <a:t>寄存器密集型</a:t>
                      </a:r>
                      <a:r>
                        <a:rPr lang="zh-CN" altLang="en-US" b="0" dirty="0">
                          <a:latin typeface="Calibri" panose="020F0502020204030204" pitchFamily="34" charset="0"/>
                          <a:ea typeface="SimHei" panose="02010609060101010101" pitchFamily="49" charset="-122"/>
                          <a:cs typeface="Calibri" panose="020F0502020204030204" pitchFamily="34" charset="0"/>
                        </a:rPr>
                        <a:t>的过程链接</a:t>
                      </a:r>
                    </a:p>
                  </a:txBody>
                  <a:tcPr anchor="ctr"/>
                </a:tc>
                <a:extLst>
                  <a:ext uri="{0D108BD9-81ED-4DB2-BD59-A6C34878D82A}">
                    <a16:rowId xmlns:a16="http://schemas.microsoft.com/office/drawing/2014/main" val="2222648897"/>
                  </a:ext>
                </a:extLst>
              </a:tr>
            </a:tbl>
          </a:graphicData>
        </a:graphic>
      </p:graphicFrame>
      <p:sp>
        <p:nvSpPr>
          <p:cNvPr id="14" name="文本框 29">
            <a:extLst>
              <a:ext uri="{FF2B5EF4-FFF2-40B4-BE49-F238E27FC236}">
                <a16:creationId xmlns:a16="http://schemas.microsoft.com/office/drawing/2014/main" id="{9E0FADC4-16D4-2548-88F8-8C24E77C8A32}"/>
              </a:ext>
            </a:extLst>
          </p:cNvPr>
          <p:cNvSpPr txBox="1"/>
          <p:nvPr/>
        </p:nvSpPr>
        <p:spPr>
          <a:xfrm>
            <a:off x="7213911" y="1126339"/>
            <a:ext cx="4709651" cy="5013360"/>
          </a:xfrm>
          <a:prstGeom prst="rect">
            <a:avLst/>
          </a:prstGeom>
          <a:noFill/>
        </p:spPr>
        <p:txBody>
          <a:bodyPr wrap="square" rtlCol="0">
            <a:spAutoFit/>
          </a:bodyPr>
          <a:lstStyle/>
          <a:p>
            <a:pPr>
              <a:lnSpc>
                <a:spcPct val="150000"/>
              </a:lnSpc>
            </a:pPr>
            <a:r>
              <a:rPr kumimoji="1" lang="en-US" altLang="zh-CN" dirty="0">
                <a:ea typeface="SimHei" panose="02010609060101010101" pitchFamily="49" charset="-122"/>
                <a:cs typeface="Calibri" panose="020F0502020204030204" pitchFamily="34" charset="0"/>
              </a:rPr>
              <a:t>RISC</a:t>
            </a:r>
          </a:p>
          <a:p>
            <a:pPr marL="285750" indent="-285750">
              <a:lnSpc>
                <a:spcPct val="150000"/>
              </a:lnSpc>
              <a:buFont typeface="Arial" panose="020B0604020202020204" pitchFamily="34" charset="0"/>
              <a:buChar char="•"/>
            </a:pPr>
            <a:r>
              <a:rPr kumimoji="1" lang="zh-CN" altLang="en-US" dirty="0">
                <a:ea typeface="SimHei" panose="02010609060101010101" pitchFamily="49" charset="-122"/>
                <a:cs typeface="Calibri" panose="020F0502020204030204" pitchFamily="34" charset="0"/>
              </a:rPr>
              <a:t>出现晚于</a:t>
            </a:r>
            <a:r>
              <a:rPr kumimoji="1" lang="en-US" altLang="zh-CN" dirty="0">
                <a:ea typeface="SimHei" panose="02010609060101010101" pitchFamily="49" charset="-122"/>
                <a:cs typeface="Calibri" panose="020F0502020204030204" pitchFamily="34" charset="0"/>
              </a:rPr>
              <a:t>CISC</a:t>
            </a:r>
          </a:p>
          <a:p>
            <a:pPr marL="742950" lvl="1" indent="-285750">
              <a:lnSpc>
                <a:spcPct val="150000"/>
              </a:lnSpc>
              <a:buFont typeface="Wingdings" pitchFamily="2" charset="2"/>
              <a:buChar char="ü"/>
            </a:pPr>
            <a:r>
              <a:rPr kumimoji="1" lang="zh-CN" altLang="en-US" dirty="0">
                <a:solidFill>
                  <a:schemeClr val="accent1"/>
                </a:solidFill>
                <a:ea typeface="SimHei" panose="02010609060101010101" pitchFamily="49" charset="-122"/>
                <a:cs typeface="Calibri" panose="020F0502020204030204" pitchFamily="34" charset="0"/>
              </a:rPr>
              <a:t>早期并没有高级语言，大家都写汇编程序</a:t>
            </a:r>
            <a:endParaRPr kumimoji="1" lang="en-US" altLang="zh-CN" dirty="0">
              <a:solidFill>
                <a:schemeClr val="accent1"/>
              </a:solidFill>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en-US" altLang="zh-CN" dirty="0">
                <a:solidFill>
                  <a:schemeClr val="accent1"/>
                </a:solidFill>
                <a:ea typeface="SimHei" panose="02010609060101010101" pitchFamily="49" charset="-122"/>
                <a:cs typeface="Calibri" panose="020F0502020204030204" pitchFamily="34" charset="0"/>
              </a:rPr>
              <a:t>CISC</a:t>
            </a:r>
            <a:r>
              <a:rPr kumimoji="1" lang="zh-CN" altLang="en-US" dirty="0">
                <a:solidFill>
                  <a:schemeClr val="accent1"/>
                </a:solidFill>
                <a:ea typeface="SimHei" panose="02010609060101010101" pitchFamily="49" charset="-122"/>
                <a:cs typeface="Calibri" panose="020F0502020204030204" pitchFamily="34" charset="0"/>
              </a:rPr>
              <a:t>对程序员相对友好，但是指令繁杂，硬件实现成本较高</a:t>
            </a:r>
            <a:endParaRPr kumimoji="1" lang="en-US" altLang="zh-CN" dirty="0">
              <a:solidFill>
                <a:schemeClr val="accent1"/>
              </a:solidFill>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solidFill>
                  <a:schemeClr val="accent1"/>
                </a:solidFill>
                <a:ea typeface="SimHei" panose="02010609060101010101" pitchFamily="49" charset="-122"/>
                <a:cs typeface="Calibri" panose="020F0502020204030204" pitchFamily="34" charset="0"/>
              </a:rPr>
              <a:t>随着高级语言的不断发展，现在大家很少直接写汇编程序了，因此设计对硬件友好的指令集越来越重要</a:t>
            </a:r>
            <a:endParaRPr kumimoji="1" lang="en-US" altLang="zh-CN" dirty="0">
              <a:solidFill>
                <a:schemeClr val="accent1"/>
              </a:solidFill>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en-US" altLang="zh-CN" dirty="0">
                <a:ea typeface="SimHei" panose="02010609060101010101" pitchFamily="49" charset="-122"/>
                <a:cs typeface="Calibri" panose="020F0502020204030204" pitchFamily="34" charset="0"/>
              </a:rPr>
              <a:t>RISC</a:t>
            </a:r>
            <a:r>
              <a:rPr kumimoji="1" lang="zh-CN" altLang="en-US" dirty="0">
                <a:ea typeface="SimHei" panose="02010609060101010101" pitchFamily="49" charset="-122"/>
                <a:cs typeface="Calibri" panose="020F0502020204030204" pitchFamily="34" charset="0"/>
              </a:rPr>
              <a:t>可以用很少的硬件实现，能以高效的流水线结构组织起来</a:t>
            </a:r>
            <a:endParaRPr kumimoji="1" lang="en-US" altLang="zh-CN" dirty="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ea typeface="SimHei" panose="02010609060101010101" pitchFamily="49" charset="-122"/>
                <a:cs typeface="Calibri" panose="020F0502020204030204" pitchFamily="34" charset="0"/>
              </a:rPr>
              <a:t>现在</a:t>
            </a:r>
            <a:r>
              <a:rPr kumimoji="1" lang="en-US" altLang="zh-CN" dirty="0">
                <a:ea typeface="SimHei" panose="02010609060101010101" pitchFamily="49" charset="-122"/>
                <a:cs typeface="Calibri" panose="020F0502020204030204" pitchFamily="34" charset="0"/>
              </a:rPr>
              <a:t>RISC</a:t>
            </a:r>
            <a:r>
              <a:rPr kumimoji="1" lang="zh-CN" altLang="en-US" dirty="0">
                <a:ea typeface="SimHei" panose="02010609060101010101" pitchFamily="49" charset="-122"/>
                <a:cs typeface="Calibri" panose="020F0502020204030204" pitchFamily="34" charset="0"/>
              </a:rPr>
              <a:t>和</a:t>
            </a:r>
            <a:r>
              <a:rPr kumimoji="1" lang="en-US" altLang="zh-CN" dirty="0">
                <a:ea typeface="SimHei" panose="02010609060101010101" pitchFamily="49" charset="-122"/>
                <a:cs typeface="Calibri" panose="020F0502020204030204" pitchFamily="34" charset="0"/>
              </a:rPr>
              <a:t>CISC</a:t>
            </a:r>
            <a:r>
              <a:rPr kumimoji="1" lang="zh-CN" altLang="en-US" dirty="0">
                <a:ea typeface="SimHei" panose="02010609060101010101" pitchFamily="49" charset="-122"/>
                <a:cs typeface="Calibri" panose="020F0502020204030204" pitchFamily="34" charset="0"/>
              </a:rPr>
              <a:t>的界限逐渐模糊</a:t>
            </a:r>
            <a:endParaRPr kumimoji="1" lang="en-US" altLang="zh-CN" dirty="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2748601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9F6E322-0348-5A42-8E87-336F227F116C}"/>
              </a:ext>
            </a:extLst>
          </p:cNvPr>
          <p:cNvSpPr txBox="1"/>
          <p:nvPr/>
        </p:nvSpPr>
        <p:spPr>
          <a:xfrm>
            <a:off x="10766323" y="644996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Fetch</a:t>
            </a:r>
            <a:endParaRPr kumimoji="1" lang="zh-CN" altLang="en-US" sz="2000" dirty="0"/>
          </a:p>
        </p:txBody>
      </p:sp>
      <p:sp>
        <p:nvSpPr>
          <p:cNvPr id="4" name="TextBox 3">
            <a:extLst>
              <a:ext uri="{FF2B5EF4-FFF2-40B4-BE49-F238E27FC236}">
                <a16:creationId xmlns:a16="http://schemas.microsoft.com/office/drawing/2014/main" id="{0A8052B4-4835-B044-B1FE-346F037A2E7B}"/>
              </a:ext>
            </a:extLst>
          </p:cNvPr>
          <p:cNvSpPr txBox="1"/>
          <p:nvPr/>
        </p:nvSpPr>
        <p:spPr>
          <a:xfrm>
            <a:off x="10766323" y="604985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Decode</a:t>
            </a:r>
            <a:endParaRPr kumimoji="1" lang="zh-CN" altLang="en-US" sz="2000" dirty="0"/>
          </a:p>
        </p:txBody>
      </p:sp>
      <p:sp>
        <p:nvSpPr>
          <p:cNvPr id="5" name="TextBox 4">
            <a:extLst>
              <a:ext uri="{FF2B5EF4-FFF2-40B4-BE49-F238E27FC236}">
                <a16:creationId xmlns:a16="http://schemas.microsoft.com/office/drawing/2014/main" id="{E686A170-38A8-244A-B746-AF0B53C216C5}"/>
              </a:ext>
            </a:extLst>
          </p:cNvPr>
          <p:cNvSpPr txBox="1"/>
          <p:nvPr/>
        </p:nvSpPr>
        <p:spPr>
          <a:xfrm>
            <a:off x="10766323" y="564974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Execute</a:t>
            </a:r>
            <a:endParaRPr kumimoji="1" lang="zh-CN" altLang="en-US" sz="2000" dirty="0"/>
          </a:p>
        </p:txBody>
      </p:sp>
      <p:sp>
        <p:nvSpPr>
          <p:cNvPr id="6" name="TextBox 5">
            <a:extLst>
              <a:ext uri="{FF2B5EF4-FFF2-40B4-BE49-F238E27FC236}">
                <a16:creationId xmlns:a16="http://schemas.microsoft.com/office/drawing/2014/main" id="{0CF7AE5F-38A0-664D-BEF2-1DB370E67202}"/>
              </a:ext>
            </a:extLst>
          </p:cNvPr>
          <p:cNvSpPr txBox="1"/>
          <p:nvPr/>
        </p:nvSpPr>
        <p:spPr>
          <a:xfrm>
            <a:off x="10766322" y="5249631"/>
            <a:ext cx="1425677" cy="400110"/>
          </a:xfrm>
          <a:prstGeom prst="rect">
            <a:avLst/>
          </a:prstGeom>
          <a:solidFill>
            <a:schemeClr val="accent2"/>
          </a:solidFill>
          <a:ln w="19050">
            <a:solidFill>
              <a:schemeClr val="tx1"/>
            </a:solidFill>
          </a:ln>
        </p:spPr>
        <p:txBody>
          <a:bodyPr wrap="square" rtlCol="0">
            <a:spAutoFit/>
          </a:bodyPr>
          <a:lstStyle/>
          <a:p>
            <a:pPr algn="ctr"/>
            <a:r>
              <a:rPr kumimoji="1" lang="en-US" altLang="zh-CN" sz="2000" dirty="0"/>
              <a:t>Memory</a:t>
            </a:r>
            <a:endParaRPr kumimoji="1" lang="zh-CN" altLang="en-US" sz="2000" dirty="0"/>
          </a:p>
        </p:txBody>
      </p:sp>
      <p:sp>
        <p:nvSpPr>
          <p:cNvPr id="7" name="TextBox 6">
            <a:extLst>
              <a:ext uri="{FF2B5EF4-FFF2-40B4-BE49-F238E27FC236}">
                <a16:creationId xmlns:a16="http://schemas.microsoft.com/office/drawing/2014/main" id="{43103568-3A6E-1444-85E0-E3A604F51414}"/>
              </a:ext>
            </a:extLst>
          </p:cNvPr>
          <p:cNvSpPr txBox="1"/>
          <p:nvPr/>
        </p:nvSpPr>
        <p:spPr>
          <a:xfrm>
            <a:off x="10766321" y="484952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Writeback</a:t>
            </a:r>
            <a:endParaRPr kumimoji="1" lang="zh-CN" altLang="en-US" sz="2000" dirty="0"/>
          </a:p>
        </p:txBody>
      </p:sp>
      <p:sp>
        <p:nvSpPr>
          <p:cNvPr id="8" name="TextBox 7">
            <a:extLst>
              <a:ext uri="{FF2B5EF4-FFF2-40B4-BE49-F238E27FC236}">
                <a16:creationId xmlns:a16="http://schemas.microsoft.com/office/drawing/2014/main" id="{D3C2D670-2131-3948-A92E-98B5E53DCFF9}"/>
              </a:ext>
            </a:extLst>
          </p:cNvPr>
          <p:cNvSpPr txBox="1"/>
          <p:nvPr/>
        </p:nvSpPr>
        <p:spPr>
          <a:xfrm>
            <a:off x="10766320" y="444941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Update PC</a:t>
            </a:r>
            <a:endParaRPr kumimoji="1" lang="zh-CN" altLang="en-US" sz="2000" dirty="0"/>
          </a:p>
        </p:txBody>
      </p:sp>
      <p:sp>
        <p:nvSpPr>
          <p:cNvPr id="44" name="Rectangle 43">
            <a:extLst>
              <a:ext uri="{FF2B5EF4-FFF2-40B4-BE49-F238E27FC236}">
                <a16:creationId xmlns:a16="http://schemas.microsoft.com/office/drawing/2014/main" id="{6637B3FA-A2E2-9A46-9ECB-589F6BC381FF}"/>
              </a:ext>
            </a:extLst>
          </p:cNvPr>
          <p:cNvSpPr/>
          <p:nvPr/>
        </p:nvSpPr>
        <p:spPr>
          <a:xfrm>
            <a:off x="5697724" y="1767840"/>
            <a:ext cx="3315648" cy="1262743"/>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5"/>
                </a:solidFill>
              </a:rPr>
              <a:t>Data Memory</a:t>
            </a:r>
            <a:endParaRPr kumimoji="1" lang="zh-CN" altLang="en-US" dirty="0">
              <a:solidFill>
                <a:schemeClr val="accent5"/>
              </a:solidFill>
            </a:endParaRPr>
          </a:p>
        </p:txBody>
      </p:sp>
      <p:sp>
        <p:nvSpPr>
          <p:cNvPr id="45" name="Rectangle 44">
            <a:extLst>
              <a:ext uri="{FF2B5EF4-FFF2-40B4-BE49-F238E27FC236}">
                <a16:creationId xmlns:a16="http://schemas.microsoft.com/office/drawing/2014/main" id="{88AADA53-3389-D443-82BC-8ECC0F29A9D4}"/>
              </a:ext>
            </a:extLst>
          </p:cNvPr>
          <p:cNvSpPr/>
          <p:nvPr/>
        </p:nvSpPr>
        <p:spPr>
          <a:xfrm>
            <a:off x="6003170" y="3622769"/>
            <a:ext cx="1101129" cy="722142"/>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Mem.</a:t>
            </a:r>
          </a:p>
          <a:p>
            <a:pPr algn="ctr"/>
            <a:r>
              <a:rPr kumimoji="1" lang="en-US" altLang="zh-CN" dirty="0" err="1">
                <a:solidFill>
                  <a:schemeClr val="accent3"/>
                </a:solidFill>
              </a:rPr>
              <a:t>addr</a:t>
            </a:r>
            <a:endParaRPr kumimoji="1" lang="zh-CN" altLang="en-US" dirty="0">
              <a:solidFill>
                <a:schemeClr val="accent3"/>
              </a:solidFill>
            </a:endParaRPr>
          </a:p>
        </p:txBody>
      </p:sp>
      <p:sp>
        <p:nvSpPr>
          <p:cNvPr id="46" name="Rectangle 45">
            <a:extLst>
              <a:ext uri="{FF2B5EF4-FFF2-40B4-BE49-F238E27FC236}">
                <a16:creationId xmlns:a16="http://schemas.microsoft.com/office/drawing/2014/main" id="{D9343BC5-1F0D-E448-BA12-92DDA34AB967}"/>
              </a:ext>
            </a:extLst>
          </p:cNvPr>
          <p:cNvSpPr/>
          <p:nvPr/>
        </p:nvSpPr>
        <p:spPr>
          <a:xfrm>
            <a:off x="7654864" y="3622769"/>
            <a:ext cx="1101129" cy="722141"/>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Mem.</a:t>
            </a:r>
          </a:p>
          <a:p>
            <a:pPr algn="ctr"/>
            <a:r>
              <a:rPr kumimoji="1" lang="en-US" altLang="zh-CN" dirty="0">
                <a:solidFill>
                  <a:schemeClr val="accent3"/>
                </a:solidFill>
              </a:rPr>
              <a:t>data</a:t>
            </a:r>
            <a:endParaRPr kumimoji="1" lang="zh-CN" altLang="en-US" dirty="0">
              <a:solidFill>
                <a:schemeClr val="accent3"/>
              </a:solidFill>
            </a:endParaRPr>
          </a:p>
        </p:txBody>
      </p:sp>
      <p:cxnSp>
        <p:nvCxnSpPr>
          <p:cNvPr id="49" name="Straight Arrow Connector 48">
            <a:extLst>
              <a:ext uri="{FF2B5EF4-FFF2-40B4-BE49-F238E27FC236}">
                <a16:creationId xmlns:a16="http://schemas.microsoft.com/office/drawing/2014/main" id="{7AC15378-C391-C640-85B6-AD7C92ECD28E}"/>
              </a:ext>
            </a:extLst>
          </p:cNvPr>
          <p:cNvCxnSpPr>
            <a:cxnSpLocks/>
            <a:stCxn id="45" idx="0"/>
          </p:cNvCxnSpPr>
          <p:nvPr/>
        </p:nvCxnSpPr>
        <p:spPr>
          <a:xfrm flipV="1">
            <a:off x="6553735" y="3030583"/>
            <a:ext cx="0" cy="592186"/>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52" name="Straight Arrow Connector 51">
            <a:extLst>
              <a:ext uri="{FF2B5EF4-FFF2-40B4-BE49-F238E27FC236}">
                <a16:creationId xmlns:a16="http://schemas.microsoft.com/office/drawing/2014/main" id="{4D4962AE-D559-AD4A-AD9A-4C1B560EE902}"/>
              </a:ext>
            </a:extLst>
          </p:cNvPr>
          <p:cNvCxnSpPr>
            <a:cxnSpLocks/>
            <a:stCxn id="46" idx="0"/>
          </p:cNvCxnSpPr>
          <p:nvPr/>
        </p:nvCxnSpPr>
        <p:spPr>
          <a:xfrm flipV="1">
            <a:off x="8205429" y="3030583"/>
            <a:ext cx="0" cy="592186"/>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57" name="Elbow Connector 56">
            <a:extLst>
              <a:ext uri="{FF2B5EF4-FFF2-40B4-BE49-F238E27FC236}">
                <a16:creationId xmlns:a16="http://schemas.microsoft.com/office/drawing/2014/main" id="{7D038621-1256-8F4B-8208-81C3C4F87EA6}"/>
              </a:ext>
            </a:extLst>
          </p:cNvPr>
          <p:cNvCxnSpPr>
            <a:cxnSpLocks/>
            <a:stCxn id="64" idx="3"/>
          </p:cNvCxnSpPr>
          <p:nvPr/>
        </p:nvCxnSpPr>
        <p:spPr>
          <a:xfrm flipV="1">
            <a:off x="1084530" y="4344910"/>
            <a:ext cx="6833510" cy="460994"/>
          </a:xfrm>
          <a:prstGeom prst="bentConnector3">
            <a:avLst>
              <a:gd name="adj1" fmla="val 100084"/>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306DB316-A7CB-C54D-B566-8A64D88A7657}"/>
              </a:ext>
            </a:extLst>
          </p:cNvPr>
          <p:cNvCxnSpPr>
            <a:cxnSpLocks/>
          </p:cNvCxnSpPr>
          <p:nvPr/>
        </p:nvCxnSpPr>
        <p:spPr>
          <a:xfrm flipV="1">
            <a:off x="6248930" y="4344911"/>
            <a:ext cx="0" cy="460993"/>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sp>
        <p:nvSpPr>
          <p:cNvPr id="64" name="TextBox 63">
            <a:extLst>
              <a:ext uri="{FF2B5EF4-FFF2-40B4-BE49-F238E27FC236}">
                <a16:creationId xmlns:a16="http://schemas.microsoft.com/office/drawing/2014/main" id="{466FED9C-32CA-E44F-8C8C-DDE0AEC9F59E}"/>
              </a:ext>
            </a:extLst>
          </p:cNvPr>
          <p:cNvSpPr txBox="1"/>
          <p:nvPr/>
        </p:nvSpPr>
        <p:spPr>
          <a:xfrm>
            <a:off x="392033" y="4621238"/>
            <a:ext cx="692497" cy="369332"/>
          </a:xfrm>
          <a:prstGeom prst="rect">
            <a:avLst/>
          </a:prstGeom>
          <a:noFill/>
        </p:spPr>
        <p:txBody>
          <a:bodyPr wrap="square" rtlCol="0">
            <a:spAutoFit/>
          </a:bodyPr>
          <a:lstStyle/>
          <a:p>
            <a:r>
              <a:rPr kumimoji="1" lang="en-US" altLang="zh-CN" dirty="0" err="1"/>
              <a:t>icode</a:t>
            </a:r>
            <a:endParaRPr kumimoji="1" lang="en-US" altLang="zh-CN" dirty="0"/>
          </a:p>
        </p:txBody>
      </p:sp>
      <p:cxnSp>
        <p:nvCxnSpPr>
          <p:cNvPr id="68" name="Straight Arrow Connector 67">
            <a:extLst>
              <a:ext uri="{FF2B5EF4-FFF2-40B4-BE49-F238E27FC236}">
                <a16:creationId xmlns:a16="http://schemas.microsoft.com/office/drawing/2014/main" id="{B45B454C-2C7E-974D-890E-1DCA837C045F}"/>
              </a:ext>
            </a:extLst>
          </p:cNvPr>
          <p:cNvCxnSpPr>
            <a:cxnSpLocks/>
            <a:stCxn id="72" idx="0"/>
            <a:endCxn id="45" idx="2"/>
          </p:cNvCxnSpPr>
          <p:nvPr/>
        </p:nvCxnSpPr>
        <p:spPr>
          <a:xfrm flipV="1">
            <a:off x="6553734" y="4344911"/>
            <a:ext cx="1" cy="1942587"/>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72" name="TextBox 71">
            <a:extLst>
              <a:ext uri="{FF2B5EF4-FFF2-40B4-BE49-F238E27FC236}">
                <a16:creationId xmlns:a16="http://schemas.microsoft.com/office/drawing/2014/main" id="{0D5FF560-FCD0-DA46-9F12-CF9A5494FE05}"/>
              </a:ext>
            </a:extLst>
          </p:cNvPr>
          <p:cNvSpPr txBox="1"/>
          <p:nvPr/>
        </p:nvSpPr>
        <p:spPr>
          <a:xfrm>
            <a:off x="6273144" y="6287498"/>
            <a:ext cx="561179" cy="369332"/>
          </a:xfrm>
          <a:prstGeom prst="rect">
            <a:avLst/>
          </a:prstGeom>
          <a:noFill/>
        </p:spPr>
        <p:txBody>
          <a:bodyPr wrap="none" rtlCol="0">
            <a:spAutoFit/>
          </a:bodyPr>
          <a:lstStyle/>
          <a:p>
            <a:r>
              <a:rPr kumimoji="1" lang="en-US" altLang="zh-CN" dirty="0" err="1"/>
              <a:t>valE</a:t>
            </a:r>
            <a:endParaRPr kumimoji="1" lang="en-US" altLang="zh-CN" dirty="0"/>
          </a:p>
        </p:txBody>
      </p:sp>
      <p:sp>
        <p:nvSpPr>
          <p:cNvPr id="76" name="TextBox 75">
            <a:extLst>
              <a:ext uri="{FF2B5EF4-FFF2-40B4-BE49-F238E27FC236}">
                <a16:creationId xmlns:a16="http://schemas.microsoft.com/office/drawing/2014/main" id="{37C49DAB-E70A-3D46-96B1-6DD378C53A5C}"/>
              </a:ext>
            </a:extLst>
          </p:cNvPr>
          <p:cNvSpPr txBox="1"/>
          <p:nvPr/>
        </p:nvSpPr>
        <p:spPr>
          <a:xfrm>
            <a:off x="7927294" y="6287498"/>
            <a:ext cx="582019" cy="369332"/>
          </a:xfrm>
          <a:prstGeom prst="rect">
            <a:avLst/>
          </a:prstGeom>
          <a:noFill/>
        </p:spPr>
        <p:txBody>
          <a:bodyPr wrap="none" rtlCol="0">
            <a:spAutoFit/>
          </a:bodyPr>
          <a:lstStyle/>
          <a:p>
            <a:r>
              <a:rPr kumimoji="1" lang="en-US" altLang="zh-CN" dirty="0" err="1"/>
              <a:t>valA</a:t>
            </a:r>
            <a:endParaRPr kumimoji="1" lang="en-US" altLang="zh-CN" dirty="0"/>
          </a:p>
        </p:txBody>
      </p:sp>
      <p:cxnSp>
        <p:nvCxnSpPr>
          <p:cNvPr id="77" name="Straight Arrow Connector 76">
            <a:extLst>
              <a:ext uri="{FF2B5EF4-FFF2-40B4-BE49-F238E27FC236}">
                <a16:creationId xmlns:a16="http://schemas.microsoft.com/office/drawing/2014/main" id="{D3353A44-E00D-F34D-A6E9-2BC3CCECB017}"/>
              </a:ext>
            </a:extLst>
          </p:cNvPr>
          <p:cNvCxnSpPr>
            <a:cxnSpLocks/>
            <a:stCxn id="76" idx="0"/>
            <a:endCxn id="46" idx="2"/>
          </p:cNvCxnSpPr>
          <p:nvPr/>
        </p:nvCxnSpPr>
        <p:spPr>
          <a:xfrm flipH="1" flipV="1">
            <a:off x="8205429" y="4344910"/>
            <a:ext cx="12875" cy="1942588"/>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79" name="Elbow Connector 78">
            <a:extLst>
              <a:ext uri="{FF2B5EF4-FFF2-40B4-BE49-F238E27FC236}">
                <a16:creationId xmlns:a16="http://schemas.microsoft.com/office/drawing/2014/main" id="{B9A784F4-23EA-0E43-B0FE-89CA324C3ACC}"/>
              </a:ext>
            </a:extLst>
          </p:cNvPr>
          <p:cNvCxnSpPr>
            <a:cxnSpLocks/>
          </p:cNvCxnSpPr>
          <p:nvPr/>
        </p:nvCxnSpPr>
        <p:spPr>
          <a:xfrm rot="10800000">
            <a:off x="6849111" y="4344909"/>
            <a:ext cx="1353328" cy="1029526"/>
          </a:xfrm>
          <a:prstGeom prst="bentConnector3">
            <a:avLst>
              <a:gd name="adj1" fmla="val 100153"/>
            </a:avLst>
          </a:prstGeom>
          <a:ln w="31750">
            <a:solidFill>
              <a:schemeClr val="tx1"/>
            </a:solidFill>
            <a:prstDash val="solid"/>
            <a:headEnd type="oval"/>
            <a:tailEnd type="triangle"/>
          </a:ln>
        </p:spPr>
        <p:style>
          <a:lnRef idx="1">
            <a:schemeClr val="accent1"/>
          </a:lnRef>
          <a:fillRef idx="0">
            <a:schemeClr val="accent1"/>
          </a:fillRef>
          <a:effectRef idx="0">
            <a:schemeClr val="accent1"/>
          </a:effectRef>
          <a:fontRef idx="minor">
            <a:schemeClr val="tx1"/>
          </a:fontRef>
        </p:style>
      </p:cxnSp>
      <p:cxnSp>
        <p:nvCxnSpPr>
          <p:cNvPr id="85" name="Elbow Connector 84">
            <a:extLst>
              <a:ext uri="{FF2B5EF4-FFF2-40B4-BE49-F238E27FC236}">
                <a16:creationId xmlns:a16="http://schemas.microsoft.com/office/drawing/2014/main" id="{F425C09A-DFF1-F94A-A0EF-DDB6F20F1F64}"/>
              </a:ext>
            </a:extLst>
          </p:cNvPr>
          <p:cNvCxnSpPr>
            <a:cxnSpLocks/>
            <a:stCxn id="88" idx="1"/>
          </p:cNvCxnSpPr>
          <p:nvPr/>
        </p:nvCxnSpPr>
        <p:spPr>
          <a:xfrm rot="10800000">
            <a:off x="8503146" y="4344910"/>
            <a:ext cx="737042" cy="1029526"/>
          </a:xfrm>
          <a:prstGeom prst="bentConnector2">
            <a:avLst/>
          </a:prstGeom>
          <a:ln w="317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3981EB75-F94F-C540-8622-E838A00D53A6}"/>
              </a:ext>
            </a:extLst>
          </p:cNvPr>
          <p:cNvSpPr txBox="1"/>
          <p:nvPr/>
        </p:nvSpPr>
        <p:spPr>
          <a:xfrm>
            <a:off x="9240188" y="5189770"/>
            <a:ext cx="567591" cy="369332"/>
          </a:xfrm>
          <a:prstGeom prst="rect">
            <a:avLst/>
          </a:prstGeom>
          <a:noFill/>
        </p:spPr>
        <p:txBody>
          <a:bodyPr wrap="none" rtlCol="0">
            <a:spAutoFit/>
          </a:bodyPr>
          <a:lstStyle/>
          <a:p>
            <a:r>
              <a:rPr kumimoji="1" lang="en-US" altLang="zh-CN" dirty="0" err="1"/>
              <a:t>valP</a:t>
            </a:r>
            <a:endParaRPr kumimoji="1" lang="en-US" altLang="zh-CN" dirty="0"/>
          </a:p>
        </p:txBody>
      </p:sp>
      <p:cxnSp>
        <p:nvCxnSpPr>
          <p:cNvPr id="91" name="Straight Arrow Connector 90">
            <a:extLst>
              <a:ext uri="{FF2B5EF4-FFF2-40B4-BE49-F238E27FC236}">
                <a16:creationId xmlns:a16="http://schemas.microsoft.com/office/drawing/2014/main" id="{15894889-A13E-814C-9A5E-62CD964BE310}"/>
              </a:ext>
            </a:extLst>
          </p:cNvPr>
          <p:cNvCxnSpPr>
            <a:cxnSpLocks/>
            <a:stCxn id="44" idx="0"/>
            <a:endCxn id="94" idx="2"/>
          </p:cNvCxnSpPr>
          <p:nvPr/>
        </p:nvCxnSpPr>
        <p:spPr>
          <a:xfrm flipV="1">
            <a:off x="7355548" y="738313"/>
            <a:ext cx="0" cy="1029527"/>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94" name="TextBox 93">
            <a:extLst>
              <a:ext uri="{FF2B5EF4-FFF2-40B4-BE49-F238E27FC236}">
                <a16:creationId xmlns:a16="http://schemas.microsoft.com/office/drawing/2014/main" id="{A837096F-A6E4-7D4C-9430-6A41445D6689}"/>
              </a:ext>
            </a:extLst>
          </p:cNvPr>
          <p:cNvSpPr txBox="1"/>
          <p:nvPr/>
        </p:nvSpPr>
        <p:spPr>
          <a:xfrm>
            <a:off x="7032478" y="368981"/>
            <a:ext cx="646139" cy="369332"/>
          </a:xfrm>
          <a:prstGeom prst="rect">
            <a:avLst/>
          </a:prstGeom>
          <a:noFill/>
        </p:spPr>
        <p:txBody>
          <a:bodyPr wrap="none" rtlCol="0">
            <a:spAutoFit/>
          </a:bodyPr>
          <a:lstStyle/>
          <a:p>
            <a:r>
              <a:rPr kumimoji="1" lang="en-US" altLang="zh-CN" dirty="0" err="1"/>
              <a:t>valM</a:t>
            </a:r>
            <a:endParaRPr kumimoji="1" lang="en-US" altLang="zh-CN" dirty="0"/>
          </a:p>
        </p:txBody>
      </p:sp>
      <p:cxnSp>
        <p:nvCxnSpPr>
          <p:cNvPr id="98" name="Straight Arrow Connector 97">
            <a:extLst>
              <a:ext uri="{FF2B5EF4-FFF2-40B4-BE49-F238E27FC236}">
                <a16:creationId xmlns:a16="http://schemas.microsoft.com/office/drawing/2014/main" id="{B07ADEC9-8366-F147-833C-D5D0E82E99E4}"/>
              </a:ext>
            </a:extLst>
          </p:cNvPr>
          <p:cNvCxnSpPr>
            <a:cxnSpLocks/>
          </p:cNvCxnSpPr>
          <p:nvPr/>
        </p:nvCxnSpPr>
        <p:spPr>
          <a:xfrm flipV="1">
            <a:off x="2070234" y="669303"/>
            <a:ext cx="0" cy="4136601"/>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sp>
        <p:nvSpPr>
          <p:cNvPr id="104" name="Rectangle 103">
            <a:extLst>
              <a:ext uri="{FF2B5EF4-FFF2-40B4-BE49-F238E27FC236}">
                <a16:creationId xmlns:a16="http://schemas.microsoft.com/office/drawing/2014/main" id="{EFC5758E-243C-7C45-80B7-56F5D8C2D777}"/>
              </a:ext>
            </a:extLst>
          </p:cNvPr>
          <p:cNvSpPr/>
          <p:nvPr/>
        </p:nvSpPr>
        <p:spPr>
          <a:xfrm>
            <a:off x="2991625" y="1966808"/>
            <a:ext cx="1740117" cy="350943"/>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Mem. read</a:t>
            </a:r>
            <a:endParaRPr kumimoji="1" lang="zh-CN" altLang="en-US" dirty="0">
              <a:solidFill>
                <a:schemeClr val="accent3"/>
              </a:solidFill>
            </a:endParaRPr>
          </a:p>
        </p:txBody>
      </p:sp>
      <p:sp>
        <p:nvSpPr>
          <p:cNvPr id="105" name="Rectangle 104">
            <a:extLst>
              <a:ext uri="{FF2B5EF4-FFF2-40B4-BE49-F238E27FC236}">
                <a16:creationId xmlns:a16="http://schemas.microsoft.com/office/drawing/2014/main" id="{5D4C4CB9-7A90-F14A-9E7A-43DDD8465D1C}"/>
              </a:ext>
            </a:extLst>
          </p:cNvPr>
          <p:cNvSpPr/>
          <p:nvPr/>
        </p:nvSpPr>
        <p:spPr>
          <a:xfrm>
            <a:off x="2991624" y="2480671"/>
            <a:ext cx="1740117" cy="350943"/>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Mem. write</a:t>
            </a:r>
            <a:endParaRPr kumimoji="1" lang="zh-CN" altLang="en-US" dirty="0">
              <a:solidFill>
                <a:schemeClr val="accent3"/>
              </a:solidFill>
            </a:endParaRPr>
          </a:p>
        </p:txBody>
      </p:sp>
      <p:cxnSp>
        <p:nvCxnSpPr>
          <p:cNvPr id="107" name="Straight Arrow Connector 106">
            <a:extLst>
              <a:ext uri="{FF2B5EF4-FFF2-40B4-BE49-F238E27FC236}">
                <a16:creationId xmlns:a16="http://schemas.microsoft.com/office/drawing/2014/main" id="{AE783914-4FFF-EE43-AC45-CDAEC388B433}"/>
              </a:ext>
            </a:extLst>
          </p:cNvPr>
          <p:cNvCxnSpPr>
            <a:cxnSpLocks/>
            <a:endCxn id="104" idx="1"/>
          </p:cNvCxnSpPr>
          <p:nvPr/>
        </p:nvCxnSpPr>
        <p:spPr>
          <a:xfrm>
            <a:off x="2070234" y="2142280"/>
            <a:ext cx="921391" cy="0"/>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cxnSp>
        <p:nvCxnSpPr>
          <p:cNvPr id="110" name="Straight Arrow Connector 109">
            <a:extLst>
              <a:ext uri="{FF2B5EF4-FFF2-40B4-BE49-F238E27FC236}">
                <a16:creationId xmlns:a16="http://schemas.microsoft.com/office/drawing/2014/main" id="{5B9EBCE3-E3EA-5F43-99B0-18B5BEAA43CD}"/>
              </a:ext>
            </a:extLst>
          </p:cNvPr>
          <p:cNvCxnSpPr>
            <a:cxnSpLocks/>
            <a:endCxn id="105" idx="1"/>
          </p:cNvCxnSpPr>
          <p:nvPr/>
        </p:nvCxnSpPr>
        <p:spPr>
          <a:xfrm>
            <a:off x="2070234" y="2656143"/>
            <a:ext cx="921390" cy="0"/>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cxnSp>
        <p:nvCxnSpPr>
          <p:cNvPr id="113" name="Straight Arrow Connector 112">
            <a:extLst>
              <a:ext uri="{FF2B5EF4-FFF2-40B4-BE49-F238E27FC236}">
                <a16:creationId xmlns:a16="http://schemas.microsoft.com/office/drawing/2014/main" id="{6BBEEAB1-F525-4646-A9B8-AF2B9052B4E9}"/>
              </a:ext>
            </a:extLst>
          </p:cNvPr>
          <p:cNvCxnSpPr>
            <a:cxnSpLocks/>
            <a:stCxn id="104" idx="3"/>
          </p:cNvCxnSpPr>
          <p:nvPr/>
        </p:nvCxnSpPr>
        <p:spPr>
          <a:xfrm>
            <a:off x="4731742" y="2142280"/>
            <a:ext cx="965982" cy="0"/>
          </a:xfrm>
          <a:prstGeom prst="straightConnector1">
            <a:avLst/>
          </a:prstGeom>
          <a:ln w="9525" cap="rnd">
            <a:prstDash val="lgDash"/>
            <a:round/>
            <a:headEnd type="none"/>
            <a:tailEnd type="triangle"/>
          </a:ln>
        </p:spPr>
        <p:style>
          <a:lnRef idx="2">
            <a:schemeClr val="dk1"/>
          </a:lnRef>
          <a:fillRef idx="0">
            <a:schemeClr val="dk1"/>
          </a:fillRef>
          <a:effectRef idx="1">
            <a:schemeClr val="dk1"/>
          </a:effectRef>
          <a:fontRef idx="minor">
            <a:schemeClr val="tx1"/>
          </a:fontRef>
        </p:style>
      </p:cxnSp>
      <p:cxnSp>
        <p:nvCxnSpPr>
          <p:cNvPr id="119" name="Straight Arrow Connector 118">
            <a:extLst>
              <a:ext uri="{FF2B5EF4-FFF2-40B4-BE49-F238E27FC236}">
                <a16:creationId xmlns:a16="http://schemas.microsoft.com/office/drawing/2014/main" id="{30B7618A-81A7-C04B-8567-A526DB49390D}"/>
              </a:ext>
            </a:extLst>
          </p:cNvPr>
          <p:cNvCxnSpPr>
            <a:cxnSpLocks/>
            <a:stCxn id="105" idx="3"/>
          </p:cNvCxnSpPr>
          <p:nvPr/>
        </p:nvCxnSpPr>
        <p:spPr>
          <a:xfrm>
            <a:off x="4731741" y="2656143"/>
            <a:ext cx="965983" cy="0"/>
          </a:xfrm>
          <a:prstGeom prst="straightConnector1">
            <a:avLst/>
          </a:prstGeom>
          <a:ln w="9525" cap="rnd">
            <a:prstDash val="lgDash"/>
            <a:round/>
            <a:headEnd type="none"/>
            <a:tailEnd type="triangle"/>
          </a:ln>
        </p:spPr>
        <p:style>
          <a:lnRef idx="2">
            <a:schemeClr val="dk1"/>
          </a:lnRef>
          <a:fillRef idx="0">
            <a:schemeClr val="dk1"/>
          </a:fillRef>
          <a:effectRef idx="1">
            <a:schemeClr val="dk1"/>
          </a:effectRef>
          <a:fontRef idx="minor">
            <a:schemeClr val="tx1"/>
          </a:fontRef>
        </p:style>
      </p:cxnSp>
      <p:cxnSp>
        <p:nvCxnSpPr>
          <p:cNvPr id="131" name="Elbow Connector 130">
            <a:extLst>
              <a:ext uri="{FF2B5EF4-FFF2-40B4-BE49-F238E27FC236}">
                <a16:creationId xmlns:a16="http://schemas.microsoft.com/office/drawing/2014/main" id="{54FDCC78-FF4F-9B4C-9F36-D89750E48B77}"/>
              </a:ext>
            </a:extLst>
          </p:cNvPr>
          <p:cNvCxnSpPr>
            <a:cxnSpLocks/>
            <a:endCxn id="134" idx="3"/>
          </p:cNvCxnSpPr>
          <p:nvPr/>
        </p:nvCxnSpPr>
        <p:spPr>
          <a:xfrm rot="10800000">
            <a:off x="1574275" y="1349522"/>
            <a:ext cx="4979461" cy="415037"/>
          </a:xfrm>
          <a:prstGeom prst="bentConnector3">
            <a:avLst>
              <a:gd name="adj1" fmla="val 589"/>
            </a:avLst>
          </a:prstGeom>
          <a:ln w="9525">
            <a:solidFill>
              <a:schemeClr val="tx1"/>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sp>
        <p:nvSpPr>
          <p:cNvPr id="134" name="Rectangle 133">
            <a:extLst>
              <a:ext uri="{FF2B5EF4-FFF2-40B4-BE49-F238E27FC236}">
                <a16:creationId xmlns:a16="http://schemas.microsoft.com/office/drawing/2014/main" id="{EA4028C9-4EFE-624C-A601-9C09D9C05E8E}"/>
              </a:ext>
            </a:extLst>
          </p:cNvPr>
          <p:cNvSpPr/>
          <p:nvPr/>
        </p:nvSpPr>
        <p:spPr>
          <a:xfrm>
            <a:off x="490193" y="1174049"/>
            <a:ext cx="1084081" cy="350943"/>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Stat</a:t>
            </a:r>
            <a:endParaRPr kumimoji="1" lang="zh-CN" altLang="en-US" dirty="0">
              <a:solidFill>
                <a:schemeClr val="accent3"/>
              </a:solidFill>
            </a:endParaRPr>
          </a:p>
        </p:txBody>
      </p:sp>
      <p:cxnSp>
        <p:nvCxnSpPr>
          <p:cNvPr id="141" name="Elbow Connector 140">
            <a:extLst>
              <a:ext uri="{FF2B5EF4-FFF2-40B4-BE49-F238E27FC236}">
                <a16:creationId xmlns:a16="http://schemas.microsoft.com/office/drawing/2014/main" id="{43AD3F86-44E5-9C4D-866B-CD57FD7B96A5}"/>
              </a:ext>
            </a:extLst>
          </p:cNvPr>
          <p:cNvCxnSpPr>
            <a:cxnSpLocks/>
          </p:cNvCxnSpPr>
          <p:nvPr/>
        </p:nvCxnSpPr>
        <p:spPr>
          <a:xfrm rot="10800000">
            <a:off x="1379905" y="1524992"/>
            <a:ext cx="687340" cy="303808"/>
          </a:xfrm>
          <a:prstGeom prst="bentConnector3">
            <a:avLst>
              <a:gd name="adj1" fmla="val 99374"/>
            </a:avLst>
          </a:prstGeom>
          <a:ln w="19050">
            <a:solidFill>
              <a:schemeClr val="tx1"/>
            </a:solidFill>
            <a:prstDash val="solid"/>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D92B71FB-207C-4D4A-BF48-555A9EF80FFE}"/>
              </a:ext>
            </a:extLst>
          </p:cNvPr>
          <p:cNvCxnSpPr>
            <a:cxnSpLocks/>
            <a:stCxn id="158" idx="0"/>
          </p:cNvCxnSpPr>
          <p:nvPr/>
        </p:nvCxnSpPr>
        <p:spPr>
          <a:xfrm flipV="1">
            <a:off x="681917" y="1524994"/>
            <a:ext cx="0" cy="2127754"/>
          </a:xfrm>
          <a:prstGeom prst="straightConnector1">
            <a:avLst/>
          </a:prstGeom>
          <a:ln w="9525" cap="rnd">
            <a:prstDash val="lgDash"/>
            <a:round/>
            <a:headEnd type="none"/>
            <a:tailEnd type="triangle"/>
          </a:ln>
        </p:spPr>
        <p:style>
          <a:lnRef idx="2">
            <a:schemeClr val="dk1"/>
          </a:lnRef>
          <a:fillRef idx="0">
            <a:schemeClr val="dk1"/>
          </a:fillRef>
          <a:effectRef idx="1">
            <a:schemeClr val="dk1"/>
          </a:effectRef>
          <a:fontRef idx="minor">
            <a:schemeClr val="tx1"/>
          </a:fontRef>
        </p:style>
      </p:cxnSp>
      <p:cxnSp>
        <p:nvCxnSpPr>
          <p:cNvPr id="149" name="Straight Arrow Connector 148">
            <a:extLst>
              <a:ext uri="{FF2B5EF4-FFF2-40B4-BE49-F238E27FC236}">
                <a16:creationId xmlns:a16="http://schemas.microsoft.com/office/drawing/2014/main" id="{8747FCA5-48B1-C944-A949-F2C6FE3DB3DA}"/>
              </a:ext>
            </a:extLst>
          </p:cNvPr>
          <p:cNvCxnSpPr>
            <a:cxnSpLocks/>
            <a:endCxn id="134" idx="2"/>
          </p:cNvCxnSpPr>
          <p:nvPr/>
        </p:nvCxnSpPr>
        <p:spPr>
          <a:xfrm flipV="1">
            <a:off x="1032234" y="1524992"/>
            <a:ext cx="0" cy="1248804"/>
          </a:xfrm>
          <a:prstGeom prst="straightConnector1">
            <a:avLst/>
          </a:prstGeom>
          <a:ln w="9525" cap="rnd">
            <a:prstDash val="lgDash"/>
            <a:round/>
            <a:headEnd type="none"/>
            <a:tailEnd type="triangle"/>
          </a:ln>
        </p:spPr>
        <p:style>
          <a:lnRef idx="2">
            <a:schemeClr val="dk1"/>
          </a:lnRef>
          <a:fillRef idx="0">
            <a:schemeClr val="dk1"/>
          </a:fillRef>
          <a:effectRef idx="1">
            <a:schemeClr val="dk1"/>
          </a:effectRef>
          <a:fontRef idx="minor">
            <a:schemeClr val="tx1"/>
          </a:fontRef>
        </p:style>
      </p:cxnSp>
      <p:sp>
        <p:nvSpPr>
          <p:cNvPr id="153" name="TextBox 152">
            <a:extLst>
              <a:ext uri="{FF2B5EF4-FFF2-40B4-BE49-F238E27FC236}">
                <a16:creationId xmlns:a16="http://schemas.microsoft.com/office/drawing/2014/main" id="{35E78250-D74E-094E-8B0A-C80D8BF9137B}"/>
              </a:ext>
            </a:extLst>
          </p:cNvPr>
          <p:cNvSpPr txBox="1"/>
          <p:nvPr/>
        </p:nvSpPr>
        <p:spPr>
          <a:xfrm>
            <a:off x="5124024" y="999215"/>
            <a:ext cx="1379993" cy="369332"/>
          </a:xfrm>
          <a:prstGeom prst="rect">
            <a:avLst/>
          </a:prstGeom>
          <a:noFill/>
        </p:spPr>
        <p:txBody>
          <a:bodyPr wrap="none" rtlCol="0">
            <a:spAutoFit/>
          </a:bodyPr>
          <a:lstStyle/>
          <a:p>
            <a:r>
              <a:rPr kumimoji="1" lang="en-US" altLang="zh-CN" dirty="0" err="1"/>
              <a:t>dmem_error</a:t>
            </a:r>
            <a:endParaRPr kumimoji="1" lang="zh-CN" altLang="en-US" dirty="0"/>
          </a:p>
        </p:txBody>
      </p:sp>
      <p:cxnSp>
        <p:nvCxnSpPr>
          <p:cNvPr id="154" name="Straight Arrow Connector 153">
            <a:extLst>
              <a:ext uri="{FF2B5EF4-FFF2-40B4-BE49-F238E27FC236}">
                <a16:creationId xmlns:a16="http://schemas.microsoft.com/office/drawing/2014/main" id="{DF01A1B4-A3C3-D846-90AE-4B24A3FDA997}"/>
              </a:ext>
            </a:extLst>
          </p:cNvPr>
          <p:cNvCxnSpPr>
            <a:cxnSpLocks/>
            <a:stCxn id="134" idx="0"/>
          </p:cNvCxnSpPr>
          <p:nvPr/>
        </p:nvCxnSpPr>
        <p:spPr>
          <a:xfrm flipV="1">
            <a:off x="1032234" y="669302"/>
            <a:ext cx="0" cy="504747"/>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sp>
        <p:nvSpPr>
          <p:cNvPr id="157" name="TextBox 156">
            <a:extLst>
              <a:ext uri="{FF2B5EF4-FFF2-40B4-BE49-F238E27FC236}">
                <a16:creationId xmlns:a16="http://schemas.microsoft.com/office/drawing/2014/main" id="{540B01ED-CCDF-A24E-BA0C-5F2EB5F84E03}"/>
              </a:ext>
            </a:extLst>
          </p:cNvPr>
          <p:cNvSpPr txBox="1"/>
          <p:nvPr/>
        </p:nvSpPr>
        <p:spPr>
          <a:xfrm>
            <a:off x="754093" y="322154"/>
            <a:ext cx="531428" cy="369332"/>
          </a:xfrm>
          <a:prstGeom prst="rect">
            <a:avLst/>
          </a:prstGeom>
          <a:noFill/>
        </p:spPr>
        <p:txBody>
          <a:bodyPr wrap="none" rtlCol="0">
            <a:spAutoFit/>
          </a:bodyPr>
          <a:lstStyle/>
          <a:p>
            <a:r>
              <a:rPr kumimoji="1" lang="en-US" altLang="zh-CN" dirty="0"/>
              <a:t>stat</a:t>
            </a:r>
            <a:endParaRPr kumimoji="1" lang="zh-CN" altLang="en-US" dirty="0"/>
          </a:p>
        </p:txBody>
      </p:sp>
      <p:sp>
        <p:nvSpPr>
          <p:cNvPr id="158" name="TextBox 157">
            <a:extLst>
              <a:ext uri="{FF2B5EF4-FFF2-40B4-BE49-F238E27FC236}">
                <a16:creationId xmlns:a16="http://schemas.microsoft.com/office/drawing/2014/main" id="{D3E39388-9490-8F44-B23F-4DBCA0819F39}"/>
              </a:ext>
            </a:extLst>
          </p:cNvPr>
          <p:cNvSpPr txBox="1"/>
          <p:nvPr/>
        </p:nvSpPr>
        <p:spPr>
          <a:xfrm>
            <a:off x="26384" y="3652748"/>
            <a:ext cx="1311065" cy="369332"/>
          </a:xfrm>
          <a:prstGeom prst="rect">
            <a:avLst/>
          </a:prstGeom>
          <a:noFill/>
        </p:spPr>
        <p:txBody>
          <a:bodyPr wrap="none" rtlCol="0">
            <a:spAutoFit/>
          </a:bodyPr>
          <a:lstStyle/>
          <a:p>
            <a:r>
              <a:rPr kumimoji="1" lang="en-US" altLang="zh-CN" dirty="0" err="1"/>
              <a:t>imem_error</a:t>
            </a:r>
            <a:endParaRPr kumimoji="1" lang="zh-CN" altLang="en-US" dirty="0"/>
          </a:p>
        </p:txBody>
      </p:sp>
      <p:sp>
        <p:nvSpPr>
          <p:cNvPr id="161" name="TextBox 160">
            <a:extLst>
              <a:ext uri="{FF2B5EF4-FFF2-40B4-BE49-F238E27FC236}">
                <a16:creationId xmlns:a16="http://schemas.microsoft.com/office/drawing/2014/main" id="{CD69FE49-062C-454E-AB2D-F278F906A196}"/>
              </a:ext>
            </a:extLst>
          </p:cNvPr>
          <p:cNvSpPr txBox="1"/>
          <p:nvPr/>
        </p:nvSpPr>
        <p:spPr>
          <a:xfrm>
            <a:off x="719425" y="2773796"/>
            <a:ext cx="1158138" cy="369332"/>
          </a:xfrm>
          <a:prstGeom prst="rect">
            <a:avLst/>
          </a:prstGeom>
          <a:noFill/>
        </p:spPr>
        <p:txBody>
          <a:bodyPr wrap="none" rtlCol="0">
            <a:spAutoFit/>
          </a:bodyPr>
          <a:lstStyle/>
          <a:p>
            <a:r>
              <a:rPr kumimoji="1" lang="en-US" altLang="zh-CN" dirty="0" err="1"/>
              <a:t>instr_valid</a:t>
            </a:r>
            <a:endParaRPr kumimoji="1" lang="zh-CN" altLang="en-US" dirty="0"/>
          </a:p>
        </p:txBody>
      </p:sp>
      <p:sp>
        <p:nvSpPr>
          <p:cNvPr id="2" name="TextBox 1">
            <a:extLst>
              <a:ext uri="{FF2B5EF4-FFF2-40B4-BE49-F238E27FC236}">
                <a16:creationId xmlns:a16="http://schemas.microsoft.com/office/drawing/2014/main" id="{DBE6C6AC-D5EB-E344-A64A-AC76E9E4CE76}"/>
              </a:ext>
            </a:extLst>
          </p:cNvPr>
          <p:cNvSpPr txBox="1"/>
          <p:nvPr/>
        </p:nvSpPr>
        <p:spPr>
          <a:xfrm>
            <a:off x="4714145" y="1812919"/>
            <a:ext cx="980589" cy="307777"/>
          </a:xfrm>
          <a:prstGeom prst="rect">
            <a:avLst/>
          </a:prstGeom>
          <a:noFill/>
        </p:spPr>
        <p:txBody>
          <a:bodyPr wrap="none" rtlCol="0">
            <a:spAutoFit/>
          </a:bodyPr>
          <a:lstStyle/>
          <a:p>
            <a:r>
              <a:rPr kumimoji="1" lang="en-US" altLang="zh-CN" sz="1400" dirty="0" err="1"/>
              <a:t>mem_read</a:t>
            </a:r>
            <a:endParaRPr kumimoji="1" lang="zh-CN" altLang="en-US" sz="1400" dirty="0"/>
          </a:p>
        </p:txBody>
      </p:sp>
      <p:sp>
        <p:nvSpPr>
          <p:cNvPr id="47" name="TextBox 46">
            <a:extLst>
              <a:ext uri="{FF2B5EF4-FFF2-40B4-BE49-F238E27FC236}">
                <a16:creationId xmlns:a16="http://schemas.microsoft.com/office/drawing/2014/main" id="{8B27390A-52AB-254A-A9C4-D20A774888F1}"/>
              </a:ext>
            </a:extLst>
          </p:cNvPr>
          <p:cNvSpPr txBox="1"/>
          <p:nvPr/>
        </p:nvSpPr>
        <p:spPr>
          <a:xfrm>
            <a:off x="4708881" y="2332667"/>
            <a:ext cx="1030731" cy="307777"/>
          </a:xfrm>
          <a:prstGeom prst="rect">
            <a:avLst/>
          </a:prstGeom>
          <a:noFill/>
        </p:spPr>
        <p:txBody>
          <a:bodyPr wrap="none" rtlCol="0">
            <a:spAutoFit/>
          </a:bodyPr>
          <a:lstStyle/>
          <a:p>
            <a:r>
              <a:rPr kumimoji="1" lang="en-US" altLang="zh-CN" sz="1400" dirty="0" err="1"/>
              <a:t>mem_write</a:t>
            </a:r>
            <a:endParaRPr kumimoji="1" lang="zh-CN" altLang="en-US" sz="1400" dirty="0"/>
          </a:p>
        </p:txBody>
      </p:sp>
      <p:cxnSp>
        <p:nvCxnSpPr>
          <p:cNvPr id="48" name="Straight Arrow Connector 47">
            <a:extLst>
              <a:ext uri="{FF2B5EF4-FFF2-40B4-BE49-F238E27FC236}">
                <a16:creationId xmlns:a16="http://schemas.microsoft.com/office/drawing/2014/main" id="{B9E9EAFD-6159-6C48-BC54-DE057A40176D}"/>
              </a:ext>
            </a:extLst>
          </p:cNvPr>
          <p:cNvCxnSpPr>
            <a:cxnSpLocks/>
          </p:cNvCxnSpPr>
          <p:nvPr/>
        </p:nvCxnSpPr>
        <p:spPr>
          <a:xfrm>
            <a:off x="1113579" y="4805904"/>
            <a:ext cx="921390" cy="0"/>
          </a:xfrm>
          <a:prstGeom prst="straightConnector1">
            <a:avLst/>
          </a:prstGeom>
          <a:ln w="19050" cap="rnd">
            <a:round/>
            <a:headEnd type="none"/>
            <a:tailEnd type="non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5A3C2C71-040A-7A49-BB78-FDBB1BDD91C2}"/>
              </a:ext>
            </a:extLst>
          </p:cNvPr>
          <p:cNvSpPr txBox="1"/>
          <p:nvPr/>
        </p:nvSpPr>
        <p:spPr>
          <a:xfrm>
            <a:off x="1414703" y="1797806"/>
            <a:ext cx="546945" cy="369332"/>
          </a:xfrm>
          <a:prstGeom prst="rect">
            <a:avLst/>
          </a:prstGeom>
          <a:noFill/>
        </p:spPr>
        <p:txBody>
          <a:bodyPr wrap="none" rtlCol="0">
            <a:spAutoFit/>
          </a:bodyPr>
          <a:lstStyle/>
          <a:p>
            <a:r>
              <a:rPr kumimoji="1" lang="en-US" altLang="zh-CN" dirty="0">
                <a:solidFill>
                  <a:schemeClr val="accent6"/>
                </a:solidFill>
              </a:rPr>
              <a:t>halt</a:t>
            </a:r>
            <a:endParaRPr kumimoji="1" lang="zh-CN" altLang="en-US" dirty="0">
              <a:solidFill>
                <a:schemeClr val="accent6"/>
              </a:solidFill>
            </a:endParaRPr>
          </a:p>
        </p:txBody>
      </p:sp>
      <p:cxnSp>
        <p:nvCxnSpPr>
          <p:cNvPr id="51" name="Straight Arrow Connector 50">
            <a:extLst>
              <a:ext uri="{FF2B5EF4-FFF2-40B4-BE49-F238E27FC236}">
                <a16:creationId xmlns:a16="http://schemas.microsoft.com/office/drawing/2014/main" id="{B9A8D6BA-9202-844C-9338-2012B4985877}"/>
              </a:ext>
            </a:extLst>
          </p:cNvPr>
          <p:cNvCxnSpPr>
            <a:cxnSpLocks/>
            <a:stCxn id="76" idx="0"/>
          </p:cNvCxnSpPr>
          <p:nvPr/>
        </p:nvCxnSpPr>
        <p:spPr>
          <a:xfrm flipV="1">
            <a:off x="8218304" y="5374436"/>
            <a:ext cx="1" cy="913062"/>
          </a:xfrm>
          <a:prstGeom prst="straightConnector1">
            <a:avLst/>
          </a:prstGeom>
          <a:ln w="31750">
            <a:tailEnd type="none"/>
          </a:ln>
        </p:spPr>
        <p:style>
          <a:lnRef idx="3">
            <a:schemeClr val="dk1"/>
          </a:lnRef>
          <a:fillRef idx="0">
            <a:schemeClr val="dk1"/>
          </a:fillRef>
          <a:effectRef idx="2">
            <a:schemeClr val="dk1"/>
          </a:effectRef>
          <a:fontRef idx="minor">
            <a:schemeClr val="tx1"/>
          </a:fontRef>
        </p:style>
      </p:cxnSp>
      <p:pic>
        <p:nvPicPr>
          <p:cNvPr id="10" name="Picture 9">
            <a:extLst>
              <a:ext uri="{FF2B5EF4-FFF2-40B4-BE49-F238E27FC236}">
                <a16:creationId xmlns:a16="http://schemas.microsoft.com/office/drawing/2014/main" id="{EC56316E-5970-924C-92B9-AA228D0C5980}"/>
              </a:ext>
            </a:extLst>
          </p:cNvPr>
          <p:cNvPicPr>
            <a:picLocks noChangeAspect="1"/>
          </p:cNvPicPr>
          <p:nvPr/>
        </p:nvPicPr>
        <p:blipFill>
          <a:blip r:embed="rId2"/>
          <a:stretch>
            <a:fillRect/>
          </a:stretch>
        </p:blipFill>
        <p:spPr>
          <a:xfrm>
            <a:off x="32134" y="1601760"/>
            <a:ext cx="5932397" cy="1777877"/>
          </a:xfrm>
          <a:prstGeom prst="rect">
            <a:avLst/>
          </a:prstGeom>
        </p:spPr>
      </p:pic>
      <p:pic>
        <p:nvPicPr>
          <p:cNvPr id="11" name="Picture 10">
            <a:extLst>
              <a:ext uri="{FF2B5EF4-FFF2-40B4-BE49-F238E27FC236}">
                <a16:creationId xmlns:a16="http://schemas.microsoft.com/office/drawing/2014/main" id="{3B0E2352-AFE3-D24A-BC42-EB64C1B3665E}"/>
              </a:ext>
            </a:extLst>
          </p:cNvPr>
          <p:cNvPicPr>
            <a:picLocks noChangeAspect="1"/>
          </p:cNvPicPr>
          <p:nvPr/>
        </p:nvPicPr>
        <p:blipFill>
          <a:blip r:embed="rId3"/>
          <a:stretch>
            <a:fillRect/>
          </a:stretch>
        </p:blipFill>
        <p:spPr>
          <a:xfrm>
            <a:off x="32134" y="3386352"/>
            <a:ext cx="4279900" cy="711200"/>
          </a:xfrm>
          <a:prstGeom prst="rect">
            <a:avLst/>
          </a:prstGeom>
        </p:spPr>
      </p:pic>
      <p:pic>
        <p:nvPicPr>
          <p:cNvPr id="12" name="Picture 11">
            <a:extLst>
              <a:ext uri="{FF2B5EF4-FFF2-40B4-BE49-F238E27FC236}">
                <a16:creationId xmlns:a16="http://schemas.microsoft.com/office/drawing/2014/main" id="{C4012090-FAB9-1D40-B011-B445A45CEA71}"/>
              </a:ext>
            </a:extLst>
          </p:cNvPr>
          <p:cNvPicPr>
            <a:picLocks noChangeAspect="1"/>
          </p:cNvPicPr>
          <p:nvPr/>
        </p:nvPicPr>
        <p:blipFill>
          <a:blip r:embed="rId4"/>
          <a:stretch>
            <a:fillRect/>
          </a:stretch>
        </p:blipFill>
        <p:spPr>
          <a:xfrm>
            <a:off x="58921" y="4018595"/>
            <a:ext cx="4762500" cy="2794000"/>
          </a:xfrm>
          <a:prstGeom prst="rect">
            <a:avLst/>
          </a:prstGeom>
        </p:spPr>
      </p:pic>
      <p:pic>
        <p:nvPicPr>
          <p:cNvPr id="13" name="Picture 12">
            <a:extLst>
              <a:ext uri="{FF2B5EF4-FFF2-40B4-BE49-F238E27FC236}">
                <a16:creationId xmlns:a16="http://schemas.microsoft.com/office/drawing/2014/main" id="{3C48116F-FB55-7B43-8F99-98351BD11607}"/>
              </a:ext>
            </a:extLst>
          </p:cNvPr>
          <p:cNvPicPr>
            <a:picLocks noChangeAspect="1"/>
          </p:cNvPicPr>
          <p:nvPr/>
        </p:nvPicPr>
        <p:blipFill>
          <a:blip r:embed="rId5"/>
          <a:stretch>
            <a:fillRect/>
          </a:stretch>
        </p:blipFill>
        <p:spPr>
          <a:xfrm>
            <a:off x="2034969" y="67309"/>
            <a:ext cx="2997200" cy="1536700"/>
          </a:xfrm>
          <a:prstGeom prst="rect">
            <a:avLst/>
          </a:prstGeom>
        </p:spPr>
      </p:pic>
    </p:spTree>
    <p:extLst>
      <p:ext uri="{BB962C8B-B14F-4D97-AF65-F5344CB8AC3E}">
        <p14:creationId xmlns:p14="http://schemas.microsoft.com/office/powerpoint/2010/main" val="2245509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3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3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5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5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nodeType="clickEffect">
                                  <p:stCondLst>
                                    <p:cond delay="0"/>
                                  </p:stCondLst>
                                  <p:childTnLst>
                                    <p:set>
                                      <p:cBhvr>
                                        <p:cTn id="52" dur="1" fill="hold">
                                          <p:stCondLst>
                                            <p:cond delay="0"/>
                                          </p:stCondLst>
                                        </p:cTn>
                                        <p:tgtEl>
                                          <p:spTgt spid="10"/>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11"/>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12"/>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5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4"/>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58"/>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6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79"/>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77"/>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85"/>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88"/>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98"/>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107"/>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110"/>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48"/>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72"/>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76"/>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51"/>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13"/>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nodeType="clickEffect">
                                  <p:stCondLst>
                                    <p:cond delay="0"/>
                                  </p:stCondLst>
                                  <p:childTnLst>
                                    <p:set>
                                      <p:cBhvr>
                                        <p:cTn id="96" dur="1" fill="hold">
                                          <p:stCondLst>
                                            <p:cond delay="0"/>
                                          </p:stCondLst>
                                        </p:cTn>
                                        <p:tgtEl>
                                          <p:spTgt spid="13"/>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141"/>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148"/>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149"/>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158"/>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161"/>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64" grpId="0"/>
      <p:bldP spid="72" grpId="0"/>
      <p:bldP spid="76" grpId="0"/>
      <p:bldP spid="88" grpId="0"/>
      <p:bldP spid="94" grpId="0"/>
      <p:bldP spid="104" grpId="0" animBg="1"/>
      <p:bldP spid="105" grpId="0" animBg="1"/>
      <p:bldP spid="134" grpId="0" animBg="1"/>
      <p:bldP spid="153" grpId="0"/>
      <p:bldP spid="157" grpId="0"/>
      <p:bldP spid="158" grpId="0"/>
      <p:bldP spid="161" grpId="0"/>
      <p:bldP spid="2" grpId="0"/>
      <p:bldP spid="47" grpId="0"/>
      <p:bldP spid="9"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71</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Write</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back</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5" name="Table 4">
            <a:extLst>
              <a:ext uri="{FF2B5EF4-FFF2-40B4-BE49-F238E27FC236}">
                <a16:creationId xmlns:a16="http://schemas.microsoft.com/office/drawing/2014/main" id="{EE2EFD2C-62E4-2D44-AF00-F49EF9F4D131}"/>
              </a:ext>
            </a:extLst>
          </p:cNvPr>
          <p:cNvGraphicFramePr>
            <a:graphicFrameLocks noGrp="1"/>
          </p:cNvGraphicFramePr>
          <p:nvPr>
            <p:extLst>
              <p:ext uri="{D42A27DB-BD31-4B8C-83A1-F6EECF244321}">
                <p14:modId xmlns:p14="http://schemas.microsoft.com/office/powerpoint/2010/main" val="844727604"/>
              </p:ext>
            </p:extLst>
          </p:nvPr>
        </p:nvGraphicFramePr>
        <p:xfrm>
          <a:off x="398601" y="1454749"/>
          <a:ext cx="11394797" cy="4767741"/>
        </p:xfrm>
        <a:graphic>
          <a:graphicData uri="http://schemas.openxmlformats.org/drawingml/2006/table">
            <a:tbl>
              <a:tblPr firstRow="1" firstCol="1">
                <a:tableStyleId>{7DF18680-E054-41AD-8BC1-D1AEF772440D}</a:tableStyleId>
              </a:tblPr>
              <a:tblGrid>
                <a:gridCol w="1010267">
                  <a:extLst>
                    <a:ext uri="{9D8B030D-6E8A-4147-A177-3AD203B41FA5}">
                      <a16:colId xmlns:a16="http://schemas.microsoft.com/office/drawing/2014/main" val="1802688752"/>
                    </a:ext>
                  </a:extLst>
                </a:gridCol>
                <a:gridCol w="1499224">
                  <a:extLst>
                    <a:ext uri="{9D8B030D-6E8A-4147-A177-3AD203B41FA5}">
                      <a16:colId xmlns:a16="http://schemas.microsoft.com/office/drawing/2014/main" val="4240433863"/>
                    </a:ext>
                  </a:extLst>
                </a:gridCol>
                <a:gridCol w="3085460">
                  <a:extLst>
                    <a:ext uri="{9D8B030D-6E8A-4147-A177-3AD203B41FA5}">
                      <a16:colId xmlns:a16="http://schemas.microsoft.com/office/drawing/2014/main" val="3261693616"/>
                    </a:ext>
                  </a:extLst>
                </a:gridCol>
                <a:gridCol w="2899923">
                  <a:extLst>
                    <a:ext uri="{9D8B030D-6E8A-4147-A177-3AD203B41FA5}">
                      <a16:colId xmlns:a16="http://schemas.microsoft.com/office/drawing/2014/main" val="2688482182"/>
                    </a:ext>
                  </a:extLst>
                </a:gridCol>
                <a:gridCol w="2899923">
                  <a:extLst>
                    <a:ext uri="{9D8B030D-6E8A-4147-A177-3AD203B41FA5}">
                      <a16:colId xmlns:a16="http://schemas.microsoft.com/office/drawing/2014/main" val="2120561099"/>
                    </a:ext>
                  </a:extLst>
                </a:gridCol>
              </a:tblGrid>
              <a:tr h="990231">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所有可能的情况</a:t>
                      </a:r>
                    </a:p>
                  </a:txBody>
                  <a:tcPr anchor="ctr"/>
                </a:tc>
                <a:tc>
                  <a:txBody>
                    <a:bodyPr/>
                    <a:lstStyle/>
                    <a:p>
                      <a:pPr algn="ctr"/>
                      <a:r>
                        <a:rPr lang="zh-CN" altLang="en-US" dirty="0">
                          <a:latin typeface="Courier New" panose="02070309020205020404" pitchFamily="49" charset="0"/>
                          <a:cs typeface="Courier New" panose="02070309020205020404" pitchFamily="49" charset="0"/>
                        </a:rPr>
                        <a:t>对应的指令（不考虑</a:t>
                      </a:r>
                      <a:r>
                        <a:rPr lang="en-US" altLang="zh-CN" dirty="0" err="1">
                          <a:latin typeface="Courier New" panose="02070309020205020404" pitchFamily="49" charset="0"/>
                          <a:cs typeface="Courier New" panose="02070309020205020404" pitchFamily="49" charset="0"/>
                        </a:rPr>
                        <a:t>nop</a:t>
                      </a:r>
                      <a:r>
                        <a:rPr lang="zh-CN" altLang="en-US" dirty="0">
                          <a:latin typeface="Courier New" panose="02070309020205020404" pitchFamily="49" charset="0"/>
                          <a:cs typeface="Courier New" panose="02070309020205020404" pitchFamily="49" charset="0"/>
                        </a:rPr>
                        <a:t>和</a:t>
                      </a:r>
                      <a:r>
                        <a:rPr lang="en-US" altLang="zh-CN" dirty="0">
                          <a:latin typeface="Courier New" panose="02070309020205020404" pitchFamily="49" charset="0"/>
                          <a:cs typeface="Courier New" panose="02070309020205020404" pitchFamily="49" charset="0"/>
                        </a:rPr>
                        <a:t>halt</a:t>
                      </a:r>
                      <a:r>
                        <a:rPr lang="zh-CN" altLang="en-US" dirty="0">
                          <a:latin typeface="Courier New" panose="02070309020205020404" pitchFamily="49" charset="0"/>
                          <a:cs typeface="Courier New" panose="02070309020205020404" pitchFamily="49" charset="0"/>
                        </a:rPr>
                        <a:t>）</a:t>
                      </a:r>
                    </a:p>
                  </a:txBody>
                  <a:tcPr anchor="ctr"/>
                </a:tc>
                <a:tc>
                  <a:txBody>
                    <a:bodyPr/>
                    <a:lstStyle/>
                    <a:p>
                      <a:pPr algn="ctr"/>
                      <a:r>
                        <a:rPr lang="zh-CN" altLang="en-US" dirty="0">
                          <a:latin typeface="Courier New" panose="02070309020205020404" pitchFamily="49" charset="0"/>
                          <a:cs typeface="Courier New" panose="02070309020205020404" pitchFamily="49" charset="0"/>
                        </a:rPr>
                        <a:t>这些指令的共同点</a:t>
                      </a:r>
                    </a:p>
                  </a:txBody>
                  <a:tcPr anchor="ctr"/>
                </a:tc>
                <a:extLst>
                  <a:ext uri="{0D108BD9-81ED-4DB2-BD59-A6C34878D82A}">
                    <a16:rowId xmlns:a16="http://schemas.microsoft.com/office/drawing/2014/main" val="2939342209"/>
                  </a:ext>
                </a:extLst>
              </a:tr>
              <a:tr h="627486">
                <a:tc rowSpan="6">
                  <a:txBody>
                    <a:bodyPr/>
                    <a:lstStyle/>
                    <a:p>
                      <a:pPr algn="ctr"/>
                      <a:r>
                        <a:rPr lang="en-US" altLang="zh-CN" dirty="0"/>
                        <a:t>Write</a:t>
                      </a:r>
                      <a:r>
                        <a:rPr lang="zh-CN" altLang="en-US" dirty="0"/>
                        <a:t> </a:t>
                      </a:r>
                      <a:r>
                        <a:rPr lang="en-US" altLang="zh-CN" dirty="0"/>
                        <a:t>back</a:t>
                      </a:r>
                      <a:endParaRPr lang="zh-CN" altLang="en-US" dirty="0"/>
                    </a:p>
                  </a:txBody>
                  <a:tcPr anchor="ctr"/>
                </a:tc>
                <a:tc rowSpan="4">
                  <a:txBody>
                    <a:bodyPr/>
                    <a:lstStyle/>
                    <a:p>
                      <a:pPr algn="ctr"/>
                      <a:r>
                        <a:rPr lang="en-US" altLang="zh-CN" dirty="0"/>
                        <a:t>E</a:t>
                      </a:r>
                      <a:r>
                        <a:rPr lang="zh-CN" altLang="en-US" dirty="0"/>
                        <a:t> </a:t>
                      </a:r>
                      <a:r>
                        <a:rPr lang="en-US" altLang="zh-CN" dirty="0"/>
                        <a:t>port, </a:t>
                      </a:r>
                      <a:r>
                        <a:rPr lang="en-US" altLang="zh-CN" dirty="0" err="1"/>
                        <a:t>dstE</a:t>
                      </a:r>
                      <a:endParaRPr lang="zh-CN" altLang="en-US" dirty="0"/>
                    </a:p>
                  </a:txBody>
                  <a:tcPr anchor="ctr"/>
                </a:tc>
                <a:tc>
                  <a:txBody>
                    <a:bodyPr/>
                    <a:lstStyle/>
                    <a:p>
                      <a:pPr algn="ctr"/>
                      <a:endParaRPr lang="zh-CN" altLang="en-US" dirty="0"/>
                    </a:p>
                  </a:txBody>
                  <a:tcPr anchor="ctr"/>
                </a:tc>
                <a:tc>
                  <a:txBody>
                    <a:bodyPr/>
                    <a:lstStyle/>
                    <a:p>
                      <a:pPr algn="ctr"/>
                      <a:r>
                        <a:rPr lang="en-US" altLang="zh-CN" dirty="0" err="1">
                          <a:latin typeface="Courier New" panose="02070309020205020404" pitchFamily="49" charset="0"/>
                          <a:ea typeface="SimHei" panose="02010609060101010101" pitchFamily="49" charset="-122"/>
                          <a:cs typeface="Courier New" panose="02070309020205020404" pitchFamily="49" charset="0"/>
                        </a:rPr>
                        <a:t>rmmovq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mrmovq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jXX</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endParaRPr lang="zh-CN" altLang="en-US" dirty="0">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1913171771"/>
                  </a:ext>
                </a:extLst>
              </a:tr>
              <a:tr h="627486">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R[</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rB</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valE</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rrmovq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irmovq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OPq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rowSpan="3">
                  <a:txBody>
                    <a:bodyPr/>
                    <a:lstStyle/>
                    <a:p>
                      <a:pPr algn="ct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写回</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ALU</a:t>
                      </a:r>
                      <a:r>
                        <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rPr>
                        <a:t>的计算结果</a:t>
                      </a:r>
                    </a:p>
                  </a:txBody>
                  <a:tcPr anchor="ctr"/>
                </a:tc>
                <a:extLst>
                  <a:ext uri="{0D108BD9-81ED-4DB2-BD59-A6C34878D82A}">
                    <a16:rowId xmlns:a16="http://schemas.microsoft.com/office/drawing/2014/main" val="47888510"/>
                  </a:ext>
                </a:extLst>
              </a:tr>
              <a:tr h="627486">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if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Cnd</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R[</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rB</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valE</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cmovXX</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vMerge="1">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2313074182"/>
                  </a:ext>
                </a:extLst>
              </a:tr>
              <a:tr h="627486">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R[%</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rsp</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valE</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call, ret,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pushq</a:t>
                      </a: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 </a:t>
                      </a:r>
                      <a:r>
                        <a:rPr lang="en-US" altLang="zh-CN" dirty="0" err="1">
                          <a:solidFill>
                            <a:schemeClr val="tx1"/>
                          </a:solidFill>
                          <a:latin typeface="Courier New" panose="02070309020205020404" pitchFamily="49" charset="0"/>
                          <a:ea typeface="SimHei" panose="02010609060101010101" pitchFamily="49" charset="-122"/>
                          <a:cs typeface="Courier New" panose="02070309020205020404" pitchFamily="49" charset="0"/>
                        </a:rPr>
                        <a:t>popq</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vMerge="1">
                  <a:txBody>
                    <a:bodyPr/>
                    <a:lstStyle/>
                    <a:p>
                      <a:pPr algn="ct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744994689"/>
                  </a:ext>
                </a:extLst>
              </a:tr>
              <a:tr h="627486">
                <a:tc vMerge="1">
                  <a:txBody>
                    <a:bodyPr/>
                    <a:lstStyle/>
                    <a:p>
                      <a:pPr algn="ctr"/>
                      <a:endParaRPr lang="zh-CN" altLang="en-US" dirty="0"/>
                    </a:p>
                  </a:txBody>
                  <a:tcPr anchor="ctr"/>
                </a:tc>
                <a:tc rowSpan="2">
                  <a:txBody>
                    <a:bodyPr/>
                    <a:lstStyle/>
                    <a:p>
                      <a:pPr algn="ctr"/>
                      <a:r>
                        <a:rPr lang="en-US" altLang="zh-CN" dirty="0"/>
                        <a:t>M port, </a:t>
                      </a:r>
                      <a:r>
                        <a:rPr lang="en-US" altLang="zh-CN" dirty="0" err="1"/>
                        <a:t>dstM</a:t>
                      </a:r>
                      <a:endParaRPr lang="zh-CN" altLang="en-US" dirty="0"/>
                    </a:p>
                  </a:txBody>
                  <a:tcPr anchor="ctr"/>
                </a:tc>
                <a:tc>
                  <a:txBody>
                    <a:bodyPr/>
                    <a:lstStyle/>
                    <a:p>
                      <a:pPr algn="ctr"/>
                      <a:endParaRPr lang="zh-CN" altLang="en-US" dirty="0"/>
                    </a:p>
                  </a:txBody>
                  <a:tcPr anchor="ctr"/>
                </a:tc>
                <a:tc>
                  <a:txBody>
                    <a:bodyPr/>
                    <a:lstStyle/>
                    <a:p>
                      <a:pPr algn="ctr"/>
                      <a:r>
                        <a:rPr lang="zh-CN" altLang="en-US" dirty="0">
                          <a:latin typeface="SimHei" panose="02010609060101010101" pitchFamily="49" charset="-122"/>
                          <a:ea typeface="SimHei" panose="02010609060101010101" pitchFamily="49" charset="-122"/>
                          <a:cs typeface="Courier New" panose="02070309020205020404" pitchFamily="49" charset="0"/>
                        </a:rPr>
                        <a:t>其他指令</a:t>
                      </a:r>
                    </a:p>
                  </a:txBody>
                  <a:tcPr anchor="ctr"/>
                </a:tc>
                <a:tc>
                  <a:txBody>
                    <a:bodyPr/>
                    <a:lstStyle/>
                    <a:p>
                      <a:pPr algn="ctr"/>
                      <a:endParaRPr lang="zh-CN" altLang="en-US" dirty="0">
                        <a:latin typeface="Calibri" panose="020F0502020204030204" pitchFamily="34" charset="0"/>
                        <a:ea typeface="SimHei" panose="02010609060101010101" pitchFamily="49" charset="-122"/>
                        <a:cs typeface="Calibri" panose="020F0502020204030204" pitchFamily="34" charset="0"/>
                      </a:endParaRPr>
                    </a:p>
                  </a:txBody>
                  <a:tcPr anchor="ctr"/>
                </a:tc>
                <a:extLst>
                  <a:ext uri="{0D108BD9-81ED-4DB2-BD59-A6C34878D82A}">
                    <a16:rowId xmlns:a16="http://schemas.microsoft.com/office/drawing/2014/main" val="3501145524"/>
                  </a:ext>
                </a:extLst>
              </a:tr>
              <a:tr h="627486">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R[</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rA</a:t>
                      </a: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 &lt;-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valM</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err="1">
                          <a:latin typeface="Courier New" panose="02070309020205020404" pitchFamily="49" charset="0"/>
                          <a:cs typeface="Courier New" panose="02070309020205020404" pitchFamily="49" charset="0"/>
                        </a:rPr>
                        <a:t>mrmovq</a:t>
                      </a:r>
                      <a:r>
                        <a:rPr lang="en-US" altLang="zh-CN" dirty="0">
                          <a:latin typeface="Courier New" panose="02070309020205020404" pitchFamily="49" charset="0"/>
                          <a:cs typeface="Courier New" panose="02070309020205020404" pitchFamily="49" charset="0"/>
                        </a:rPr>
                        <a:t>, </a:t>
                      </a:r>
                      <a:r>
                        <a:rPr lang="en-US" altLang="zh-CN" dirty="0" err="1">
                          <a:latin typeface="Courier New" panose="02070309020205020404" pitchFamily="49" charset="0"/>
                          <a:cs typeface="Courier New" panose="02070309020205020404" pitchFamily="49" charset="0"/>
                        </a:rPr>
                        <a:t>popq</a:t>
                      </a:r>
                      <a:endParaRPr lang="zh-CN" altLang="en-US" dirty="0">
                        <a:latin typeface="Courier New" panose="02070309020205020404" pitchFamily="49" charset="0"/>
                        <a:cs typeface="Courier New" panose="02070309020205020404" pitchFamily="49" charset="0"/>
                      </a:endParaRPr>
                    </a:p>
                  </a:txBody>
                  <a:tcPr anchor="ctr"/>
                </a:tc>
                <a:tc>
                  <a:txBody>
                    <a:bodyPr/>
                    <a:lstStyle/>
                    <a:p>
                      <a:pPr algn="ctr"/>
                      <a:r>
                        <a:rPr lang="zh-CN" altLang="en-US" dirty="0">
                          <a:latin typeface="Calibri" panose="020F0502020204030204" pitchFamily="34" charset="0"/>
                          <a:ea typeface="SimHei" panose="02010609060101010101" pitchFamily="49" charset="-122"/>
                          <a:cs typeface="Calibri" panose="020F0502020204030204" pitchFamily="34" charset="0"/>
                        </a:rPr>
                        <a:t>从内存读值</a:t>
                      </a:r>
                      <a:r>
                        <a:rPr lang="en-US" altLang="zh-CN" dirty="0" err="1">
                          <a:latin typeface="Calibri" panose="020F0502020204030204" pitchFamily="34" charset="0"/>
                          <a:ea typeface="SimHei" panose="02010609060101010101" pitchFamily="49" charset="-122"/>
                          <a:cs typeface="Calibri" panose="020F0502020204030204" pitchFamily="34" charset="0"/>
                        </a:rPr>
                        <a:t>valM</a:t>
                      </a:r>
                      <a:r>
                        <a:rPr lang="zh-CN" altLang="en-US" dirty="0">
                          <a:latin typeface="Calibri" panose="020F0502020204030204" pitchFamily="34" charset="0"/>
                          <a:ea typeface="SimHei" panose="02010609060101010101" pitchFamily="49" charset="-122"/>
                          <a:cs typeface="Calibri" panose="020F0502020204030204" pitchFamily="34" charset="0"/>
                        </a:rPr>
                        <a:t>到寄存器</a:t>
                      </a:r>
                    </a:p>
                  </a:txBody>
                  <a:tcPr anchor="ctr"/>
                </a:tc>
                <a:extLst>
                  <a:ext uri="{0D108BD9-81ED-4DB2-BD59-A6C34878D82A}">
                    <a16:rowId xmlns:a16="http://schemas.microsoft.com/office/drawing/2014/main" val="761202896"/>
                  </a:ext>
                </a:extLst>
              </a:tr>
            </a:tbl>
          </a:graphicData>
        </a:graphic>
      </p:graphicFrame>
    </p:spTree>
    <p:extLst>
      <p:ext uri="{BB962C8B-B14F-4D97-AF65-F5344CB8AC3E}">
        <p14:creationId xmlns:p14="http://schemas.microsoft.com/office/powerpoint/2010/main" val="250202954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2F0CF5C-6A05-9249-9245-35C2DB1A6CE3}"/>
              </a:ext>
            </a:extLst>
          </p:cNvPr>
          <p:cNvSpPr/>
          <p:nvPr/>
        </p:nvSpPr>
        <p:spPr>
          <a:xfrm>
            <a:off x="4273826" y="1651285"/>
            <a:ext cx="4036519" cy="1834043"/>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5"/>
                </a:solidFill>
              </a:rPr>
              <a:t>Register File</a:t>
            </a:r>
            <a:endParaRPr kumimoji="1" lang="zh-CN" altLang="en-US" dirty="0">
              <a:solidFill>
                <a:schemeClr val="accent5"/>
              </a:solidFill>
            </a:endParaRPr>
          </a:p>
        </p:txBody>
      </p:sp>
      <p:sp>
        <p:nvSpPr>
          <p:cNvPr id="5" name="TextBox 4">
            <a:extLst>
              <a:ext uri="{FF2B5EF4-FFF2-40B4-BE49-F238E27FC236}">
                <a16:creationId xmlns:a16="http://schemas.microsoft.com/office/drawing/2014/main" id="{1D4B90E3-6CA4-4B47-81B7-0DBB26FF6A5B}"/>
              </a:ext>
            </a:extLst>
          </p:cNvPr>
          <p:cNvSpPr txBox="1"/>
          <p:nvPr/>
        </p:nvSpPr>
        <p:spPr>
          <a:xfrm>
            <a:off x="4855563" y="1648831"/>
            <a:ext cx="718466" cy="369332"/>
          </a:xfrm>
          <a:prstGeom prst="rect">
            <a:avLst/>
          </a:prstGeom>
          <a:noFill/>
        </p:spPr>
        <p:txBody>
          <a:bodyPr wrap="none" rtlCol="0">
            <a:spAutoFit/>
          </a:bodyPr>
          <a:lstStyle/>
          <a:p>
            <a:r>
              <a:rPr kumimoji="1" lang="en-US" altLang="zh-CN" dirty="0" err="1"/>
              <a:t>portA</a:t>
            </a:r>
            <a:endParaRPr kumimoji="1" lang="zh-CN" altLang="en-US" dirty="0"/>
          </a:p>
        </p:txBody>
      </p:sp>
      <p:sp>
        <p:nvSpPr>
          <p:cNvPr id="6" name="TextBox 5">
            <a:extLst>
              <a:ext uri="{FF2B5EF4-FFF2-40B4-BE49-F238E27FC236}">
                <a16:creationId xmlns:a16="http://schemas.microsoft.com/office/drawing/2014/main" id="{A4C08210-806D-8A40-924A-2137DD907562}"/>
              </a:ext>
            </a:extLst>
          </p:cNvPr>
          <p:cNvSpPr txBox="1"/>
          <p:nvPr/>
        </p:nvSpPr>
        <p:spPr>
          <a:xfrm>
            <a:off x="7048563" y="1648831"/>
            <a:ext cx="710451" cy="369332"/>
          </a:xfrm>
          <a:prstGeom prst="rect">
            <a:avLst/>
          </a:prstGeom>
          <a:noFill/>
        </p:spPr>
        <p:txBody>
          <a:bodyPr wrap="none" rtlCol="0">
            <a:spAutoFit/>
          </a:bodyPr>
          <a:lstStyle/>
          <a:p>
            <a:r>
              <a:rPr kumimoji="1" lang="en-US" altLang="zh-CN" dirty="0" err="1"/>
              <a:t>portB</a:t>
            </a:r>
            <a:endParaRPr kumimoji="1" lang="zh-CN" altLang="en-US" dirty="0"/>
          </a:p>
        </p:txBody>
      </p:sp>
      <p:sp>
        <p:nvSpPr>
          <p:cNvPr id="7" name="TextBox 6">
            <a:extLst>
              <a:ext uri="{FF2B5EF4-FFF2-40B4-BE49-F238E27FC236}">
                <a16:creationId xmlns:a16="http://schemas.microsoft.com/office/drawing/2014/main" id="{89702BD5-35C5-B349-BBC4-DEB9587978EA}"/>
              </a:ext>
            </a:extLst>
          </p:cNvPr>
          <p:cNvSpPr txBox="1"/>
          <p:nvPr/>
        </p:nvSpPr>
        <p:spPr>
          <a:xfrm>
            <a:off x="4426303" y="3115996"/>
            <a:ext cx="582852" cy="369332"/>
          </a:xfrm>
          <a:prstGeom prst="rect">
            <a:avLst/>
          </a:prstGeom>
          <a:noFill/>
        </p:spPr>
        <p:txBody>
          <a:bodyPr wrap="none" rtlCol="0">
            <a:spAutoFit/>
          </a:bodyPr>
          <a:lstStyle/>
          <a:p>
            <a:r>
              <a:rPr kumimoji="1" lang="en-US" altLang="zh-CN" dirty="0" err="1"/>
              <a:t>dstE</a:t>
            </a:r>
            <a:endParaRPr kumimoji="1" lang="zh-CN" altLang="en-US" dirty="0"/>
          </a:p>
        </p:txBody>
      </p:sp>
      <p:sp>
        <p:nvSpPr>
          <p:cNvPr id="8" name="TextBox 7">
            <a:extLst>
              <a:ext uri="{FF2B5EF4-FFF2-40B4-BE49-F238E27FC236}">
                <a16:creationId xmlns:a16="http://schemas.microsoft.com/office/drawing/2014/main" id="{7CC7676B-4B59-2647-8101-1ACCE081B314}"/>
              </a:ext>
            </a:extLst>
          </p:cNvPr>
          <p:cNvSpPr txBox="1"/>
          <p:nvPr/>
        </p:nvSpPr>
        <p:spPr>
          <a:xfrm>
            <a:off x="5372707" y="3115996"/>
            <a:ext cx="667812" cy="369332"/>
          </a:xfrm>
          <a:prstGeom prst="rect">
            <a:avLst/>
          </a:prstGeom>
          <a:noFill/>
        </p:spPr>
        <p:txBody>
          <a:bodyPr wrap="none" rtlCol="0">
            <a:spAutoFit/>
          </a:bodyPr>
          <a:lstStyle/>
          <a:p>
            <a:r>
              <a:rPr kumimoji="1" lang="en-US" altLang="zh-CN" dirty="0" err="1"/>
              <a:t>dstM</a:t>
            </a:r>
            <a:endParaRPr kumimoji="1" lang="zh-CN" altLang="en-US" dirty="0"/>
          </a:p>
        </p:txBody>
      </p:sp>
      <p:sp>
        <p:nvSpPr>
          <p:cNvPr id="9" name="TextBox 8">
            <a:extLst>
              <a:ext uri="{FF2B5EF4-FFF2-40B4-BE49-F238E27FC236}">
                <a16:creationId xmlns:a16="http://schemas.microsoft.com/office/drawing/2014/main" id="{E3CC3225-8DDB-2449-91C6-2B7943610DFA}"/>
              </a:ext>
            </a:extLst>
          </p:cNvPr>
          <p:cNvSpPr txBox="1"/>
          <p:nvPr/>
        </p:nvSpPr>
        <p:spPr>
          <a:xfrm>
            <a:off x="6508569" y="3115996"/>
            <a:ext cx="582019" cy="369332"/>
          </a:xfrm>
          <a:prstGeom prst="rect">
            <a:avLst/>
          </a:prstGeom>
          <a:noFill/>
        </p:spPr>
        <p:txBody>
          <a:bodyPr wrap="none" rtlCol="0">
            <a:spAutoFit/>
          </a:bodyPr>
          <a:lstStyle/>
          <a:p>
            <a:r>
              <a:rPr kumimoji="1" lang="en-US" altLang="zh-CN" dirty="0" err="1"/>
              <a:t>srcA</a:t>
            </a:r>
            <a:endParaRPr kumimoji="1" lang="zh-CN" altLang="en-US" dirty="0"/>
          </a:p>
        </p:txBody>
      </p:sp>
      <p:sp>
        <p:nvSpPr>
          <p:cNvPr id="10" name="TextBox 9">
            <a:extLst>
              <a:ext uri="{FF2B5EF4-FFF2-40B4-BE49-F238E27FC236}">
                <a16:creationId xmlns:a16="http://schemas.microsoft.com/office/drawing/2014/main" id="{DADFBB32-6FF9-264B-A4BA-D61A0EEAF32D}"/>
              </a:ext>
            </a:extLst>
          </p:cNvPr>
          <p:cNvSpPr txBox="1"/>
          <p:nvPr/>
        </p:nvSpPr>
        <p:spPr>
          <a:xfrm>
            <a:off x="7558639" y="3115996"/>
            <a:ext cx="574003" cy="369332"/>
          </a:xfrm>
          <a:prstGeom prst="rect">
            <a:avLst/>
          </a:prstGeom>
          <a:noFill/>
        </p:spPr>
        <p:txBody>
          <a:bodyPr wrap="none" rtlCol="0">
            <a:spAutoFit/>
          </a:bodyPr>
          <a:lstStyle/>
          <a:p>
            <a:r>
              <a:rPr kumimoji="1" lang="en-US" altLang="zh-CN" dirty="0" err="1"/>
              <a:t>srcB</a:t>
            </a:r>
            <a:endParaRPr kumimoji="1" lang="zh-CN" altLang="en-US" dirty="0"/>
          </a:p>
        </p:txBody>
      </p:sp>
      <p:sp>
        <p:nvSpPr>
          <p:cNvPr id="11" name="TextBox 10">
            <a:extLst>
              <a:ext uri="{FF2B5EF4-FFF2-40B4-BE49-F238E27FC236}">
                <a16:creationId xmlns:a16="http://schemas.microsoft.com/office/drawing/2014/main" id="{26080919-5BD3-8E49-AC4A-EC5AD31892B6}"/>
              </a:ext>
            </a:extLst>
          </p:cNvPr>
          <p:cNvSpPr txBox="1"/>
          <p:nvPr/>
        </p:nvSpPr>
        <p:spPr>
          <a:xfrm>
            <a:off x="1342308" y="5870630"/>
            <a:ext cx="389850" cy="369332"/>
          </a:xfrm>
          <a:prstGeom prst="rect">
            <a:avLst/>
          </a:prstGeom>
          <a:noFill/>
        </p:spPr>
        <p:txBody>
          <a:bodyPr wrap="square" rtlCol="0">
            <a:spAutoFit/>
          </a:bodyPr>
          <a:lstStyle/>
          <a:p>
            <a:r>
              <a:rPr kumimoji="1" lang="en-US" altLang="zh-CN" dirty="0" err="1"/>
              <a:t>rB</a:t>
            </a:r>
            <a:endParaRPr kumimoji="1" lang="en-US" altLang="zh-CN" dirty="0"/>
          </a:p>
        </p:txBody>
      </p:sp>
      <p:sp>
        <p:nvSpPr>
          <p:cNvPr id="12" name="TextBox 11">
            <a:extLst>
              <a:ext uri="{FF2B5EF4-FFF2-40B4-BE49-F238E27FC236}">
                <a16:creationId xmlns:a16="http://schemas.microsoft.com/office/drawing/2014/main" id="{DBB8FBA7-49F5-4D44-A425-E6DAAF5EAE3E}"/>
              </a:ext>
            </a:extLst>
          </p:cNvPr>
          <p:cNvSpPr txBox="1"/>
          <p:nvPr/>
        </p:nvSpPr>
        <p:spPr>
          <a:xfrm>
            <a:off x="1342308" y="5360131"/>
            <a:ext cx="397866" cy="369332"/>
          </a:xfrm>
          <a:prstGeom prst="rect">
            <a:avLst/>
          </a:prstGeom>
          <a:noFill/>
        </p:spPr>
        <p:txBody>
          <a:bodyPr wrap="square" rtlCol="0">
            <a:spAutoFit/>
          </a:bodyPr>
          <a:lstStyle/>
          <a:p>
            <a:r>
              <a:rPr kumimoji="1" lang="en-US" altLang="zh-CN" dirty="0" err="1"/>
              <a:t>rA</a:t>
            </a:r>
            <a:endParaRPr kumimoji="1" lang="en-US" altLang="zh-CN" dirty="0"/>
          </a:p>
        </p:txBody>
      </p:sp>
      <p:sp>
        <p:nvSpPr>
          <p:cNvPr id="13" name="TextBox 12">
            <a:extLst>
              <a:ext uri="{FF2B5EF4-FFF2-40B4-BE49-F238E27FC236}">
                <a16:creationId xmlns:a16="http://schemas.microsoft.com/office/drawing/2014/main" id="{A332E40C-96A5-BA46-8603-D55D4ADEF37F}"/>
              </a:ext>
            </a:extLst>
          </p:cNvPr>
          <p:cNvSpPr txBox="1"/>
          <p:nvPr/>
        </p:nvSpPr>
        <p:spPr>
          <a:xfrm>
            <a:off x="1047677" y="4849632"/>
            <a:ext cx="692497" cy="369332"/>
          </a:xfrm>
          <a:prstGeom prst="rect">
            <a:avLst/>
          </a:prstGeom>
          <a:noFill/>
        </p:spPr>
        <p:txBody>
          <a:bodyPr wrap="square" rtlCol="0">
            <a:spAutoFit/>
          </a:bodyPr>
          <a:lstStyle/>
          <a:p>
            <a:r>
              <a:rPr kumimoji="1" lang="en-US" altLang="zh-CN" dirty="0" err="1"/>
              <a:t>icode</a:t>
            </a:r>
            <a:endParaRPr kumimoji="1" lang="en-US" altLang="zh-CN" dirty="0"/>
          </a:p>
        </p:txBody>
      </p:sp>
      <p:cxnSp>
        <p:nvCxnSpPr>
          <p:cNvPr id="14" name="Elbow Connector 13">
            <a:extLst>
              <a:ext uri="{FF2B5EF4-FFF2-40B4-BE49-F238E27FC236}">
                <a16:creationId xmlns:a16="http://schemas.microsoft.com/office/drawing/2014/main" id="{C4F4F12F-E157-564F-AF30-C48006E51123}"/>
              </a:ext>
            </a:extLst>
          </p:cNvPr>
          <p:cNvCxnSpPr>
            <a:cxnSpLocks/>
            <a:stCxn id="13" idx="3"/>
          </p:cNvCxnSpPr>
          <p:nvPr/>
        </p:nvCxnSpPr>
        <p:spPr>
          <a:xfrm flipV="1">
            <a:off x="1740174" y="4373119"/>
            <a:ext cx="5912956" cy="661179"/>
          </a:xfrm>
          <a:prstGeom prst="bentConnector3">
            <a:avLst>
              <a:gd name="adj1" fmla="val 99982"/>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8DA9214B-A2F3-3847-95C6-5631B758E993}"/>
              </a:ext>
            </a:extLst>
          </p:cNvPr>
          <p:cNvSpPr/>
          <p:nvPr/>
        </p:nvSpPr>
        <p:spPr>
          <a:xfrm>
            <a:off x="4360800" y="3961841"/>
            <a:ext cx="713858"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accent3"/>
                </a:solidFill>
              </a:rPr>
              <a:t>dstE</a:t>
            </a:r>
            <a:endParaRPr kumimoji="1" lang="zh-CN" altLang="en-US" dirty="0">
              <a:solidFill>
                <a:schemeClr val="accent3"/>
              </a:solidFill>
            </a:endParaRPr>
          </a:p>
        </p:txBody>
      </p:sp>
      <p:sp>
        <p:nvSpPr>
          <p:cNvPr id="20" name="Rectangle 19">
            <a:extLst>
              <a:ext uri="{FF2B5EF4-FFF2-40B4-BE49-F238E27FC236}">
                <a16:creationId xmlns:a16="http://schemas.microsoft.com/office/drawing/2014/main" id="{F2D69DE6-7114-724A-8475-411ECCF9560E}"/>
              </a:ext>
            </a:extLst>
          </p:cNvPr>
          <p:cNvSpPr/>
          <p:nvPr/>
        </p:nvSpPr>
        <p:spPr>
          <a:xfrm>
            <a:off x="5349683" y="3961841"/>
            <a:ext cx="713859"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accent3"/>
                </a:solidFill>
              </a:rPr>
              <a:t>dstM</a:t>
            </a:r>
            <a:endParaRPr kumimoji="1" lang="zh-CN" altLang="en-US" dirty="0">
              <a:solidFill>
                <a:schemeClr val="accent3"/>
              </a:solidFill>
            </a:endParaRPr>
          </a:p>
        </p:txBody>
      </p:sp>
      <p:sp>
        <p:nvSpPr>
          <p:cNvPr id="21" name="Rectangle 20">
            <a:extLst>
              <a:ext uri="{FF2B5EF4-FFF2-40B4-BE49-F238E27FC236}">
                <a16:creationId xmlns:a16="http://schemas.microsoft.com/office/drawing/2014/main" id="{3D717DDE-43F9-3048-B69E-708006FB8965}"/>
              </a:ext>
            </a:extLst>
          </p:cNvPr>
          <p:cNvSpPr/>
          <p:nvPr/>
        </p:nvSpPr>
        <p:spPr>
          <a:xfrm>
            <a:off x="6442648" y="3961841"/>
            <a:ext cx="713859"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accent3"/>
                </a:solidFill>
              </a:rPr>
              <a:t>srcA</a:t>
            </a:r>
            <a:endParaRPr kumimoji="1" lang="zh-CN" altLang="en-US" dirty="0">
              <a:solidFill>
                <a:schemeClr val="accent3"/>
              </a:solidFill>
            </a:endParaRPr>
          </a:p>
        </p:txBody>
      </p:sp>
      <p:sp>
        <p:nvSpPr>
          <p:cNvPr id="22" name="Rectangle 21">
            <a:extLst>
              <a:ext uri="{FF2B5EF4-FFF2-40B4-BE49-F238E27FC236}">
                <a16:creationId xmlns:a16="http://schemas.microsoft.com/office/drawing/2014/main" id="{41C56F75-3F5B-FB4B-B396-9858C3BD720B}"/>
              </a:ext>
            </a:extLst>
          </p:cNvPr>
          <p:cNvSpPr/>
          <p:nvPr/>
        </p:nvSpPr>
        <p:spPr>
          <a:xfrm>
            <a:off x="7488710" y="3960519"/>
            <a:ext cx="713859" cy="4112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solidFill>
                  <a:schemeClr val="accent3"/>
                </a:solidFill>
              </a:rPr>
              <a:t>srcB</a:t>
            </a:r>
            <a:endParaRPr kumimoji="1" lang="zh-CN" altLang="en-US" dirty="0">
              <a:solidFill>
                <a:schemeClr val="accent3"/>
              </a:solidFill>
            </a:endParaRPr>
          </a:p>
        </p:txBody>
      </p:sp>
      <p:cxnSp>
        <p:nvCxnSpPr>
          <p:cNvPr id="28" name="Straight Arrow Connector 27">
            <a:extLst>
              <a:ext uri="{FF2B5EF4-FFF2-40B4-BE49-F238E27FC236}">
                <a16:creationId xmlns:a16="http://schemas.microsoft.com/office/drawing/2014/main" id="{0DE58E22-1B35-E949-9E20-442F4E3D4934}"/>
              </a:ext>
            </a:extLst>
          </p:cNvPr>
          <p:cNvCxnSpPr>
            <a:cxnSpLocks/>
          </p:cNvCxnSpPr>
          <p:nvPr/>
        </p:nvCxnSpPr>
        <p:spPr>
          <a:xfrm flipH="1" flipV="1">
            <a:off x="4540471" y="4371797"/>
            <a:ext cx="1" cy="651992"/>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1F242628-92A0-AF43-A610-B58735FF1918}"/>
              </a:ext>
            </a:extLst>
          </p:cNvPr>
          <p:cNvCxnSpPr>
            <a:cxnSpLocks/>
          </p:cNvCxnSpPr>
          <p:nvPr/>
        </p:nvCxnSpPr>
        <p:spPr>
          <a:xfrm flipH="1" flipV="1">
            <a:off x="5521617" y="4382306"/>
            <a:ext cx="1" cy="651992"/>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cxnSp>
        <p:nvCxnSpPr>
          <p:cNvPr id="34" name="Straight Arrow Connector 33">
            <a:extLst>
              <a:ext uri="{FF2B5EF4-FFF2-40B4-BE49-F238E27FC236}">
                <a16:creationId xmlns:a16="http://schemas.microsoft.com/office/drawing/2014/main" id="{7A6C0EBF-CACB-BC4F-BF0F-F77981C7F6E8}"/>
              </a:ext>
            </a:extLst>
          </p:cNvPr>
          <p:cNvCxnSpPr>
            <a:cxnSpLocks/>
          </p:cNvCxnSpPr>
          <p:nvPr/>
        </p:nvCxnSpPr>
        <p:spPr>
          <a:xfrm flipH="1" flipV="1">
            <a:off x="6670383" y="4379709"/>
            <a:ext cx="1" cy="651992"/>
          </a:xfrm>
          <a:prstGeom prst="straightConnector1">
            <a:avLst/>
          </a:prstGeom>
          <a:ln w="19050" cap="rnd">
            <a:round/>
            <a:headEnd type="oval"/>
            <a:tailEnd type="triangle"/>
          </a:ln>
        </p:spPr>
        <p:style>
          <a:lnRef idx="2">
            <a:schemeClr val="dk1"/>
          </a:lnRef>
          <a:fillRef idx="0">
            <a:schemeClr val="dk1"/>
          </a:fillRef>
          <a:effectRef idx="1">
            <a:schemeClr val="dk1"/>
          </a:effectRef>
          <a:fontRef idx="minor">
            <a:schemeClr val="tx1"/>
          </a:fontRef>
        </p:style>
      </p:cxnSp>
      <p:cxnSp>
        <p:nvCxnSpPr>
          <p:cNvPr id="35" name="Elbow Connector 34">
            <a:extLst>
              <a:ext uri="{FF2B5EF4-FFF2-40B4-BE49-F238E27FC236}">
                <a16:creationId xmlns:a16="http://schemas.microsoft.com/office/drawing/2014/main" id="{65F7C4FA-35B7-EE4A-8CB9-F659905C07CA}"/>
              </a:ext>
            </a:extLst>
          </p:cNvPr>
          <p:cNvCxnSpPr>
            <a:cxnSpLocks/>
            <a:stCxn id="12" idx="3"/>
          </p:cNvCxnSpPr>
          <p:nvPr/>
        </p:nvCxnSpPr>
        <p:spPr>
          <a:xfrm flipV="1">
            <a:off x="1740174" y="4382306"/>
            <a:ext cx="5238695" cy="1162491"/>
          </a:xfrm>
          <a:prstGeom prst="bentConnector3">
            <a:avLst>
              <a:gd name="adj1" fmla="val 100044"/>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a:extLst>
              <a:ext uri="{FF2B5EF4-FFF2-40B4-BE49-F238E27FC236}">
                <a16:creationId xmlns:a16="http://schemas.microsoft.com/office/drawing/2014/main" id="{F12BAE4B-D840-FE4E-978B-33B786C72F1E}"/>
              </a:ext>
            </a:extLst>
          </p:cNvPr>
          <p:cNvCxnSpPr>
            <a:cxnSpLocks/>
            <a:stCxn id="11" idx="3"/>
          </p:cNvCxnSpPr>
          <p:nvPr/>
        </p:nvCxnSpPr>
        <p:spPr>
          <a:xfrm flipV="1">
            <a:off x="1732158" y="4382306"/>
            <a:ext cx="6296475" cy="1672990"/>
          </a:xfrm>
          <a:prstGeom prst="bentConnector3">
            <a:avLst>
              <a:gd name="adj1" fmla="val 100110"/>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00E6CF6-04E3-8A49-9661-DF8E409A99F4}"/>
              </a:ext>
            </a:extLst>
          </p:cNvPr>
          <p:cNvCxnSpPr>
            <a:cxnSpLocks/>
          </p:cNvCxnSpPr>
          <p:nvPr/>
        </p:nvCxnSpPr>
        <p:spPr>
          <a:xfrm flipV="1">
            <a:off x="5858748" y="4379709"/>
            <a:ext cx="0" cy="1165088"/>
          </a:xfrm>
          <a:prstGeom prst="straightConnector1">
            <a:avLst/>
          </a:prstGeom>
          <a:ln w="19050" cap="rnd">
            <a:solidFill>
              <a:srgbClr val="FF0000"/>
            </a:solidFill>
            <a:round/>
            <a:headEnd type="oval"/>
            <a:tailEnd type="triangle"/>
          </a:ln>
        </p:spPr>
        <p:style>
          <a:lnRef idx="2">
            <a:schemeClr val="dk1"/>
          </a:lnRef>
          <a:fillRef idx="0">
            <a:schemeClr val="dk1"/>
          </a:fillRef>
          <a:effectRef idx="1">
            <a:schemeClr val="dk1"/>
          </a:effectRef>
          <a:fontRef idx="minor">
            <a:schemeClr val="tx1"/>
          </a:fontRef>
        </p:style>
      </p:cxnSp>
      <p:cxnSp>
        <p:nvCxnSpPr>
          <p:cNvPr id="51" name="Straight Arrow Connector 50">
            <a:extLst>
              <a:ext uri="{FF2B5EF4-FFF2-40B4-BE49-F238E27FC236}">
                <a16:creationId xmlns:a16="http://schemas.microsoft.com/office/drawing/2014/main" id="{F7269C6F-FFA1-2843-9974-83285E8E05D8}"/>
              </a:ext>
            </a:extLst>
          </p:cNvPr>
          <p:cNvCxnSpPr>
            <a:cxnSpLocks/>
          </p:cNvCxnSpPr>
          <p:nvPr/>
        </p:nvCxnSpPr>
        <p:spPr>
          <a:xfrm flipV="1">
            <a:off x="4880395" y="4379709"/>
            <a:ext cx="1" cy="1684774"/>
          </a:xfrm>
          <a:prstGeom prst="straightConnector1">
            <a:avLst/>
          </a:prstGeom>
          <a:ln w="19050" cap="rnd">
            <a:solidFill>
              <a:srgbClr val="FF0000"/>
            </a:solidFill>
            <a:round/>
            <a:headEnd type="oval"/>
            <a:tailEnd type="triangle"/>
          </a:ln>
        </p:spPr>
        <p:style>
          <a:lnRef idx="2">
            <a:schemeClr val="dk1"/>
          </a:lnRef>
          <a:fillRef idx="0">
            <a:schemeClr val="dk1"/>
          </a:fillRef>
          <a:effectRef idx="1">
            <a:schemeClr val="dk1"/>
          </a:effectRef>
          <a:fontRef idx="minor">
            <a:schemeClr val="tx1"/>
          </a:fontRef>
        </p:style>
      </p:cxnSp>
      <p:cxnSp>
        <p:nvCxnSpPr>
          <p:cNvPr id="54" name="Straight Arrow Connector 53">
            <a:extLst>
              <a:ext uri="{FF2B5EF4-FFF2-40B4-BE49-F238E27FC236}">
                <a16:creationId xmlns:a16="http://schemas.microsoft.com/office/drawing/2014/main" id="{5174B2AE-951F-5448-9E91-7E153435D82D}"/>
              </a:ext>
            </a:extLst>
          </p:cNvPr>
          <p:cNvCxnSpPr>
            <a:cxnSpLocks/>
            <a:stCxn id="19" idx="0"/>
            <a:endCxn id="7" idx="2"/>
          </p:cNvCxnSpPr>
          <p:nvPr/>
        </p:nvCxnSpPr>
        <p:spPr>
          <a:xfrm flipV="1">
            <a:off x="4717729" y="3485328"/>
            <a:ext cx="0" cy="476513"/>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cxnSp>
        <p:nvCxnSpPr>
          <p:cNvPr id="57" name="Straight Arrow Connector 56">
            <a:extLst>
              <a:ext uri="{FF2B5EF4-FFF2-40B4-BE49-F238E27FC236}">
                <a16:creationId xmlns:a16="http://schemas.microsoft.com/office/drawing/2014/main" id="{69D127CD-2D41-B74D-8654-7C380C7481A4}"/>
              </a:ext>
            </a:extLst>
          </p:cNvPr>
          <p:cNvCxnSpPr>
            <a:cxnSpLocks/>
            <a:stCxn id="20" idx="0"/>
            <a:endCxn id="8" idx="2"/>
          </p:cNvCxnSpPr>
          <p:nvPr/>
        </p:nvCxnSpPr>
        <p:spPr>
          <a:xfrm flipV="1">
            <a:off x="5706613" y="3485328"/>
            <a:ext cx="0" cy="476513"/>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cxnSp>
        <p:nvCxnSpPr>
          <p:cNvPr id="61" name="Straight Arrow Connector 60">
            <a:extLst>
              <a:ext uri="{FF2B5EF4-FFF2-40B4-BE49-F238E27FC236}">
                <a16:creationId xmlns:a16="http://schemas.microsoft.com/office/drawing/2014/main" id="{F6F5D478-0928-B542-8423-D43AA3C339E4}"/>
              </a:ext>
            </a:extLst>
          </p:cNvPr>
          <p:cNvCxnSpPr>
            <a:cxnSpLocks/>
            <a:stCxn id="21" idx="0"/>
            <a:endCxn id="9" idx="2"/>
          </p:cNvCxnSpPr>
          <p:nvPr/>
        </p:nvCxnSpPr>
        <p:spPr>
          <a:xfrm flipV="1">
            <a:off x="6799578" y="3485328"/>
            <a:ext cx="1" cy="476513"/>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cxnSp>
        <p:nvCxnSpPr>
          <p:cNvPr id="64" name="Straight Arrow Connector 63">
            <a:extLst>
              <a:ext uri="{FF2B5EF4-FFF2-40B4-BE49-F238E27FC236}">
                <a16:creationId xmlns:a16="http://schemas.microsoft.com/office/drawing/2014/main" id="{9A1A2675-D47F-7E44-8138-5E44115C1A08}"/>
              </a:ext>
            </a:extLst>
          </p:cNvPr>
          <p:cNvCxnSpPr>
            <a:cxnSpLocks/>
            <a:stCxn id="22" idx="0"/>
            <a:endCxn id="10" idx="2"/>
          </p:cNvCxnSpPr>
          <p:nvPr/>
        </p:nvCxnSpPr>
        <p:spPr>
          <a:xfrm flipV="1">
            <a:off x="7845640" y="3485328"/>
            <a:ext cx="1" cy="475191"/>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sp>
        <p:nvSpPr>
          <p:cNvPr id="67" name="TextBox 66">
            <a:extLst>
              <a:ext uri="{FF2B5EF4-FFF2-40B4-BE49-F238E27FC236}">
                <a16:creationId xmlns:a16="http://schemas.microsoft.com/office/drawing/2014/main" id="{2DF416D3-9E1E-3340-81D4-09CCE774D5ED}"/>
              </a:ext>
            </a:extLst>
          </p:cNvPr>
          <p:cNvSpPr txBox="1"/>
          <p:nvPr/>
        </p:nvSpPr>
        <p:spPr>
          <a:xfrm>
            <a:off x="8009527" y="1998585"/>
            <a:ext cx="308535" cy="369332"/>
          </a:xfrm>
          <a:prstGeom prst="rect">
            <a:avLst/>
          </a:prstGeom>
          <a:noFill/>
        </p:spPr>
        <p:txBody>
          <a:bodyPr wrap="square" rtlCol="0">
            <a:spAutoFit/>
          </a:bodyPr>
          <a:lstStyle/>
          <a:p>
            <a:pPr algn="ctr"/>
            <a:r>
              <a:rPr kumimoji="1" lang="en-US" altLang="zh-CN" dirty="0"/>
              <a:t>M</a:t>
            </a:r>
            <a:endParaRPr kumimoji="1" lang="zh-CN" altLang="en-US" dirty="0"/>
          </a:p>
        </p:txBody>
      </p:sp>
      <p:sp>
        <p:nvSpPr>
          <p:cNvPr id="68" name="TextBox 67">
            <a:extLst>
              <a:ext uri="{FF2B5EF4-FFF2-40B4-BE49-F238E27FC236}">
                <a16:creationId xmlns:a16="http://schemas.microsoft.com/office/drawing/2014/main" id="{9410F808-67F8-784D-92DD-5FCBBFB6202D}"/>
              </a:ext>
            </a:extLst>
          </p:cNvPr>
          <p:cNvSpPr txBox="1"/>
          <p:nvPr/>
        </p:nvSpPr>
        <p:spPr>
          <a:xfrm>
            <a:off x="8035720" y="2662501"/>
            <a:ext cx="296876" cy="369332"/>
          </a:xfrm>
          <a:prstGeom prst="rect">
            <a:avLst/>
          </a:prstGeom>
          <a:noFill/>
        </p:spPr>
        <p:txBody>
          <a:bodyPr wrap="square" rtlCol="0">
            <a:spAutoFit/>
          </a:bodyPr>
          <a:lstStyle/>
          <a:p>
            <a:pPr algn="ctr"/>
            <a:r>
              <a:rPr kumimoji="1" lang="en-US" altLang="zh-CN" dirty="0"/>
              <a:t>E </a:t>
            </a:r>
            <a:endParaRPr kumimoji="1" lang="zh-CN" altLang="en-US" dirty="0"/>
          </a:p>
        </p:txBody>
      </p:sp>
      <p:cxnSp>
        <p:nvCxnSpPr>
          <p:cNvPr id="69" name="Straight Arrow Connector 68">
            <a:extLst>
              <a:ext uri="{FF2B5EF4-FFF2-40B4-BE49-F238E27FC236}">
                <a16:creationId xmlns:a16="http://schemas.microsoft.com/office/drawing/2014/main" id="{303BCB89-450E-4C4B-A903-C40AAA0A6E37}"/>
              </a:ext>
            </a:extLst>
          </p:cNvPr>
          <p:cNvCxnSpPr>
            <a:cxnSpLocks/>
            <a:stCxn id="5" idx="0"/>
            <a:endCxn id="72" idx="2"/>
          </p:cNvCxnSpPr>
          <p:nvPr/>
        </p:nvCxnSpPr>
        <p:spPr>
          <a:xfrm flipV="1">
            <a:off x="5214796" y="890188"/>
            <a:ext cx="1" cy="758643"/>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71" name="Straight Arrow Connector 70">
            <a:extLst>
              <a:ext uri="{FF2B5EF4-FFF2-40B4-BE49-F238E27FC236}">
                <a16:creationId xmlns:a16="http://schemas.microsoft.com/office/drawing/2014/main" id="{1B1EAD12-8996-6249-A287-6AD667F735D5}"/>
              </a:ext>
            </a:extLst>
          </p:cNvPr>
          <p:cNvCxnSpPr>
            <a:cxnSpLocks/>
            <a:stCxn id="6" idx="0"/>
            <a:endCxn id="76" idx="2"/>
          </p:cNvCxnSpPr>
          <p:nvPr/>
        </p:nvCxnSpPr>
        <p:spPr>
          <a:xfrm flipV="1">
            <a:off x="7403789" y="892642"/>
            <a:ext cx="0" cy="756189"/>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72" name="TextBox 71">
            <a:extLst>
              <a:ext uri="{FF2B5EF4-FFF2-40B4-BE49-F238E27FC236}">
                <a16:creationId xmlns:a16="http://schemas.microsoft.com/office/drawing/2014/main" id="{66278ED1-30D0-7849-9C23-AD3EF4A4E372}"/>
              </a:ext>
            </a:extLst>
          </p:cNvPr>
          <p:cNvSpPr txBox="1"/>
          <p:nvPr/>
        </p:nvSpPr>
        <p:spPr>
          <a:xfrm>
            <a:off x="4923787" y="520856"/>
            <a:ext cx="582019" cy="369332"/>
          </a:xfrm>
          <a:prstGeom prst="rect">
            <a:avLst/>
          </a:prstGeom>
          <a:noFill/>
        </p:spPr>
        <p:txBody>
          <a:bodyPr wrap="none" rtlCol="0">
            <a:spAutoFit/>
          </a:bodyPr>
          <a:lstStyle/>
          <a:p>
            <a:r>
              <a:rPr kumimoji="1" lang="en-US" altLang="zh-CN" dirty="0" err="1"/>
              <a:t>valA</a:t>
            </a:r>
            <a:endParaRPr kumimoji="1" lang="zh-CN" altLang="en-US" dirty="0"/>
          </a:p>
        </p:txBody>
      </p:sp>
      <p:sp>
        <p:nvSpPr>
          <p:cNvPr id="76" name="TextBox 75">
            <a:extLst>
              <a:ext uri="{FF2B5EF4-FFF2-40B4-BE49-F238E27FC236}">
                <a16:creationId xmlns:a16="http://schemas.microsoft.com/office/drawing/2014/main" id="{F75669CF-D290-6A49-AC28-4893353890ED}"/>
              </a:ext>
            </a:extLst>
          </p:cNvPr>
          <p:cNvSpPr txBox="1"/>
          <p:nvPr/>
        </p:nvSpPr>
        <p:spPr>
          <a:xfrm>
            <a:off x="7112779" y="523310"/>
            <a:ext cx="582019" cy="369332"/>
          </a:xfrm>
          <a:prstGeom prst="rect">
            <a:avLst/>
          </a:prstGeom>
          <a:noFill/>
        </p:spPr>
        <p:txBody>
          <a:bodyPr wrap="square" rtlCol="0">
            <a:spAutoFit/>
          </a:bodyPr>
          <a:lstStyle/>
          <a:p>
            <a:r>
              <a:rPr kumimoji="1" lang="en-US" altLang="zh-CN" dirty="0" err="1"/>
              <a:t>valB</a:t>
            </a:r>
            <a:endParaRPr kumimoji="1" lang="zh-CN" altLang="en-US" dirty="0"/>
          </a:p>
        </p:txBody>
      </p:sp>
      <p:cxnSp>
        <p:nvCxnSpPr>
          <p:cNvPr id="85" name="Elbow Connector 84">
            <a:extLst>
              <a:ext uri="{FF2B5EF4-FFF2-40B4-BE49-F238E27FC236}">
                <a16:creationId xmlns:a16="http://schemas.microsoft.com/office/drawing/2014/main" id="{36D8EABD-86D1-D54B-AF1E-B3CB382CC6A2}"/>
              </a:ext>
            </a:extLst>
          </p:cNvPr>
          <p:cNvCxnSpPr>
            <a:cxnSpLocks/>
            <a:stCxn id="88" idx="2"/>
            <a:endCxn id="19" idx="1"/>
          </p:cNvCxnSpPr>
          <p:nvPr/>
        </p:nvCxnSpPr>
        <p:spPr>
          <a:xfrm rot="16200000" flipH="1">
            <a:off x="1261499" y="1068179"/>
            <a:ext cx="3180110" cy="3018492"/>
          </a:xfrm>
          <a:prstGeom prst="bentConnector2">
            <a:avLst/>
          </a:prstGeom>
          <a:ln w="9525">
            <a:solidFill>
              <a:schemeClr val="tx1"/>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5FD1F9D9-AB60-FB42-9565-73B60E7FC6E5}"/>
              </a:ext>
            </a:extLst>
          </p:cNvPr>
          <p:cNvSpPr txBox="1"/>
          <p:nvPr/>
        </p:nvSpPr>
        <p:spPr>
          <a:xfrm>
            <a:off x="1066431" y="618038"/>
            <a:ext cx="551754" cy="369332"/>
          </a:xfrm>
          <a:prstGeom prst="rect">
            <a:avLst/>
          </a:prstGeom>
          <a:noFill/>
        </p:spPr>
        <p:txBody>
          <a:bodyPr wrap="none" rtlCol="0">
            <a:spAutoFit/>
          </a:bodyPr>
          <a:lstStyle/>
          <a:p>
            <a:r>
              <a:rPr kumimoji="1" lang="en-US" altLang="zh-CN" dirty="0" err="1"/>
              <a:t>Cnd</a:t>
            </a:r>
            <a:endParaRPr kumimoji="1" lang="zh-CN" altLang="en-US" dirty="0"/>
          </a:p>
        </p:txBody>
      </p:sp>
      <p:sp>
        <p:nvSpPr>
          <p:cNvPr id="90" name="TextBox 89">
            <a:extLst>
              <a:ext uri="{FF2B5EF4-FFF2-40B4-BE49-F238E27FC236}">
                <a16:creationId xmlns:a16="http://schemas.microsoft.com/office/drawing/2014/main" id="{548B3A9F-A43F-FC41-9185-E4EB2CB76CBC}"/>
              </a:ext>
            </a:extLst>
          </p:cNvPr>
          <p:cNvSpPr txBox="1"/>
          <p:nvPr/>
        </p:nvSpPr>
        <p:spPr>
          <a:xfrm>
            <a:off x="2851553" y="3796826"/>
            <a:ext cx="932243" cy="369332"/>
          </a:xfrm>
          <a:prstGeom prst="rect">
            <a:avLst/>
          </a:prstGeom>
          <a:noFill/>
        </p:spPr>
        <p:txBody>
          <a:bodyPr wrap="none" rtlCol="0">
            <a:spAutoFit/>
          </a:bodyPr>
          <a:lstStyle/>
          <a:p>
            <a:r>
              <a:rPr kumimoji="1" lang="en-US" altLang="zh-CN" dirty="0" err="1">
                <a:solidFill>
                  <a:schemeClr val="accent6"/>
                </a:solidFill>
              </a:rPr>
              <a:t>cmovXX</a:t>
            </a:r>
            <a:endParaRPr kumimoji="1" lang="zh-CN" altLang="en-US" dirty="0">
              <a:solidFill>
                <a:schemeClr val="accent6"/>
              </a:solidFill>
            </a:endParaRPr>
          </a:p>
        </p:txBody>
      </p:sp>
      <p:cxnSp>
        <p:nvCxnSpPr>
          <p:cNvPr id="94" name="Elbow Connector 93">
            <a:extLst>
              <a:ext uri="{FF2B5EF4-FFF2-40B4-BE49-F238E27FC236}">
                <a16:creationId xmlns:a16="http://schemas.microsoft.com/office/drawing/2014/main" id="{B8856156-718A-7C47-AA72-C946151A27B8}"/>
              </a:ext>
            </a:extLst>
          </p:cNvPr>
          <p:cNvCxnSpPr>
            <a:cxnSpLocks/>
            <a:stCxn id="100" idx="2"/>
            <a:endCxn id="67" idx="3"/>
          </p:cNvCxnSpPr>
          <p:nvPr/>
        </p:nvCxnSpPr>
        <p:spPr>
          <a:xfrm rot="5400000">
            <a:off x="7997899" y="1202448"/>
            <a:ext cx="1300966" cy="660640"/>
          </a:xfrm>
          <a:prstGeom prst="bentConnector2">
            <a:avLst/>
          </a:prstGeom>
          <a:ln w="317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56EE6016-D888-374B-85B6-DD245E24DB8B}"/>
              </a:ext>
            </a:extLst>
          </p:cNvPr>
          <p:cNvSpPr txBox="1"/>
          <p:nvPr/>
        </p:nvSpPr>
        <p:spPr>
          <a:xfrm>
            <a:off x="8655632" y="512953"/>
            <a:ext cx="646139" cy="369332"/>
          </a:xfrm>
          <a:prstGeom prst="rect">
            <a:avLst/>
          </a:prstGeom>
          <a:noFill/>
        </p:spPr>
        <p:txBody>
          <a:bodyPr wrap="none" rtlCol="0">
            <a:spAutoFit/>
          </a:bodyPr>
          <a:lstStyle/>
          <a:p>
            <a:r>
              <a:rPr kumimoji="1" lang="en-US" altLang="zh-CN" dirty="0" err="1"/>
              <a:t>valM</a:t>
            </a:r>
            <a:endParaRPr kumimoji="1" lang="zh-CN" altLang="en-US" dirty="0"/>
          </a:p>
        </p:txBody>
      </p:sp>
      <p:cxnSp>
        <p:nvCxnSpPr>
          <p:cNvPr id="105" name="Elbow Connector 104">
            <a:extLst>
              <a:ext uri="{FF2B5EF4-FFF2-40B4-BE49-F238E27FC236}">
                <a16:creationId xmlns:a16="http://schemas.microsoft.com/office/drawing/2014/main" id="{1C16AD59-C697-3740-B32D-9939F5BE3837}"/>
              </a:ext>
            </a:extLst>
          </p:cNvPr>
          <p:cNvCxnSpPr>
            <a:cxnSpLocks/>
            <a:stCxn id="106" idx="2"/>
            <a:endCxn id="68" idx="3"/>
          </p:cNvCxnSpPr>
          <p:nvPr/>
        </p:nvCxnSpPr>
        <p:spPr>
          <a:xfrm rot="5400000">
            <a:off x="8007480" y="1215304"/>
            <a:ext cx="1956979" cy="1306746"/>
          </a:xfrm>
          <a:prstGeom prst="bentConnector2">
            <a:avLst/>
          </a:prstGeom>
          <a:ln w="317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106" name="TextBox 105">
            <a:extLst>
              <a:ext uri="{FF2B5EF4-FFF2-40B4-BE49-F238E27FC236}">
                <a16:creationId xmlns:a16="http://schemas.microsoft.com/office/drawing/2014/main" id="{C439C4A3-FCB5-014E-9648-F1F7B9E0AFDA}"/>
              </a:ext>
            </a:extLst>
          </p:cNvPr>
          <p:cNvSpPr txBox="1"/>
          <p:nvPr/>
        </p:nvSpPr>
        <p:spPr>
          <a:xfrm>
            <a:off x="9316272" y="520856"/>
            <a:ext cx="646139" cy="369332"/>
          </a:xfrm>
          <a:prstGeom prst="rect">
            <a:avLst/>
          </a:prstGeom>
          <a:noFill/>
        </p:spPr>
        <p:txBody>
          <a:bodyPr wrap="square" rtlCol="0">
            <a:spAutoFit/>
          </a:bodyPr>
          <a:lstStyle/>
          <a:p>
            <a:r>
              <a:rPr kumimoji="1" lang="en-US" altLang="zh-CN" dirty="0" err="1"/>
              <a:t>valE</a:t>
            </a:r>
            <a:endParaRPr kumimoji="1" lang="zh-CN" altLang="en-US" dirty="0"/>
          </a:p>
        </p:txBody>
      </p:sp>
      <p:sp>
        <p:nvSpPr>
          <p:cNvPr id="2" name="TextBox 1">
            <a:extLst>
              <a:ext uri="{FF2B5EF4-FFF2-40B4-BE49-F238E27FC236}">
                <a16:creationId xmlns:a16="http://schemas.microsoft.com/office/drawing/2014/main" id="{FF0FD85B-93DF-6644-BA0F-A2D226B98FFA}"/>
              </a:ext>
            </a:extLst>
          </p:cNvPr>
          <p:cNvSpPr txBox="1"/>
          <p:nvPr/>
        </p:nvSpPr>
        <p:spPr>
          <a:xfrm>
            <a:off x="10766323" y="644996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Fetch</a:t>
            </a:r>
            <a:endParaRPr kumimoji="1" lang="zh-CN" altLang="en-US" sz="2000" dirty="0"/>
          </a:p>
        </p:txBody>
      </p:sp>
      <p:sp>
        <p:nvSpPr>
          <p:cNvPr id="42" name="TextBox 41">
            <a:extLst>
              <a:ext uri="{FF2B5EF4-FFF2-40B4-BE49-F238E27FC236}">
                <a16:creationId xmlns:a16="http://schemas.microsoft.com/office/drawing/2014/main" id="{2F4B06AB-5747-7D40-819F-EE4FAA36A7E3}"/>
              </a:ext>
            </a:extLst>
          </p:cNvPr>
          <p:cNvSpPr txBox="1"/>
          <p:nvPr/>
        </p:nvSpPr>
        <p:spPr>
          <a:xfrm>
            <a:off x="10766323" y="604985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Decode</a:t>
            </a:r>
            <a:endParaRPr kumimoji="1" lang="zh-CN" altLang="en-US" sz="2000" dirty="0"/>
          </a:p>
        </p:txBody>
      </p:sp>
      <p:sp>
        <p:nvSpPr>
          <p:cNvPr id="43" name="TextBox 42">
            <a:extLst>
              <a:ext uri="{FF2B5EF4-FFF2-40B4-BE49-F238E27FC236}">
                <a16:creationId xmlns:a16="http://schemas.microsoft.com/office/drawing/2014/main" id="{320974BB-6801-2F4A-806F-9AA07CF07FB5}"/>
              </a:ext>
            </a:extLst>
          </p:cNvPr>
          <p:cNvSpPr txBox="1"/>
          <p:nvPr/>
        </p:nvSpPr>
        <p:spPr>
          <a:xfrm>
            <a:off x="10766323" y="564974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Execute</a:t>
            </a:r>
            <a:endParaRPr kumimoji="1" lang="zh-CN" altLang="en-US" sz="2000" dirty="0"/>
          </a:p>
        </p:txBody>
      </p:sp>
      <p:sp>
        <p:nvSpPr>
          <p:cNvPr id="44" name="TextBox 43">
            <a:extLst>
              <a:ext uri="{FF2B5EF4-FFF2-40B4-BE49-F238E27FC236}">
                <a16:creationId xmlns:a16="http://schemas.microsoft.com/office/drawing/2014/main" id="{FB27710C-706C-3046-9AB2-94A5FF1E0FF4}"/>
              </a:ext>
            </a:extLst>
          </p:cNvPr>
          <p:cNvSpPr txBox="1"/>
          <p:nvPr/>
        </p:nvSpPr>
        <p:spPr>
          <a:xfrm>
            <a:off x="10766322" y="524963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Memory</a:t>
            </a:r>
            <a:endParaRPr kumimoji="1" lang="zh-CN" altLang="en-US" sz="2000" dirty="0"/>
          </a:p>
        </p:txBody>
      </p:sp>
      <p:sp>
        <p:nvSpPr>
          <p:cNvPr id="45" name="TextBox 44">
            <a:extLst>
              <a:ext uri="{FF2B5EF4-FFF2-40B4-BE49-F238E27FC236}">
                <a16:creationId xmlns:a16="http://schemas.microsoft.com/office/drawing/2014/main" id="{AF59E70F-D8AF-6840-B9BE-3B73999A10A7}"/>
              </a:ext>
            </a:extLst>
          </p:cNvPr>
          <p:cNvSpPr txBox="1"/>
          <p:nvPr/>
        </p:nvSpPr>
        <p:spPr>
          <a:xfrm>
            <a:off x="10766321" y="4849521"/>
            <a:ext cx="1425677" cy="400110"/>
          </a:xfrm>
          <a:prstGeom prst="rect">
            <a:avLst/>
          </a:prstGeom>
          <a:solidFill>
            <a:schemeClr val="accent2"/>
          </a:solidFill>
          <a:ln w="19050">
            <a:solidFill>
              <a:schemeClr val="tx1"/>
            </a:solidFill>
          </a:ln>
        </p:spPr>
        <p:txBody>
          <a:bodyPr wrap="square" rtlCol="0">
            <a:spAutoFit/>
          </a:bodyPr>
          <a:lstStyle/>
          <a:p>
            <a:pPr algn="ctr"/>
            <a:r>
              <a:rPr kumimoji="1" lang="en-US" altLang="zh-CN" sz="2000" dirty="0"/>
              <a:t>Writeback</a:t>
            </a:r>
            <a:endParaRPr kumimoji="1" lang="zh-CN" altLang="en-US" sz="2000" dirty="0"/>
          </a:p>
        </p:txBody>
      </p:sp>
      <p:sp>
        <p:nvSpPr>
          <p:cNvPr id="46" name="TextBox 45">
            <a:extLst>
              <a:ext uri="{FF2B5EF4-FFF2-40B4-BE49-F238E27FC236}">
                <a16:creationId xmlns:a16="http://schemas.microsoft.com/office/drawing/2014/main" id="{AAFA660F-DB34-7F4A-A357-9C481229F4D4}"/>
              </a:ext>
            </a:extLst>
          </p:cNvPr>
          <p:cNvSpPr txBox="1"/>
          <p:nvPr/>
        </p:nvSpPr>
        <p:spPr>
          <a:xfrm>
            <a:off x="10766320" y="444941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Update PC</a:t>
            </a:r>
            <a:endParaRPr kumimoji="1" lang="zh-CN" altLang="en-US" sz="2000" dirty="0"/>
          </a:p>
        </p:txBody>
      </p:sp>
      <p:pic>
        <p:nvPicPr>
          <p:cNvPr id="3" name="Picture 2">
            <a:extLst>
              <a:ext uri="{FF2B5EF4-FFF2-40B4-BE49-F238E27FC236}">
                <a16:creationId xmlns:a16="http://schemas.microsoft.com/office/drawing/2014/main" id="{CC93B09F-2D23-A14C-AE8C-801A28030DAE}"/>
              </a:ext>
            </a:extLst>
          </p:cNvPr>
          <p:cNvPicPr>
            <a:picLocks noChangeAspect="1"/>
          </p:cNvPicPr>
          <p:nvPr/>
        </p:nvPicPr>
        <p:blipFill>
          <a:blip r:embed="rId3"/>
          <a:stretch>
            <a:fillRect/>
          </a:stretch>
        </p:blipFill>
        <p:spPr>
          <a:xfrm>
            <a:off x="258624" y="935896"/>
            <a:ext cx="6807595" cy="2494709"/>
          </a:xfrm>
          <a:prstGeom prst="rect">
            <a:avLst/>
          </a:prstGeom>
        </p:spPr>
      </p:pic>
      <p:sp>
        <p:nvSpPr>
          <p:cNvPr id="52" name="TextBox 51">
            <a:extLst>
              <a:ext uri="{FF2B5EF4-FFF2-40B4-BE49-F238E27FC236}">
                <a16:creationId xmlns:a16="http://schemas.microsoft.com/office/drawing/2014/main" id="{2EF47A36-2F1E-C64E-9790-5DE5FBA6EFD4}"/>
              </a:ext>
            </a:extLst>
          </p:cNvPr>
          <p:cNvSpPr txBox="1"/>
          <p:nvPr/>
        </p:nvSpPr>
        <p:spPr>
          <a:xfrm>
            <a:off x="258624" y="3501188"/>
            <a:ext cx="4312014" cy="369332"/>
          </a:xfrm>
          <a:prstGeom prst="rect">
            <a:avLst/>
          </a:prstGeom>
          <a:noFill/>
        </p:spPr>
        <p:txBody>
          <a:bodyPr wrap="none" rtlCol="0">
            <a:spAutoFit/>
          </a:bodyPr>
          <a:lstStyle/>
          <a:p>
            <a:r>
              <a:rPr kumimoji="1" lang="en-US" altLang="zh-CN" dirty="0" err="1">
                <a:solidFill>
                  <a:srgbClr val="FF0000"/>
                </a:solidFill>
                <a:latin typeface="Calibri" panose="020F0502020204030204" pitchFamily="34" charset="0"/>
                <a:ea typeface="SimHei" panose="02010609060101010101" pitchFamily="49" charset="-122"/>
                <a:cs typeface="Calibri" panose="020F0502020204030204" pitchFamily="34" charset="0"/>
              </a:rPr>
              <a:t>valE</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只能写到</a:t>
            </a:r>
            <a:r>
              <a:rPr kumimoji="1" lang="en-US" altLang="zh-CN" dirty="0" err="1">
                <a:solidFill>
                  <a:srgbClr val="FF0000"/>
                </a:solidFill>
                <a:latin typeface="Calibri" panose="020F0502020204030204" pitchFamily="34" charset="0"/>
                <a:ea typeface="SimHei" panose="02010609060101010101" pitchFamily="49" charset="-122"/>
                <a:cs typeface="Calibri" panose="020F0502020204030204" pitchFamily="34" charset="0"/>
              </a:rPr>
              <a:t>rB</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或</a:t>
            </a:r>
            <a:r>
              <a:rPr kumimoji="1" lang="en-US" altLang="zh-CN" dirty="0">
                <a:solidFill>
                  <a:srgbClr val="FF0000"/>
                </a:solidFill>
                <a:latin typeface="Calibri" panose="020F0502020204030204" pitchFamily="34" charset="0"/>
                <a:ea typeface="SimHei" panose="02010609060101010101" pitchFamily="49" charset="-122"/>
                <a:cs typeface="Calibri" panose="020F0502020204030204" pitchFamily="34" charset="0"/>
              </a:rPr>
              <a:t>%</a:t>
            </a:r>
            <a:r>
              <a:rPr kumimoji="1" lang="en-US" altLang="zh-CN" dirty="0" err="1">
                <a:solidFill>
                  <a:srgbClr val="FF0000"/>
                </a:solidFill>
                <a:latin typeface="Calibri" panose="020F0502020204030204" pitchFamily="34" charset="0"/>
                <a:ea typeface="SimHei" panose="02010609060101010101" pitchFamily="49" charset="-122"/>
                <a:cs typeface="Calibri" panose="020F0502020204030204" pitchFamily="34" charset="0"/>
              </a:rPr>
              <a:t>rsp</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a:t>
            </a:r>
            <a:r>
              <a:rPr kumimoji="1" lang="en-US" altLang="zh-CN" dirty="0" err="1">
                <a:solidFill>
                  <a:srgbClr val="FF0000"/>
                </a:solidFill>
                <a:latin typeface="Calibri" panose="020F0502020204030204" pitchFamily="34" charset="0"/>
                <a:ea typeface="SimHei" panose="02010609060101010101" pitchFamily="49" charset="-122"/>
                <a:cs typeface="Calibri" panose="020F0502020204030204" pitchFamily="34" charset="0"/>
              </a:rPr>
              <a:t>valM</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只能写到</a:t>
            </a:r>
            <a:r>
              <a:rPr kumimoji="1" lang="en-US" altLang="zh-CN" dirty="0" err="1">
                <a:solidFill>
                  <a:srgbClr val="FF0000"/>
                </a:solidFill>
                <a:latin typeface="Calibri" panose="020F0502020204030204" pitchFamily="34" charset="0"/>
                <a:ea typeface="SimHei" panose="02010609060101010101" pitchFamily="49" charset="-122"/>
                <a:cs typeface="Calibri" panose="020F0502020204030204" pitchFamily="34" charset="0"/>
              </a:rPr>
              <a:t>rA</a:t>
            </a:r>
            <a:endPar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endParaRPr>
          </a:p>
        </p:txBody>
      </p:sp>
      <p:pic>
        <p:nvPicPr>
          <p:cNvPr id="17" name="Picture 16">
            <a:extLst>
              <a:ext uri="{FF2B5EF4-FFF2-40B4-BE49-F238E27FC236}">
                <a16:creationId xmlns:a16="http://schemas.microsoft.com/office/drawing/2014/main" id="{66BA232F-3D70-E944-AE2D-459153851076}"/>
              </a:ext>
            </a:extLst>
          </p:cNvPr>
          <p:cNvPicPr>
            <a:picLocks noChangeAspect="1"/>
          </p:cNvPicPr>
          <p:nvPr/>
        </p:nvPicPr>
        <p:blipFill>
          <a:blip r:embed="rId4"/>
          <a:stretch>
            <a:fillRect/>
          </a:stretch>
        </p:blipFill>
        <p:spPr>
          <a:xfrm>
            <a:off x="287983" y="3959191"/>
            <a:ext cx="3594100" cy="2628900"/>
          </a:xfrm>
          <a:prstGeom prst="rect">
            <a:avLst/>
          </a:prstGeom>
        </p:spPr>
      </p:pic>
    </p:spTree>
    <p:extLst>
      <p:ext uri="{BB962C8B-B14F-4D97-AF65-F5344CB8AC3E}">
        <p14:creationId xmlns:p14="http://schemas.microsoft.com/office/powerpoint/2010/main" val="421652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3"/>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17"/>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52"/>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8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9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8"/>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3"/>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51"/>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8"/>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51"/>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9" grpId="0" animBg="1"/>
      <p:bldP spid="20" grpId="0" animBg="1"/>
      <p:bldP spid="67" grpId="0"/>
      <p:bldP spid="68" grpId="0"/>
      <p:bldP spid="88" grpId="0"/>
      <p:bldP spid="90" grpId="0"/>
      <p:bldP spid="100" grpId="0"/>
      <p:bldP spid="106" grpId="0"/>
      <p:bldP spid="52" grpId="0"/>
      <p:bldP spid="52" grpId="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73</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Write</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back</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sp>
        <p:nvSpPr>
          <p:cNvPr id="6" name="TextBox 5">
            <a:extLst>
              <a:ext uri="{FF2B5EF4-FFF2-40B4-BE49-F238E27FC236}">
                <a16:creationId xmlns:a16="http://schemas.microsoft.com/office/drawing/2014/main" id="{38373516-B3DF-B343-8E37-6D1A464287AA}"/>
              </a:ext>
            </a:extLst>
          </p:cNvPr>
          <p:cNvSpPr txBox="1"/>
          <p:nvPr/>
        </p:nvSpPr>
        <p:spPr>
          <a:xfrm>
            <a:off x="268437" y="1232876"/>
            <a:ext cx="6103533" cy="254236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实际执行过程中，</a:t>
            </a:r>
            <a:r>
              <a:rPr kumimoji="1" lang="en-US" altLang="zh-CN" dirty="0">
                <a:latin typeface="Calibri" panose="020F0502020204030204" pitchFamily="34" charset="0"/>
                <a:ea typeface="SimHei" panose="02010609060101010101" pitchFamily="49" charset="-122"/>
                <a:cs typeface="Calibri" panose="020F0502020204030204" pitchFamily="34" charset="0"/>
              </a:rPr>
              <a:t>write</a:t>
            </a:r>
            <a:r>
              <a:rPr kumimoji="1" lang="zh-CN" altLang="en-US" dirty="0">
                <a:latin typeface="Calibri" panose="020F0502020204030204" pitchFamily="34" charset="0"/>
                <a:ea typeface="SimHei" panose="02010609060101010101" pitchFamily="49" charset="-122"/>
                <a:cs typeface="Calibri" panose="020F0502020204030204" pitchFamily="34" charset="0"/>
              </a:rPr>
              <a:t> </a:t>
            </a:r>
            <a:r>
              <a:rPr kumimoji="1" lang="en-US" altLang="zh-CN" dirty="0">
                <a:latin typeface="Calibri" panose="020F0502020204030204" pitchFamily="34" charset="0"/>
                <a:ea typeface="SimHei" panose="02010609060101010101" pitchFamily="49" charset="-122"/>
                <a:cs typeface="Calibri" panose="020F0502020204030204" pitchFamily="34" charset="0"/>
              </a:rPr>
              <a:t>back</a:t>
            </a:r>
            <a:r>
              <a:rPr kumimoji="1" lang="zh-CN" altLang="en-US" dirty="0">
                <a:latin typeface="Calibri" panose="020F0502020204030204" pitchFamily="34" charset="0"/>
                <a:ea typeface="SimHei" panose="02010609060101010101" pitchFamily="49" charset="-122"/>
                <a:cs typeface="Calibri" panose="020F0502020204030204" pitchFamily="34" charset="0"/>
              </a:rPr>
              <a:t>和</a:t>
            </a:r>
            <a:r>
              <a:rPr kumimoji="1" lang="en-US" altLang="zh-CN" dirty="0">
                <a:latin typeface="Calibri" panose="020F0502020204030204" pitchFamily="34" charset="0"/>
                <a:ea typeface="SimHei" panose="02010609060101010101" pitchFamily="49" charset="-122"/>
                <a:cs typeface="Calibri" panose="020F0502020204030204" pitchFamily="34" charset="0"/>
              </a:rPr>
              <a:t>decode</a:t>
            </a:r>
            <a:r>
              <a:rPr kumimoji="1" lang="zh-CN" altLang="en-US" dirty="0">
                <a:latin typeface="Calibri" panose="020F0502020204030204" pitchFamily="34" charset="0"/>
                <a:ea typeface="SimHei" panose="02010609060101010101" pitchFamily="49" charset="-122"/>
                <a:cs typeface="Calibri" panose="020F0502020204030204" pitchFamily="34" charset="0"/>
              </a:rPr>
              <a:t>是同时进行的</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实际上，</a:t>
            </a:r>
            <a:r>
              <a:rPr kumimoji="1" lang="zh-CN" altLang="en-US" dirty="0">
                <a:solidFill>
                  <a:srgbClr val="FF0000"/>
                </a:solidFill>
                <a:latin typeface="Calibri" panose="020F0502020204030204" pitchFamily="34" charset="0"/>
                <a:ea typeface="SimHei" panose="02010609060101010101" pitchFamily="49" charset="-122"/>
                <a:cs typeface="Calibri" panose="020F0502020204030204" pitchFamily="34" charset="0"/>
              </a:rPr>
              <a:t>所有组合逻辑都是同时进行的</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关于写端口数量的问题</a:t>
            </a:r>
            <a:endPar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en-US" altLang="zh-CN"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1</a:t>
            </a:r>
            <a:r>
              <a:rPr kumimoji="1" lang="zh-CN" altLang="en-US"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个还是</a:t>
            </a:r>
            <a:r>
              <a:rPr kumimoji="1" lang="en-US" altLang="zh-CN"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2</a:t>
            </a:r>
            <a:r>
              <a:rPr kumimoji="1" lang="zh-CN" altLang="en-US"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个？大部分情况下</a:t>
            </a:r>
            <a:r>
              <a:rPr kumimoji="1" lang="en-US" altLang="zh-CN"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1</a:t>
            </a:r>
            <a:r>
              <a:rPr kumimoji="1" lang="zh-CN" altLang="en-US"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rPr>
              <a:t>个写端口就够用了</a:t>
            </a:r>
            <a:endParaRPr kumimoji="1" lang="en-US" altLang="zh-CN" b="0" i="0" u="none" strike="noStrike" kern="1200" cap="none" spc="0" normalizeH="0" baseline="0" noProof="0" dirty="0">
              <a:ln>
                <a:noFill/>
              </a:ln>
              <a:solidFill>
                <a:schemeClr val="accent1"/>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只有</a:t>
            </a:r>
            <a:r>
              <a:rPr kumimoji="1" lang="en-US" altLang="zh-CN" dirty="0" err="1">
                <a:solidFill>
                  <a:schemeClr val="accent1"/>
                </a:solidFill>
                <a:latin typeface="Courier New" panose="02070309020205020404" pitchFamily="49" charset="0"/>
                <a:ea typeface="SimHei" panose="02010609060101010101" pitchFamily="49" charset="-122"/>
                <a:cs typeface="Courier New" panose="02070309020205020404" pitchFamily="49" charset="0"/>
              </a:rPr>
              <a:t>popq</a:t>
            </a:r>
            <a:r>
              <a:rPr kumimoji="1" lang="zh-CN" altLang="en-US" dirty="0">
                <a:solidFill>
                  <a:schemeClr val="accent1"/>
                </a:solidFill>
                <a:latin typeface="Courier New" panose="02070309020205020404" pitchFamily="49" charset="0"/>
                <a:ea typeface="SimHei" panose="02010609060101010101" pitchFamily="49" charset="-122"/>
                <a:cs typeface="Courier New" panose="02070309020205020404" pitchFamily="49" charset="0"/>
              </a:rPr>
              <a:t>可能同时写</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E</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port</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和</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M</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 </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port</a:t>
            </a:r>
          </a:p>
          <a:p>
            <a:pPr marL="1200150" lvl="2" indent="-285750">
              <a:lnSpc>
                <a:spcPct val="150000"/>
              </a:lnSpc>
              <a:buFont typeface="Arial" panose="020B0604020202020204" pitchFamily="34" charset="0"/>
              <a:buChar char="•"/>
              <a:defRPr/>
            </a:pP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可能可以做一些优化省去</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1</a:t>
            </a:r>
            <a:r>
              <a:rPr kumimoji="1" lang="zh-CN" altLang="en-US" dirty="0">
                <a:solidFill>
                  <a:schemeClr val="accent1"/>
                </a:solidFill>
                <a:latin typeface="Calibri" panose="020F0502020204030204" pitchFamily="34" charset="0"/>
                <a:ea typeface="SimHei" panose="02010609060101010101" pitchFamily="49" charset="-122"/>
                <a:cs typeface="Calibri" panose="020F0502020204030204" pitchFamily="34" charset="0"/>
              </a:rPr>
              <a:t>个写端口</a:t>
            </a:r>
            <a:r>
              <a:rPr kumimoji="1" lang="en-US" altLang="zh-CN" dirty="0">
                <a:solidFill>
                  <a:schemeClr val="accent1"/>
                </a:solidFill>
                <a:latin typeface="Calibri" panose="020F0502020204030204" pitchFamily="34" charset="0"/>
                <a:ea typeface="SimHei" panose="02010609060101010101" pitchFamily="49" charset="-122"/>
                <a:cs typeface="Calibri" panose="020F0502020204030204" pitchFamily="34" charset="0"/>
              </a:rPr>
              <a:t>…</a:t>
            </a:r>
          </a:p>
        </p:txBody>
      </p:sp>
    </p:spTree>
    <p:extLst>
      <p:ext uri="{BB962C8B-B14F-4D97-AF65-F5344CB8AC3E}">
        <p14:creationId xmlns:p14="http://schemas.microsoft.com/office/powerpoint/2010/main" val="277612925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74</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en-US" altLang="zh-CN" sz="3200" dirty="0">
                <a:latin typeface="Calibri" panose="020F0502020204030204" pitchFamily="34" charset="0"/>
                <a:ea typeface="SimHei" panose="02010609060101010101" pitchFamily="49" charset="-122"/>
                <a:cs typeface="Calibri" panose="020F0502020204030204" pitchFamily="34" charset="0"/>
              </a:rPr>
              <a:t>Update</a:t>
            </a:r>
            <a:r>
              <a:rPr kumimoji="1" lang="zh-CN" altLang="en-US" sz="3200" dirty="0">
                <a:latin typeface="Calibri" panose="020F0502020204030204" pitchFamily="34" charset="0"/>
                <a:ea typeface="SimHei" panose="02010609060101010101" pitchFamily="49" charset="-122"/>
                <a:cs typeface="Calibri" panose="020F0502020204030204" pitchFamily="34" charset="0"/>
              </a:rPr>
              <a:t> </a:t>
            </a:r>
            <a:r>
              <a:rPr kumimoji="1" lang="en-US" altLang="zh-CN" sz="3200" dirty="0">
                <a:latin typeface="Calibri" panose="020F0502020204030204" pitchFamily="34" charset="0"/>
                <a:ea typeface="SimHei" panose="02010609060101010101" pitchFamily="49" charset="-122"/>
                <a:cs typeface="Calibri" panose="020F0502020204030204" pitchFamily="34" charset="0"/>
              </a:rPr>
              <a:t>PC</a:t>
            </a:r>
            <a:endParaRPr kumimoji="1" lang="zh-CN" altLang="en-US" sz="3200" dirty="0">
              <a:latin typeface="Calibri" panose="020F0502020204030204" pitchFamily="34" charset="0"/>
              <a:ea typeface="SimHei" panose="02010609060101010101" pitchFamily="49" charset="-122"/>
              <a:cs typeface="Calibri" panose="020F0502020204030204" pitchFamily="34" charset="0"/>
            </a:endParaRPr>
          </a:p>
        </p:txBody>
      </p:sp>
      <p:graphicFrame>
        <p:nvGraphicFramePr>
          <p:cNvPr id="5" name="Table 4">
            <a:extLst>
              <a:ext uri="{FF2B5EF4-FFF2-40B4-BE49-F238E27FC236}">
                <a16:creationId xmlns:a16="http://schemas.microsoft.com/office/drawing/2014/main" id="{073AD72D-D098-1A4A-A41F-4A802CFB7AB9}"/>
              </a:ext>
            </a:extLst>
          </p:cNvPr>
          <p:cNvGraphicFramePr>
            <a:graphicFrameLocks noGrp="1"/>
          </p:cNvGraphicFramePr>
          <p:nvPr>
            <p:extLst>
              <p:ext uri="{D42A27DB-BD31-4B8C-83A1-F6EECF244321}">
                <p14:modId xmlns:p14="http://schemas.microsoft.com/office/powerpoint/2010/main" val="2502359032"/>
              </p:ext>
            </p:extLst>
          </p:nvPr>
        </p:nvGraphicFramePr>
        <p:xfrm>
          <a:off x="398599" y="1673303"/>
          <a:ext cx="11793401" cy="3868940"/>
        </p:xfrm>
        <a:graphic>
          <a:graphicData uri="http://schemas.openxmlformats.org/drawingml/2006/table">
            <a:tbl>
              <a:tblPr firstRow="1" firstCol="1">
                <a:tableStyleId>{7DF18680-E054-41AD-8BC1-D1AEF772440D}</a:tableStyleId>
              </a:tblPr>
              <a:tblGrid>
                <a:gridCol w="1003852">
                  <a:extLst>
                    <a:ext uri="{9D8B030D-6E8A-4147-A177-3AD203B41FA5}">
                      <a16:colId xmlns:a16="http://schemas.microsoft.com/office/drawing/2014/main" val="1802688752"/>
                    </a:ext>
                  </a:extLst>
                </a:gridCol>
                <a:gridCol w="951006">
                  <a:extLst>
                    <a:ext uri="{9D8B030D-6E8A-4147-A177-3AD203B41FA5}">
                      <a16:colId xmlns:a16="http://schemas.microsoft.com/office/drawing/2014/main" val="4240433863"/>
                    </a:ext>
                  </a:extLst>
                </a:gridCol>
                <a:gridCol w="2473377">
                  <a:extLst>
                    <a:ext uri="{9D8B030D-6E8A-4147-A177-3AD203B41FA5}">
                      <a16:colId xmlns:a16="http://schemas.microsoft.com/office/drawing/2014/main" val="3261693616"/>
                    </a:ext>
                  </a:extLst>
                </a:gridCol>
                <a:gridCol w="3372787">
                  <a:extLst>
                    <a:ext uri="{9D8B030D-6E8A-4147-A177-3AD203B41FA5}">
                      <a16:colId xmlns:a16="http://schemas.microsoft.com/office/drawing/2014/main" val="2688482182"/>
                    </a:ext>
                  </a:extLst>
                </a:gridCol>
                <a:gridCol w="3992379">
                  <a:extLst>
                    <a:ext uri="{9D8B030D-6E8A-4147-A177-3AD203B41FA5}">
                      <a16:colId xmlns:a16="http://schemas.microsoft.com/office/drawing/2014/main" val="1389285179"/>
                    </a:ext>
                  </a:extLst>
                </a:gridCol>
              </a:tblGrid>
              <a:tr h="738635">
                <a:tc>
                  <a:txBody>
                    <a:bodyPr/>
                    <a:lstStyle/>
                    <a:p>
                      <a:pPr algn="ctr"/>
                      <a:r>
                        <a:rPr lang="zh-CN" altLang="en-US" dirty="0"/>
                        <a:t>阶段</a:t>
                      </a:r>
                    </a:p>
                  </a:txBody>
                  <a:tcPr anchor="ctr"/>
                </a:tc>
                <a:tc>
                  <a:txBody>
                    <a:bodyPr/>
                    <a:lstStyle/>
                    <a:p>
                      <a:pPr algn="ctr"/>
                      <a:r>
                        <a:rPr lang="zh-CN" altLang="en-US" dirty="0"/>
                        <a:t>框架</a:t>
                      </a:r>
                    </a:p>
                  </a:txBody>
                  <a:tcPr anchor="ctr"/>
                </a:tc>
                <a:tc>
                  <a:txBody>
                    <a:bodyPr/>
                    <a:lstStyle/>
                    <a:p>
                      <a:pPr algn="ctr"/>
                      <a:r>
                        <a:rPr lang="zh-CN" altLang="en-US" dirty="0">
                          <a:latin typeface="Courier New" panose="02070309020205020404" pitchFamily="49" charset="0"/>
                          <a:cs typeface="Courier New" panose="02070309020205020404" pitchFamily="49" charset="0"/>
                        </a:rPr>
                        <a:t>所有可能的情况</a:t>
                      </a:r>
                    </a:p>
                  </a:txBody>
                  <a:tcPr anchor="ctr"/>
                </a:tc>
                <a:tc>
                  <a:txBody>
                    <a:bodyPr/>
                    <a:lstStyle/>
                    <a:p>
                      <a:pPr algn="ctr"/>
                      <a:r>
                        <a:rPr lang="zh-CN" altLang="en-US" dirty="0">
                          <a:latin typeface="Courier New" panose="02070309020205020404" pitchFamily="49" charset="0"/>
                          <a:cs typeface="Courier New" panose="02070309020205020404" pitchFamily="49" charset="0"/>
                        </a:rPr>
                        <a:t>对应的指令（不考虑</a:t>
                      </a:r>
                      <a:r>
                        <a:rPr lang="en-US" altLang="zh-CN" dirty="0" err="1">
                          <a:latin typeface="Courier New" panose="02070309020205020404" pitchFamily="49" charset="0"/>
                          <a:cs typeface="Courier New" panose="02070309020205020404" pitchFamily="49" charset="0"/>
                        </a:rPr>
                        <a:t>nop</a:t>
                      </a:r>
                      <a:r>
                        <a:rPr lang="zh-CN" altLang="en-US" dirty="0">
                          <a:latin typeface="Courier New" panose="02070309020205020404" pitchFamily="49" charset="0"/>
                          <a:cs typeface="Courier New" panose="02070309020205020404" pitchFamily="49" charset="0"/>
                        </a:rPr>
                        <a:t>和</a:t>
                      </a:r>
                      <a:r>
                        <a:rPr lang="en-US" altLang="zh-CN" dirty="0">
                          <a:latin typeface="Courier New" panose="02070309020205020404" pitchFamily="49" charset="0"/>
                          <a:cs typeface="Courier New" panose="02070309020205020404" pitchFamily="49" charset="0"/>
                        </a:rPr>
                        <a:t>halt</a:t>
                      </a:r>
                      <a:r>
                        <a:rPr lang="zh-CN" altLang="en-US" dirty="0">
                          <a:latin typeface="Courier New" panose="02070309020205020404" pitchFamily="49" charset="0"/>
                          <a:cs typeface="Courier New" panose="02070309020205020404" pitchFamily="49" charset="0"/>
                        </a:rPr>
                        <a:t>）</a:t>
                      </a:r>
                    </a:p>
                  </a:txBody>
                  <a:tcPr anchor="ctr"/>
                </a:tc>
                <a:tc>
                  <a:txBody>
                    <a:bodyPr/>
                    <a:lstStyle/>
                    <a:p>
                      <a:pPr algn="ctr"/>
                      <a:r>
                        <a:rPr lang="zh-CN" altLang="en-US" dirty="0">
                          <a:latin typeface="Courier New" panose="02070309020205020404" pitchFamily="49" charset="0"/>
                          <a:cs typeface="Courier New" panose="02070309020205020404" pitchFamily="49" charset="0"/>
                        </a:rPr>
                        <a:t>这些指令的共同点</a:t>
                      </a:r>
                    </a:p>
                  </a:txBody>
                  <a:tcPr anchor="ctr"/>
                </a:tc>
                <a:extLst>
                  <a:ext uri="{0D108BD9-81ED-4DB2-BD59-A6C34878D82A}">
                    <a16:rowId xmlns:a16="http://schemas.microsoft.com/office/drawing/2014/main" val="2939342209"/>
                  </a:ext>
                </a:extLst>
              </a:tr>
              <a:tr h="738635">
                <a:tc rowSpan="4">
                  <a:txBody>
                    <a:bodyPr/>
                    <a:lstStyle/>
                    <a:p>
                      <a:pPr algn="ctr"/>
                      <a:r>
                        <a:rPr lang="en-US" altLang="zh-CN" dirty="0"/>
                        <a:t>Update PC</a:t>
                      </a:r>
                      <a:endParaRPr lang="zh-CN" altLang="en-US" dirty="0"/>
                    </a:p>
                  </a:txBody>
                  <a:tcPr anchor="ctr"/>
                </a:tc>
                <a:tc rowSpan="4">
                  <a:txBody>
                    <a:bodyPr/>
                    <a:lstStyle/>
                    <a:p>
                      <a:pPr algn="ctr"/>
                      <a:r>
                        <a:rPr lang="en-US" altLang="zh-CN" dirty="0"/>
                        <a:t>PC</a:t>
                      </a:r>
                      <a:endParaRPr lang="zh-CN" altLang="en-US" dirty="0"/>
                    </a:p>
                  </a:txBody>
                  <a:tcPr anchor="ctr"/>
                </a:tc>
                <a:tc>
                  <a:txBody>
                    <a:bodyPr/>
                    <a:lstStyle/>
                    <a:p>
                      <a:pPr algn="ctr"/>
                      <a:r>
                        <a:rPr lang="en-US" altLang="zh-CN" dirty="0"/>
                        <a:t>PC &lt;- </a:t>
                      </a:r>
                      <a:r>
                        <a:rPr lang="en-US" altLang="zh-CN" dirty="0" err="1"/>
                        <a:t>valP</a:t>
                      </a:r>
                      <a:endParaRPr lang="zh-CN" altLang="en-US" dirty="0"/>
                    </a:p>
                  </a:txBody>
                  <a:tcPr anchor="ctr"/>
                </a:tc>
                <a:tc>
                  <a:txBody>
                    <a:bodyPr/>
                    <a:lstStyle/>
                    <a:p>
                      <a:pPr algn="ctr"/>
                      <a:r>
                        <a:rPr lang="en-US" altLang="zh-CN" dirty="0" err="1">
                          <a:latin typeface="Courier New" panose="02070309020205020404" pitchFamily="49" charset="0"/>
                          <a:ea typeface="SimHei" panose="02010609060101010101" pitchFamily="49" charset="-122"/>
                          <a:cs typeface="Courier New" panose="02070309020205020404" pitchFamily="49" charset="0"/>
                        </a:rPr>
                        <a:t>rrmovq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irmovq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rmmovq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mrmovq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OPq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cmovXX</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pushq</a:t>
                      </a:r>
                      <a:r>
                        <a:rPr lang="en-US" altLang="zh-CN" dirty="0">
                          <a:latin typeface="Courier New" panose="02070309020205020404" pitchFamily="49" charset="0"/>
                          <a:ea typeface="SimHei" panose="02010609060101010101" pitchFamily="49" charset="-122"/>
                          <a:cs typeface="Courier New" panose="02070309020205020404" pitchFamily="49" charset="0"/>
                        </a:rPr>
                        <a:t>, </a:t>
                      </a:r>
                      <a:r>
                        <a:rPr lang="en-US" altLang="zh-CN" dirty="0" err="1">
                          <a:latin typeface="Courier New" panose="02070309020205020404" pitchFamily="49" charset="0"/>
                          <a:ea typeface="SimHei" panose="02010609060101010101" pitchFamily="49" charset="-122"/>
                          <a:cs typeface="Courier New" panose="02070309020205020404" pitchFamily="49" charset="0"/>
                        </a:rPr>
                        <a:t>popq</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latin typeface="Courier New" panose="02070309020205020404" pitchFamily="49" charset="0"/>
                          <a:ea typeface="SimHei" panose="02010609060101010101" pitchFamily="49" charset="-122"/>
                          <a:cs typeface="Courier New" panose="02070309020205020404" pitchFamily="49" charset="0"/>
                        </a:rPr>
                        <a:t>没有跳转</a:t>
                      </a:r>
                    </a:p>
                  </a:txBody>
                  <a:tcPr anchor="ctr"/>
                </a:tc>
                <a:extLst>
                  <a:ext uri="{0D108BD9-81ED-4DB2-BD59-A6C34878D82A}">
                    <a16:rowId xmlns:a16="http://schemas.microsoft.com/office/drawing/2014/main" val="3228279971"/>
                  </a:ext>
                </a:extLst>
              </a:tr>
              <a:tr h="738635">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algn="ctr"/>
                      <a:r>
                        <a:rPr lang="en-US" altLang="zh-CN" dirty="0"/>
                        <a:t>PC &lt;- </a:t>
                      </a:r>
                      <a:r>
                        <a:rPr lang="en-US" altLang="zh-CN" dirty="0" err="1"/>
                        <a:t>Cnd</a:t>
                      </a:r>
                      <a:r>
                        <a:rPr lang="en-US" altLang="zh-CN" dirty="0"/>
                        <a:t>? </a:t>
                      </a:r>
                      <a:r>
                        <a:rPr lang="en-US" altLang="zh-CN" dirty="0" err="1"/>
                        <a:t>ValC</a:t>
                      </a:r>
                      <a:r>
                        <a:rPr lang="en-US" altLang="zh-CN" dirty="0"/>
                        <a:t> : </a:t>
                      </a:r>
                      <a:r>
                        <a:rPr lang="en-US" altLang="zh-CN" dirty="0" err="1"/>
                        <a:t>valP</a:t>
                      </a:r>
                      <a:endParaRPr lang="zh-CN" altLang="en-US" dirty="0"/>
                    </a:p>
                  </a:txBody>
                  <a:tcPr anchor="ctr"/>
                </a:tc>
                <a:tc>
                  <a:txBody>
                    <a:bodyPr/>
                    <a:lstStyle/>
                    <a:p>
                      <a:pPr algn="ctr"/>
                      <a:r>
                        <a:rPr lang="en-US" altLang="zh-CN" dirty="0" err="1">
                          <a:latin typeface="Courier New" panose="02070309020205020404" pitchFamily="49" charset="0"/>
                          <a:ea typeface="SimHei" panose="02010609060101010101" pitchFamily="49" charset="-122"/>
                          <a:cs typeface="Courier New" panose="02070309020205020404" pitchFamily="49" charset="0"/>
                        </a:rPr>
                        <a:t>jXX</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latin typeface="Courier New" panose="02070309020205020404" pitchFamily="49" charset="0"/>
                          <a:ea typeface="SimHei" panose="02010609060101010101" pitchFamily="49" charset="-122"/>
                          <a:cs typeface="Courier New" panose="02070309020205020404" pitchFamily="49" charset="0"/>
                        </a:rPr>
                        <a:t>需要根据条件是否成立确定跳转目标</a:t>
                      </a:r>
                    </a:p>
                  </a:txBody>
                  <a:tcPr anchor="ctr"/>
                </a:tc>
                <a:extLst>
                  <a:ext uri="{0D108BD9-81ED-4DB2-BD59-A6C34878D82A}">
                    <a16:rowId xmlns:a16="http://schemas.microsoft.com/office/drawing/2014/main" val="1936153594"/>
                  </a:ext>
                </a:extLst>
              </a:tr>
              <a:tr h="738635">
                <a:tc vMerge="1">
                  <a:txBody>
                    <a:bodyPr/>
                    <a:lstStyle/>
                    <a:p>
                      <a:endParaRPr lang="zh-CN" altLang="en-US"/>
                    </a:p>
                  </a:txBody>
                  <a:tcPr/>
                </a:tc>
                <a:tc vMerge="1">
                  <a:txBody>
                    <a:bodyPr/>
                    <a:lstStyle/>
                    <a:p>
                      <a:pPr algn="ctr"/>
                      <a:endParaRPr lang="zh-CN" altLang="en-US" dirty="0"/>
                    </a:p>
                  </a:txBody>
                  <a:tcPr anchor="ctr"/>
                </a:tc>
                <a:tc>
                  <a:txBody>
                    <a:bodyPr/>
                    <a:lstStyle/>
                    <a:p>
                      <a:pPr algn="ctr"/>
                      <a:r>
                        <a:rPr lang="en-US" altLang="zh-CN" dirty="0"/>
                        <a:t>PC &lt;- </a:t>
                      </a:r>
                      <a:r>
                        <a:rPr lang="en-US" altLang="zh-CN" dirty="0" err="1"/>
                        <a:t>valC</a:t>
                      </a:r>
                      <a:endParaRPr lang="zh-CN" altLang="en-US" dirty="0"/>
                    </a:p>
                  </a:txBody>
                  <a:tcPr anchor="ctr"/>
                </a:tc>
                <a:tc>
                  <a:txBody>
                    <a:bodyPr/>
                    <a:lstStyle/>
                    <a:p>
                      <a:pPr algn="ctr"/>
                      <a:r>
                        <a:rPr lang="en-US" altLang="zh-CN" dirty="0">
                          <a:latin typeface="Courier New" panose="02070309020205020404" pitchFamily="49" charset="0"/>
                          <a:ea typeface="SimHei" panose="02010609060101010101" pitchFamily="49" charset="-122"/>
                          <a:cs typeface="Courier New" panose="02070309020205020404" pitchFamily="49" charset="0"/>
                        </a:rPr>
                        <a:t>call</a:t>
                      </a:r>
                      <a:endParaRPr lang="zh-CN" altLang="en-US" dirty="0">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latin typeface="Courier New" panose="02070309020205020404" pitchFamily="49" charset="0"/>
                          <a:ea typeface="SimHei" panose="02010609060101010101" pitchFamily="49" charset="-122"/>
                          <a:cs typeface="Courier New" panose="02070309020205020404" pitchFamily="49" charset="0"/>
                        </a:rPr>
                        <a:t>跳转目标由指令给出</a:t>
                      </a:r>
                    </a:p>
                  </a:txBody>
                  <a:tcPr anchor="ctr"/>
                </a:tc>
                <a:extLst>
                  <a:ext uri="{0D108BD9-81ED-4DB2-BD59-A6C34878D82A}">
                    <a16:rowId xmlns:a16="http://schemas.microsoft.com/office/drawing/2014/main" val="1913171771"/>
                  </a:ext>
                </a:extLst>
              </a:tr>
              <a:tr h="738635">
                <a:tc vMerge="1">
                  <a:txBody>
                    <a:bodyPr/>
                    <a:lstStyle/>
                    <a:p>
                      <a:pPr algn="ctr"/>
                      <a:endParaRPr lang="zh-CN" altLang="en-US" dirty="0"/>
                    </a:p>
                  </a:txBody>
                  <a:tcPr anchor="ctr"/>
                </a:tc>
                <a:tc vMerge="1">
                  <a:txBody>
                    <a:bodyPr/>
                    <a:lstStyle/>
                    <a:p>
                      <a:pPr algn="ctr"/>
                      <a:endParaRPr lang="zh-CN" altLang="en-US" dirty="0"/>
                    </a:p>
                  </a:txBody>
                  <a:tcPr anchor="ctr"/>
                </a:tc>
                <a:tc>
                  <a:txBody>
                    <a:bodyPr/>
                    <a:lstStyle/>
                    <a:p>
                      <a:pPr algn="ctr"/>
                      <a:r>
                        <a:rPr lang="en-US" altLang="zh-CN" dirty="0">
                          <a:solidFill>
                            <a:schemeClr val="tx1"/>
                          </a:solidFill>
                          <a:latin typeface="Calibri" panose="020F0502020204030204" pitchFamily="34" charset="0"/>
                          <a:ea typeface="SimHei" panose="02010609060101010101" pitchFamily="49" charset="-122"/>
                          <a:cs typeface="Calibri" panose="020F0502020204030204" pitchFamily="34" charset="0"/>
                        </a:rPr>
                        <a:t>PC &lt;- </a:t>
                      </a:r>
                      <a:r>
                        <a:rPr lang="en-US" altLang="zh-CN" dirty="0" err="1">
                          <a:solidFill>
                            <a:schemeClr val="tx1"/>
                          </a:solidFill>
                          <a:latin typeface="Calibri" panose="020F0502020204030204" pitchFamily="34" charset="0"/>
                          <a:ea typeface="SimHei" panose="02010609060101010101" pitchFamily="49" charset="-122"/>
                          <a:cs typeface="Calibri" panose="020F0502020204030204" pitchFamily="34" charset="0"/>
                        </a:rPr>
                        <a:t>valM</a:t>
                      </a:r>
                      <a:endParaRPr lang="zh-CN" altLang="en-US" dirty="0">
                        <a:solidFill>
                          <a:schemeClr val="tx1"/>
                        </a:solidFill>
                        <a:latin typeface="Calibri" panose="020F0502020204030204" pitchFamily="34" charset="0"/>
                        <a:ea typeface="SimHei" panose="02010609060101010101" pitchFamily="49" charset="-122"/>
                        <a:cs typeface="Calibri" panose="020F0502020204030204" pitchFamily="34" charset="0"/>
                      </a:endParaRPr>
                    </a:p>
                  </a:txBody>
                  <a:tcPr anchor="ctr"/>
                </a:tc>
                <a:tc>
                  <a:txBody>
                    <a:bodyPr/>
                    <a:lstStyle/>
                    <a:p>
                      <a:pPr algn="ctr"/>
                      <a:r>
                        <a:rPr lang="en-US" altLang="zh-CN" dirty="0">
                          <a:solidFill>
                            <a:schemeClr val="tx1"/>
                          </a:solidFill>
                          <a:latin typeface="Courier New" panose="02070309020205020404" pitchFamily="49" charset="0"/>
                          <a:ea typeface="SimHei" panose="02010609060101010101" pitchFamily="49" charset="-122"/>
                          <a:cs typeface="Courier New" panose="02070309020205020404" pitchFamily="49" charset="0"/>
                        </a:rPr>
                        <a:t>ret</a:t>
                      </a:r>
                      <a:endPar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endParaRPr>
                    </a:p>
                  </a:txBody>
                  <a:tcPr anchor="ctr"/>
                </a:tc>
                <a:tc>
                  <a:txBody>
                    <a:bodyPr/>
                    <a:lstStyle/>
                    <a:p>
                      <a:pPr algn="ctr"/>
                      <a:r>
                        <a:rPr lang="zh-CN" altLang="en-US" dirty="0">
                          <a:solidFill>
                            <a:schemeClr val="tx1"/>
                          </a:solidFill>
                          <a:latin typeface="Courier New" panose="02070309020205020404" pitchFamily="49" charset="0"/>
                          <a:ea typeface="SimHei" panose="02010609060101010101" pitchFamily="49" charset="-122"/>
                          <a:cs typeface="Courier New" panose="02070309020205020404" pitchFamily="49" charset="0"/>
                        </a:rPr>
                        <a:t>跳转目标是从内存中读出来的</a:t>
                      </a:r>
                    </a:p>
                  </a:txBody>
                  <a:tcPr anchor="ctr"/>
                </a:tc>
                <a:extLst>
                  <a:ext uri="{0D108BD9-81ED-4DB2-BD59-A6C34878D82A}">
                    <a16:rowId xmlns:a16="http://schemas.microsoft.com/office/drawing/2014/main" val="47888510"/>
                  </a:ext>
                </a:extLst>
              </a:tr>
            </a:tbl>
          </a:graphicData>
        </a:graphic>
      </p:graphicFrame>
    </p:spTree>
    <p:extLst>
      <p:ext uri="{BB962C8B-B14F-4D97-AF65-F5344CB8AC3E}">
        <p14:creationId xmlns:p14="http://schemas.microsoft.com/office/powerpoint/2010/main" val="164059972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599841-5D68-4B4C-A453-D165657074E1}"/>
              </a:ext>
            </a:extLst>
          </p:cNvPr>
          <p:cNvSpPr txBox="1"/>
          <p:nvPr/>
        </p:nvSpPr>
        <p:spPr>
          <a:xfrm>
            <a:off x="10766323" y="644996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Fetch</a:t>
            </a:r>
            <a:endParaRPr kumimoji="1" lang="zh-CN" altLang="en-US" sz="2000" dirty="0"/>
          </a:p>
        </p:txBody>
      </p:sp>
      <p:sp>
        <p:nvSpPr>
          <p:cNvPr id="4" name="TextBox 3">
            <a:extLst>
              <a:ext uri="{FF2B5EF4-FFF2-40B4-BE49-F238E27FC236}">
                <a16:creationId xmlns:a16="http://schemas.microsoft.com/office/drawing/2014/main" id="{8F6BCBF3-76AC-F445-AFCE-418790DB1028}"/>
              </a:ext>
            </a:extLst>
          </p:cNvPr>
          <p:cNvSpPr txBox="1"/>
          <p:nvPr/>
        </p:nvSpPr>
        <p:spPr>
          <a:xfrm>
            <a:off x="10766323" y="604985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Decode</a:t>
            </a:r>
            <a:endParaRPr kumimoji="1" lang="zh-CN" altLang="en-US" sz="2000" dirty="0"/>
          </a:p>
        </p:txBody>
      </p:sp>
      <p:sp>
        <p:nvSpPr>
          <p:cNvPr id="5" name="TextBox 4">
            <a:extLst>
              <a:ext uri="{FF2B5EF4-FFF2-40B4-BE49-F238E27FC236}">
                <a16:creationId xmlns:a16="http://schemas.microsoft.com/office/drawing/2014/main" id="{1F72CAAA-358F-9744-A951-FC3714313564}"/>
              </a:ext>
            </a:extLst>
          </p:cNvPr>
          <p:cNvSpPr txBox="1"/>
          <p:nvPr/>
        </p:nvSpPr>
        <p:spPr>
          <a:xfrm>
            <a:off x="10766323" y="564974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Execute</a:t>
            </a:r>
            <a:endParaRPr kumimoji="1" lang="zh-CN" altLang="en-US" sz="2000" dirty="0"/>
          </a:p>
        </p:txBody>
      </p:sp>
      <p:sp>
        <p:nvSpPr>
          <p:cNvPr id="6" name="TextBox 5">
            <a:extLst>
              <a:ext uri="{FF2B5EF4-FFF2-40B4-BE49-F238E27FC236}">
                <a16:creationId xmlns:a16="http://schemas.microsoft.com/office/drawing/2014/main" id="{EF7E610A-EE90-E244-91E5-78F225932898}"/>
              </a:ext>
            </a:extLst>
          </p:cNvPr>
          <p:cNvSpPr txBox="1"/>
          <p:nvPr/>
        </p:nvSpPr>
        <p:spPr>
          <a:xfrm>
            <a:off x="10766322" y="524963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Memory</a:t>
            </a:r>
            <a:endParaRPr kumimoji="1" lang="zh-CN" altLang="en-US" sz="2000" dirty="0"/>
          </a:p>
        </p:txBody>
      </p:sp>
      <p:sp>
        <p:nvSpPr>
          <p:cNvPr id="7" name="TextBox 6">
            <a:extLst>
              <a:ext uri="{FF2B5EF4-FFF2-40B4-BE49-F238E27FC236}">
                <a16:creationId xmlns:a16="http://schemas.microsoft.com/office/drawing/2014/main" id="{F9DF3E75-60F3-CD44-B1E4-8A55EF09F61A}"/>
              </a:ext>
            </a:extLst>
          </p:cNvPr>
          <p:cNvSpPr txBox="1"/>
          <p:nvPr/>
        </p:nvSpPr>
        <p:spPr>
          <a:xfrm>
            <a:off x="10766321" y="4849521"/>
            <a:ext cx="1425677" cy="400110"/>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kumimoji="1" lang="en-US" altLang="zh-CN" sz="2000" dirty="0"/>
              <a:t>Writeback</a:t>
            </a:r>
            <a:endParaRPr kumimoji="1" lang="zh-CN" altLang="en-US" sz="2000" dirty="0"/>
          </a:p>
        </p:txBody>
      </p:sp>
      <p:sp>
        <p:nvSpPr>
          <p:cNvPr id="8" name="TextBox 7">
            <a:extLst>
              <a:ext uri="{FF2B5EF4-FFF2-40B4-BE49-F238E27FC236}">
                <a16:creationId xmlns:a16="http://schemas.microsoft.com/office/drawing/2014/main" id="{00623B55-0C95-0840-A66F-FD96222DCD40}"/>
              </a:ext>
            </a:extLst>
          </p:cNvPr>
          <p:cNvSpPr txBox="1"/>
          <p:nvPr/>
        </p:nvSpPr>
        <p:spPr>
          <a:xfrm>
            <a:off x="10766320" y="4449411"/>
            <a:ext cx="1425677" cy="400110"/>
          </a:xfrm>
          <a:prstGeom prst="rect">
            <a:avLst/>
          </a:prstGeom>
          <a:solidFill>
            <a:schemeClr val="accent2"/>
          </a:solidFill>
          <a:ln w="19050">
            <a:solidFill>
              <a:schemeClr val="tx1"/>
            </a:solidFill>
          </a:ln>
        </p:spPr>
        <p:txBody>
          <a:bodyPr wrap="square" rtlCol="0">
            <a:spAutoFit/>
          </a:bodyPr>
          <a:lstStyle/>
          <a:p>
            <a:pPr algn="ctr"/>
            <a:r>
              <a:rPr kumimoji="1" lang="en-US" altLang="zh-CN" sz="2000" dirty="0"/>
              <a:t>Update PC</a:t>
            </a:r>
            <a:endParaRPr kumimoji="1" lang="zh-CN" altLang="en-US" sz="2000" dirty="0"/>
          </a:p>
        </p:txBody>
      </p:sp>
      <p:sp>
        <p:nvSpPr>
          <p:cNvPr id="9" name="Rectangle 8">
            <a:extLst>
              <a:ext uri="{FF2B5EF4-FFF2-40B4-BE49-F238E27FC236}">
                <a16:creationId xmlns:a16="http://schemas.microsoft.com/office/drawing/2014/main" id="{815FDEC6-C4C0-F347-BAE3-27C99A57199F}"/>
              </a:ext>
            </a:extLst>
          </p:cNvPr>
          <p:cNvSpPr/>
          <p:nvPr/>
        </p:nvSpPr>
        <p:spPr>
          <a:xfrm>
            <a:off x="2967430" y="1237854"/>
            <a:ext cx="5974337" cy="668778"/>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3"/>
                </a:solidFill>
              </a:rPr>
              <a:t>New</a:t>
            </a:r>
            <a:r>
              <a:rPr kumimoji="1" lang="zh-CN" altLang="en-US" dirty="0">
                <a:solidFill>
                  <a:schemeClr val="accent3"/>
                </a:solidFill>
              </a:rPr>
              <a:t> </a:t>
            </a:r>
            <a:r>
              <a:rPr kumimoji="1" lang="en-US" altLang="zh-CN" dirty="0">
                <a:solidFill>
                  <a:schemeClr val="accent3"/>
                </a:solidFill>
              </a:rPr>
              <a:t>PC</a:t>
            </a:r>
          </a:p>
        </p:txBody>
      </p:sp>
      <p:cxnSp>
        <p:nvCxnSpPr>
          <p:cNvPr id="10" name="Straight Arrow Connector 9">
            <a:extLst>
              <a:ext uri="{FF2B5EF4-FFF2-40B4-BE49-F238E27FC236}">
                <a16:creationId xmlns:a16="http://schemas.microsoft.com/office/drawing/2014/main" id="{BF342CF2-C0BB-CA45-9D1B-EBF795D19805}"/>
              </a:ext>
            </a:extLst>
          </p:cNvPr>
          <p:cNvCxnSpPr>
            <a:cxnSpLocks/>
            <a:stCxn id="44" idx="0"/>
          </p:cNvCxnSpPr>
          <p:nvPr/>
        </p:nvCxnSpPr>
        <p:spPr>
          <a:xfrm flipH="1" flipV="1">
            <a:off x="3985613" y="1916060"/>
            <a:ext cx="5559" cy="1152283"/>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5057178D-8818-B040-BA07-8D680AEAF21E}"/>
              </a:ext>
            </a:extLst>
          </p:cNvPr>
          <p:cNvCxnSpPr>
            <a:cxnSpLocks/>
            <a:stCxn id="50" idx="0"/>
          </p:cNvCxnSpPr>
          <p:nvPr/>
        </p:nvCxnSpPr>
        <p:spPr>
          <a:xfrm flipV="1">
            <a:off x="6579908" y="1906633"/>
            <a:ext cx="0" cy="1165982"/>
          </a:xfrm>
          <a:prstGeom prst="straightConnector1">
            <a:avLst/>
          </a:prstGeom>
          <a:ln w="9525" cap="rnd">
            <a:prstDash val="lgDash"/>
            <a:round/>
            <a:headEnd type="none"/>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a:extLst>
              <a:ext uri="{FF2B5EF4-FFF2-40B4-BE49-F238E27FC236}">
                <a16:creationId xmlns:a16="http://schemas.microsoft.com/office/drawing/2014/main" id="{1D470BF9-D949-A743-82D1-189F35ED183C}"/>
              </a:ext>
            </a:extLst>
          </p:cNvPr>
          <p:cNvCxnSpPr>
            <a:cxnSpLocks/>
            <a:stCxn id="46" idx="0"/>
          </p:cNvCxnSpPr>
          <p:nvPr/>
        </p:nvCxnSpPr>
        <p:spPr>
          <a:xfrm flipV="1">
            <a:off x="5307289" y="1916060"/>
            <a:ext cx="0" cy="1150594"/>
          </a:xfrm>
          <a:prstGeom prst="straightConnector1">
            <a:avLst/>
          </a:prstGeom>
          <a:ln w="19050" cap="rnd">
            <a:round/>
            <a:headEnd type="none"/>
            <a:tailEnd type="triangle"/>
          </a:ln>
        </p:spPr>
        <p:style>
          <a:lnRef idx="2">
            <a:schemeClr val="dk1"/>
          </a:lnRef>
          <a:fillRef idx="0">
            <a:schemeClr val="dk1"/>
          </a:fillRef>
          <a:effectRef idx="1">
            <a:schemeClr val="dk1"/>
          </a:effectRef>
          <a:fontRef idx="minor">
            <a:schemeClr val="tx1"/>
          </a:fontRef>
        </p:style>
      </p:cxnSp>
      <p:cxnSp>
        <p:nvCxnSpPr>
          <p:cNvPr id="21" name="Straight Arrow Connector 20">
            <a:extLst>
              <a:ext uri="{FF2B5EF4-FFF2-40B4-BE49-F238E27FC236}">
                <a16:creationId xmlns:a16="http://schemas.microsoft.com/office/drawing/2014/main" id="{5A363D9E-8BB7-6D42-8388-C64634EA4B57}"/>
              </a:ext>
            </a:extLst>
          </p:cNvPr>
          <p:cNvCxnSpPr>
            <a:cxnSpLocks/>
            <a:stCxn id="52" idx="0"/>
          </p:cNvCxnSpPr>
          <p:nvPr/>
        </p:nvCxnSpPr>
        <p:spPr>
          <a:xfrm flipV="1">
            <a:off x="7848956" y="1916061"/>
            <a:ext cx="6212" cy="1141166"/>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a:extLst>
              <a:ext uri="{FF2B5EF4-FFF2-40B4-BE49-F238E27FC236}">
                <a16:creationId xmlns:a16="http://schemas.microsoft.com/office/drawing/2014/main" id="{AF4FE644-2C1B-5D46-9B92-584997FA4305}"/>
              </a:ext>
            </a:extLst>
          </p:cNvPr>
          <p:cNvCxnSpPr>
            <a:cxnSpLocks/>
            <a:stCxn id="56" idx="1"/>
            <a:endCxn id="9" idx="3"/>
          </p:cNvCxnSpPr>
          <p:nvPr/>
        </p:nvCxnSpPr>
        <p:spPr>
          <a:xfrm flipH="1">
            <a:off x="8941767" y="1572243"/>
            <a:ext cx="1540757" cy="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a:extLst>
              <a:ext uri="{FF2B5EF4-FFF2-40B4-BE49-F238E27FC236}">
                <a16:creationId xmlns:a16="http://schemas.microsoft.com/office/drawing/2014/main" id="{B10BA081-387C-5649-B406-8991C9B247BF}"/>
              </a:ext>
            </a:extLst>
          </p:cNvPr>
          <p:cNvCxnSpPr>
            <a:cxnSpLocks/>
            <a:stCxn id="9" idx="1"/>
            <a:endCxn id="29" idx="3"/>
          </p:cNvCxnSpPr>
          <p:nvPr/>
        </p:nvCxnSpPr>
        <p:spPr>
          <a:xfrm flipH="1">
            <a:off x="1719932" y="1572243"/>
            <a:ext cx="1247498" cy="0"/>
          </a:xfrm>
          <a:prstGeom prst="straightConnector1">
            <a:avLst/>
          </a:prstGeom>
          <a:ln w="19050">
            <a:tailEnd type="triangle"/>
          </a:ln>
        </p:spPr>
        <p:style>
          <a:lnRef idx="3">
            <a:schemeClr val="dk1"/>
          </a:lnRef>
          <a:fillRef idx="0">
            <a:schemeClr val="dk1"/>
          </a:fillRef>
          <a:effectRef idx="2">
            <a:schemeClr val="dk1"/>
          </a:effectRef>
          <a:fontRef idx="minor">
            <a:schemeClr val="tx1"/>
          </a:fontRef>
        </p:style>
      </p:cxnSp>
      <p:sp>
        <p:nvSpPr>
          <p:cNvPr id="29" name="TextBox 28">
            <a:extLst>
              <a:ext uri="{FF2B5EF4-FFF2-40B4-BE49-F238E27FC236}">
                <a16:creationId xmlns:a16="http://schemas.microsoft.com/office/drawing/2014/main" id="{9B6D429D-769E-154E-8EEB-0591A20A8763}"/>
              </a:ext>
            </a:extLst>
          </p:cNvPr>
          <p:cNvSpPr txBox="1"/>
          <p:nvPr/>
        </p:nvSpPr>
        <p:spPr>
          <a:xfrm>
            <a:off x="799039" y="1387577"/>
            <a:ext cx="920893" cy="369332"/>
          </a:xfrm>
          <a:prstGeom prst="rect">
            <a:avLst/>
          </a:prstGeom>
          <a:noFill/>
        </p:spPr>
        <p:txBody>
          <a:bodyPr wrap="none" rtlCol="0">
            <a:spAutoFit/>
          </a:bodyPr>
          <a:lstStyle/>
          <a:p>
            <a:r>
              <a:rPr kumimoji="1" lang="en-US" altLang="zh-CN" dirty="0" err="1"/>
              <a:t>new_pc</a:t>
            </a:r>
            <a:endParaRPr kumimoji="1" lang="zh-CN" altLang="en-US" dirty="0"/>
          </a:p>
        </p:txBody>
      </p:sp>
      <p:cxnSp>
        <p:nvCxnSpPr>
          <p:cNvPr id="35" name="Elbow Connector 34">
            <a:extLst>
              <a:ext uri="{FF2B5EF4-FFF2-40B4-BE49-F238E27FC236}">
                <a16:creationId xmlns:a16="http://schemas.microsoft.com/office/drawing/2014/main" id="{B893EE4B-8CF3-9B47-8A49-8FA57740DAB4}"/>
              </a:ext>
            </a:extLst>
          </p:cNvPr>
          <p:cNvCxnSpPr>
            <a:cxnSpLocks/>
            <a:stCxn id="29" idx="2"/>
            <a:endCxn id="38" idx="1"/>
          </p:cNvCxnSpPr>
          <p:nvPr/>
        </p:nvCxnSpPr>
        <p:spPr>
          <a:xfrm rot="16200000" flipH="1">
            <a:off x="2009382" y="1007013"/>
            <a:ext cx="2827458" cy="4327250"/>
          </a:xfrm>
          <a:prstGeom prst="bentConnector2">
            <a:avLst/>
          </a:prstGeom>
          <a:ln w="19050">
            <a:solidFill>
              <a:schemeClr val="tx1"/>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5B141EA1-DD85-BD40-92BC-637D07015FF7}"/>
              </a:ext>
            </a:extLst>
          </p:cNvPr>
          <p:cNvSpPr/>
          <p:nvPr/>
        </p:nvSpPr>
        <p:spPr>
          <a:xfrm>
            <a:off x="5586736" y="4358394"/>
            <a:ext cx="735724" cy="45194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PC</a:t>
            </a:r>
            <a:endParaRPr kumimoji="1" lang="zh-CN" altLang="en-US" dirty="0">
              <a:solidFill>
                <a:schemeClr val="tx1"/>
              </a:solidFill>
            </a:endParaRPr>
          </a:p>
        </p:txBody>
      </p:sp>
      <p:sp>
        <p:nvSpPr>
          <p:cNvPr id="44" name="TextBox 43">
            <a:extLst>
              <a:ext uri="{FF2B5EF4-FFF2-40B4-BE49-F238E27FC236}">
                <a16:creationId xmlns:a16="http://schemas.microsoft.com/office/drawing/2014/main" id="{F19A29D4-9DF3-3B48-98C5-5BCE230272FA}"/>
              </a:ext>
            </a:extLst>
          </p:cNvPr>
          <p:cNvSpPr txBox="1"/>
          <p:nvPr/>
        </p:nvSpPr>
        <p:spPr>
          <a:xfrm>
            <a:off x="3704971" y="3068343"/>
            <a:ext cx="572401" cy="369332"/>
          </a:xfrm>
          <a:prstGeom prst="rect">
            <a:avLst/>
          </a:prstGeom>
          <a:noFill/>
        </p:spPr>
        <p:txBody>
          <a:bodyPr wrap="none" rtlCol="0">
            <a:spAutoFit/>
          </a:bodyPr>
          <a:lstStyle/>
          <a:p>
            <a:r>
              <a:rPr kumimoji="1" lang="en-US" altLang="zh-CN" dirty="0" err="1"/>
              <a:t>valC</a:t>
            </a:r>
            <a:endParaRPr kumimoji="1" lang="en-US" altLang="zh-CN" dirty="0"/>
          </a:p>
        </p:txBody>
      </p:sp>
      <p:sp>
        <p:nvSpPr>
          <p:cNvPr id="46" name="TextBox 45">
            <a:extLst>
              <a:ext uri="{FF2B5EF4-FFF2-40B4-BE49-F238E27FC236}">
                <a16:creationId xmlns:a16="http://schemas.microsoft.com/office/drawing/2014/main" id="{F313DD58-B7D5-1042-8FFE-D55DFEAA50C2}"/>
              </a:ext>
            </a:extLst>
          </p:cNvPr>
          <p:cNvSpPr txBox="1"/>
          <p:nvPr/>
        </p:nvSpPr>
        <p:spPr>
          <a:xfrm>
            <a:off x="4961040" y="3066654"/>
            <a:ext cx="692497" cy="369332"/>
          </a:xfrm>
          <a:prstGeom prst="rect">
            <a:avLst/>
          </a:prstGeom>
          <a:noFill/>
        </p:spPr>
        <p:txBody>
          <a:bodyPr wrap="square" rtlCol="0">
            <a:spAutoFit/>
          </a:bodyPr>
          <a:lstStyle/>
          <a:p>
            <a:r>
              <a:rPr kumimoji="1" lang="en-US" altLang="zh-CN" dirty="0" err="1"/>
              <a:t>icode</a:t>
            </a:r>
            <a:endParaRPr kumimoji="1" lang="en-US" altLang="zh-CN" dirty="0"/>
          </a:p>
        </p:txBody>
      </p:sp>
      <p:sp>
        <p:nvSpPr>
          <p:cNvPr id="50" name="TextBox 49">
            <a:extLst>
              <a:ext uri="{FF2B5EF4-FFF2-40B4-BE49-F238E27FC236}">
                <a16:creationId xmlns:a16="http://schemas.microsoft.com/office/drawing/2014/main" id="{DD96DB63-405E-B04B-9174-4D48EC7E1F93}"/>
              </a:ext>
            </a:extLst>
          </p:cNvPr>
          <p:cNvSpPr txBox="1"/>
          <p:nvPr/>
        </p:nvSpPr>
        <p:spPr>
          <a:xfrm>
            <a:off x="6304031" y="3072615"/>
            <a:ext cx="551754" cy="369332"/>
          </a:xfrm>
          <a:prstGeom prst="rect">
            <a:avLst/>
          </a:prstGeom>
          <a:noFill/>
        </p:spPr>
        <p:txBody>
          <a:bodyPr wrap="none" rtlCol="0">
            <a:spAutoFit/>
          </a:bodyPr>
          <a:lstStyle/>
          <a:p>
            <a:r>
              <a:rPr kumimoji="1" lang="en-US" altLang="zh-CN" dirty="0" err="1"/>
              <a:t>Cnd</a:t>
            </a:r>
            <a:endParaRPr kumimoji="1" lang="zh-CN" altLang="en-US" dirty="0"/>
          </a:p>
        </p:txBody>
      </p:sp>
      <p:sp>
        <p:nvSpPr>
          <p:cNvPr id="52" name="TextBox 51">
            <a:extLst>
              <a:ext uri="{FF2B5EF4-FFF2-40B4-BE49-F238E27FC236}">
                <a16:creationId xmlns:a16="http://schemas.microsoft.com/office/drawing/2014/main" id="{F6310034-6429-AB4A-A969-6F7618AA4E47}"/>
              </a:ext>
            </a:extLst>
          </p:cNvPr>
          <p:cNvSpPr txBox="1"/>
          <p:nvPr/>
        </p:nvSpPr>
        <p:spPr>
          <a:xfrm>
            <a:off x="7525886" y="3057227"/>
            <a:ext cx="646139" cy="369332"/>
          </a:xfrm>
          <a:prstGeom prst="rect">
            <a:avLst/>
          </a:prstGeom>
          <a:noFill/>
        </p:spPr>
        <p:txBody>
          <a:bodyPr wrap="none" rtlCol="0">
            <a:spAutoFit/>
          </a:bodyPr>
          <a:lstStyle/>
          <a:p>
            <a:r>
              <a:rPr kumimoji="1" lang="en-US" altLang="zh-CN" dirty="0" err="1"/>
              <a:t>valM</a:t>
            </a:r>
            <a:endParaRPr kumimoji="1" lang="zh-CN" altLang="en-US" dirty="0"/>
          </a:p>
        </p:txBody>
      </p:sp>
      <p:sp>
        <p:nvSpPr>
          <p:cNvPr id="56" name="TextBox 55">
            <a:extLst>
              <a:ext uri="{FF2B5EF4-FFF2-40B4-BE49-F238E27FC236}">
                <a16:creationId xmlns:a16="http://schemas.microsoft.com/office/drawing/2014/main" id="{DDE72B4C-B7B0-8944-92C5-9BE32D12967F}"/>
              </a:ext>
            </a:extLst>
          </p:cNvPr>
          <p:cNvSpPr txBox="1"/>
          <p:nvPr/>
        </p:nvSpPr>
        <p:spPr>
          <a:xfrm>
            <a:off x="10482524" y="1387577"/>
            <a:ext cx="567591" cy="369332"/>
          </a:xfrm>
          <a:prstGeom prst="rect">
            <a:avLst/>
          </a:prstGeom>
          <a:noFill/>
        </p:spPr>
        <p:txBody>
          <a:bodyPr wrap="none" rtlCol="0">
            <a:spAutoFit/>
          </a:bodyPr>
          <a:lstStyle/>
          <a:p>
            <a:r>
              <a:rPr kumimoji="1" lang="en-US" altLang="zh-CN" dirty="0" err="1"/>
              <a:t>valP</a:t>
            </a:r>
            <a:endParaRPr kumimoji="1" lang="zh-CN" altLang="en-US" dirty="0"/>
          </a:p>
        </p:txBody>
      </p:sp>
      <p:sp>
        <p:nvSpPr>
          <p:cNvPr id="2" name="TextBox 1">
            <a:extLst>
              <a:ext uri="{FF2B5EF4-FFF2-40B4-BE49-F238E27FC236}">
                <a16:creationId xmlns:a16="http://schemas.microsoft.com/office/drawing/2014/main" id="{12CF675B-53E7-344A-B641-3AC73456DAAC}"/>
              </a:ext>
            </a:extLst>
          </p:cNvPr>
          <p:cNvSpPr txBox="1"/>
          <p:nvPr/>
        </p:nvSpPr>
        <p:spPr>
          <a:xfrm>
            <a:off x="2209177" y="4173728"/>
            <a:ext cx="2068195" cy="369332"/>
          </a:xfrm>
          <a:prstGeom prst="rect">
            <a:avLst/>
          </a:prstGeom>
          <a:noFill/>
        </p:spPr>
        <p:txBody>
          <a:bodyPr wrap="none" rtlCol="0">
            <a:spAutoFit/>
          </a:bodyPr>
          <a:lstStyle/>
          <a:p>
            <a:r>
              <a:rPr kumimoji="1" lang="zh-CN" altLang="en-US" dirty="0">
                <a:solidFill>
                  <a:schemeClr val="accent6"/>
                </a:solidFill>
              </a:rPr>
              <a:t>时钟周期结束时写</a:t>
            </a:r>
          </a:p>
        </p:txBody>
      </p:sp>
      <p:pic>
        <p:nvPicPr>
          <p:cNvPr id="11" name="Picture 10">
            <a:extLst>
              <a:ext uri="{FF2B5EF4-FFF2-40B4-BE49-F238E27FC236}">
                <a16:creationId xmlns:a16="http://schemas.microsoft.com/office/drawing/2014/main" id="{633D23A3-6666-FB4D-8CD1-51C3C23F380E}"/>
              </a:ext>
            </a:extLst>
          </p:cNvPr>
          <p:cNvPicPr>
            <a:picLocks noChangeAspect="1"/>
          </p:cNvPicPr>
          <p:nvPr/>
        </p:nvPicPr>
        <p:blipFill>
          <a:blip r:embed="rId3"/>
          <a:stretch>
            <a:fillRect/>
          </a:stretch>
        </p:blipFill>
        <p:spPr>
          <a:xfrm>
            <a:off x="6667873" y="3673851"/>
            <a:ext cx="3873500" cy="2235200"/>
          </a:xfrm>
          <a:prstGeom prst="rect">
            <a:avLst/>
          </a:prstGeom>
        </p:spPr>
      </p:pic>
    </p:spTree>
    <p:extLst>
      <p:ext uri="{BB962C8B-B14F-4D97-AF65-F5344CB8AC3E}">
        <p14:creationId xmlns:p14="http://schemas.microsoft.com/office/powerpoint/2010/main" val="20950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9" grpId="0"/>
      <p:bldP spid="38" grpId="0" animBg="1"/>
      <p:bldP spid="44" grpId="0"/>
      <p:bldP spid="46" grpId="0"/>
      <p:bldP spid="50" grpId="0"/>
      <p:bldP spid="52" grpId="0"/>
      <p:bldP spid="56" grpId="0"/>
      <p:bldP spid="2"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2AE68B-B92D-F742-8B76-6926552C64DC}"/>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76</a:t>
            </a:fld>
            <a:endParaRPr lang="en-US"/>
          </a:p>
        </p:txBody>
      </p:sp>
      <p:sp>
        <p:nvSpPr>
          <p:cNvPr id="4" name="TextBox 3">
            <a:extLst>
              <a:ext uri="{FF2B5EF4-FFF2-40B4-BE49-F238E27FC236}">
                <a16:creationId xmlns:a16="http://schemas.microsoft.com/office/drawing/2014/main" id="{DA582BCF-3E77-5541-9577-C3A9261334C6}"/>
              </a:ext>
            </a:extLst>
          </p:cNvPr>
          <p:cNvSpPr txBox="1"/>
          <p:nvPr/>
        </p:nvSpPr>
        <p:spPr>
          <a:xfrm>
            <a:off x="268438" y="648101"/>
            <a:ext cx="5551594"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总结</a:t>
            </a:r>
          </a:p>
        </p:txBody>
      </p:sp>
      <p:sp>
        <p:nvSpPr>
          <p:cNvPr id="6" name="TextBox 5">
            <a:extLst>
              <a:ext uri="{FF2B5EF4-FFF2-40B4-BE49-F238E27FC236}">
                <a16:creationId xmlns:a16="http://schemas.microsoft.com/office/drawing/2014/main" id="{38373516-B3DF-B343-8E37-6D1A464287AA}"/>
              </a:ext>
            </a:extLst>
          </p:cNvPr>
          <p:cNvSpPr txBox="1"/>
          <p:nvPr/>
        </p:nvSpPr>
        <p:spPr>
          <a:xfrm>
            <a:off x="268437" y="1232876"/>
            <a:ext cx="6836901" cy="503535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ISA</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定义了</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rPr>
              <a:t>指令的字节编码</a:t>
            </a:r>
            <a:endParaRPr kumimoji="1" lang="en-US" altLang="zh-CN"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指令的行为</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程序的状态</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异常处理方式</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285750" indent="-285750">
              <a:lnSpc>
                <a:spcPct val="150000"/>
              </a:lnSpc>
              <a:buFont typeface="Arial" panose="020B0604020202020204" pitchFamily="34" charset="0"/>
              <a:buChar char="•"/>
            </a:pPr>
            <a:r>
              <a:rPr kumimoji="1" lang="zh-CN" altLang="en-US" dirty="0">
                <a:latin typeface="Calibri" panose="020F0502020204030204" pitchFamily="34" charset="0"/>
                <a:ea typeface="SimHei" panose="02010609060101010101" pitchFamily="49" charset="-122"/>
                <a:cs typeface="Calibri" panose="020F0502020204030204" pitchFamily="34" charset="0"/>
              </a:rPr>
              <a:t>理解硬件的基础是理解时序逻辑</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pPr>
            <a:r>
              <a:rPr kumimoji="1" lang="zh-CN" altLang="en-US" dirty="0">
                <a:latin typeface="Calibri" panose="020F0502020204030204" pitchFamily="34" charset="0"/>
                <a:ea typeface="SimHei" panose="02010609060101010101" pitchFamily="49" charset="-122"/>
                <a:cs typeface="Calibri" panose="020F0502020204030204" pitchFamily="34" charset="0"/>
              </a:rPr>
              <a:t>状态何时更新</a:t>
            </a:r>
            <a:endParaRPr kumimoji="1" lang="en-US" altLang="zh-CN" dirty="0">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从不回读的含义</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一些建议</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rPr>
              <a:t>结合硬件设计理解</a:t>
            </a:r>
            <a:r>
              <a:rPr kumimoji="1" lang="en-US" altLang="zh-CN"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rPr>
              <a:t>ISA</a:t>
            </a:r>
            <a:r>
              <a:rPr kumimoji="1" lang="zh-CN" altLang="en-US"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rPr>
              <a:t>为什么这样规定（前面的表格）</a:t>
            </a:r>
            <a:endParaRPr kumimoji="1" lang="en-US" altLang="zh-CN" b="0" i="0" u="none" strike="noStrike" kern="1200" cap="none" spc="0" normalizeH="0" baseline="0" noProof="0" dirty="0">
              <a:ln>
                <a:noFill/>
              </a:ln>
              <a:solidFill>
                <a:prstClr val="black"/>
              </a:solidFill>
              <a:effectLst/>
              <a:uLnTx/>
              <a:uFillTx/>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多在硬件线路图上模拟指令的执行，想清楚所有细节</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a:p>
            <a:pPr marL="742950" lvl="1" indent="-285750">
              <a:lnSpc>
                <a:spcPct val="150000"/>
              </a:lnSpc>
              <a:buFont typeface="Wingdings" pitchFamily="2" charset="2"/>
              <a:buChar char="ü"/>
              <a:defRPr/>
            </a:pP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SEQ</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非常重要，是理解</a:t>
            </a:r>
            <a:r>
              <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rPr>
              <a:t>Pipeline</a:t>
            </a:r>
            <a:r>
              <a:rPr kumimoji="1" lang="zh-CN" altLang="en-US" dirty="0">
                <a:solidFill>
                  <a:prstClr val="black"/>
                </a:solidFill>
                <a:latin typeface="Calibri" panose="020F0502020204030204" pitchFamily="34" charset="0"/>
                <a:ea typeface="SimHei" panose="02010609060101010101" pitchFamily="49" charset="-122"/>
                <a:cs typeface="Calibri" panose="020F0502020204030204" pitchFamily="34" charset="0"/>
              </a:rPr>
              <a:t>的基础</a:t>
            </a:r>
            <a:endParaRPr kumimoji="1" lang="en-US" altLang="zh-CN" dirty="0">
              <a:solidFill>
                <a:prstClr val="black"/>
              </a:solidFill>
              <a:latin typeface="Calibri" panose="020F0502020204030204" pitchFamily="34" charset="0"/>
              <a:ea typeface="SimHei" panose="02010609060101010101" pitchFamily="49" charset="-122"/>
              <a:cs typeface="Calibri" panose="020F0502020204030204" pitchFamily="34" charset="0"/>
            </a:endParaRPr>
          </a:p>
        </p:txBody>
      </p:sp>
    </p:spTree>
    <p:extLst>
      <p:ext uri="{BB962C8B-B14F-4D97-AF65-F5344CB8AC3E}">
        <p14:creationId xmlns:p14="http://schemas.microsoft.com/office/powerpoint/2010/main" val="401304621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6944AC3-E599-2349-876F-2BD18851E21E}"/>
              </a:ext>
            </a:extLst>
          </p:cNvPr>
          <p:cNvGrpSpPr/>
          <p:nvPr/>
        </p:nvGrpSpPr>
        <p:grpSpPr>
          <a:xfrm>
            <a:off x="2399176" y="2585468"/>
            <a:ext cx="7393647" cy="1687064"/>
            <a:chOff x="1641575" y="2677801"/>
            <a:chExt cx="7393647" cy="1687064"/>
          </a:xfrm>
        </p:grpSpPr>
        <p:sp>
          <p:nvSpPr>
            <p:cNvPr id="7" name="TextBox 6">
              <a:extLst>
                <a:ext uri="{FF2B5EF4-FFF2-40B4-BE49-F238E27FC236}">
                  <a16:creationId xmlns:a16="http://schemas.microsoft.com/office/drawing/2014/main" id="{989B2C29-6C36-CC44-A825-1EB7BA0CADF3}"/>
                </a:ext>
              </a:extLst>
            </p:cNvPr>
            <p:cNvSpPr txBox="1"/>
            <p:nvPr/>
          </p:nvSpPr>
          <p:spPr>
            <a:xfrm>
              <a:off x="1641575" y="2967335"/>
              <a:ext cx="5810050" cy="1107996"/>
            </a:xfrm>
            <a:prstGeom prst="rect">
              <a:avLst/>
            </a:prstGeom>
            <a:noFill/>
          </p:spPr>
          <p:txBody>
            <a:bodyPr wrap="square" rtlCol="0">
              <a:spAutoFit/>
            </a:bodyPr>
            <a:lstStyle/>
            <a:p>
              <a:pPr algn="ctr"/>
              <a:r>
                <a:rPr kumimoji="1" lang="en-US" altLang="zh-CN" sz="6600" dirty="0"/>
                <a:t>Thank</a:t>
              </a:r>
              <a:r>
                <a:rPr kumimoji="1" lang="zh-CN" altLang="en-US" sz="6600" dirty="0"/>
                <a:t> </a:t>
              </a:r>
              <a:r>
                <a:rPr kumimoji="1" lang="en-US" altLang="zh-CN" sz="6600" dirty="0"/>
                <a:t>you!</a:t>
              </a:r>
              <a:endParaRPr kumimoji="1" lang="zh-CN" altLang="en-US" sz="6600" dirty="0"/>
            </a:p>
          </p:txBody>
        </p:sp>
        <p:pic>
          <p:nvPicPr>
            <p:cNvPr id="3" name="图片 3">
              <a:extLst>
                <a:ext uri="{FF2B5EF4-FFF2-40B4-BE49-F238E27FC236}">
                  <a16:creationId xmlns:a16="http://schemas.microsoft.com/office/drawing/2014/main" id="{A2F7A61C-D60C-8F44-8D57-D33E1FE70A47}"/>
                </a:ext>
              </a:extLst>
            </p:cNvPr>
            <p:cNvPicPr>
              <a:picLocks noChangeAspect="1"/>
            </p:cNvPicPr>
            <p:nvPr/>
          </p:nvPicPr>
          <p:blipFill>
            <a:blip r:embed="rId2"/>
            <a:stretch>
              <a:fillRect/>
            </a:stretch>
          </p:blipFill>
          <p:spPr>
            <a:xfrm>
              <a:off x="7180335" y="2677801"/>
              <a:ext cx="1854887" cy="1687064"/>
            </a:xfrm>
            <a:prstGeom prst="rect">
              <a:avLst/>
            </a:prstGeom>
          </p:spPr>
        </p:pic>
      </p:grpSp>
    </p:spTree>
    <p:extLst>
      <p:ext uri="{BB962C8B-B14F-4D97-AF65-F5344CB8AC3E}">
        <p14:creationId xmlns:p14="http://schemas.microsoft.com/office/powerpoint/2010/main" val="3591565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AB05D0C-86BB-8043-9E7D-8D93E5387062}"/>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latin typeface="Calibri" panose="020F0502020204030204" pitchFamily="34" charset="0"/>
                <a:ea typeface="SimHei" panose="02010609060101010101" pitchFamily="49" charset="-122"/>
                <a:cs typeface="Calibri" panose="020F0502020204030204" pitchFamily="34" charset="0"/>
              </a:rPr>
              <a:t>8</a:t>
            </a:fld>
            <a:endParaRPr lang="en-US" dirty="0">
              <a:latin typeface="Calibri" panose="020F0502020204030204" pitchFamily="34" charset="0"/>
              <a:ea typeface="SimHei" panose="02010609060101010101" pitchFamily="49" charset="-122"/>
              <a:cs typeface="Calibri" panose="020F0502020204030204" pitchFamily="34" charset="0"/>
            </a:endParaRPr>
          </a:p>
        </p:txBody>
      </p:sp>
      <p:pic>
        <p:nvPicPr>
          <p:cNvPr id="7" name="图片 13">
            <a:extLst>
              <a:ext uri="{FF2B5EF4-FFF2-40B4-BE49-F238E27FC236}">
                <a16:creationId xmlns:a16="http://schemas.microsoft.com/office/drawing/2014/main" id="{215D5F13-4213-3640-BD8A-879C84D97900}"/>
              </a:ext>
            </a:extLst>
          </p:cNvPr>
          <p:cNvPicPr>
            <a:picLocks noChangeAspect="1"/>
          </p:cNvPicPr>
          <p:nvPr/>
        </p:nvPicPr>
        <p:blipFill rotWithShape="1">
          <a:blip r:embed="rId2">
            <a:extLst>
              <a:ext uri="{28A0092B-C50C-407E-A947-70E740481C1C}">
                <a14:useLocalDpi xmlns:a14="http://schemas.microsoft.com/office/drawing/2010/main" val="0"/>
              </a:ext>
            </a:extLst>
          </a:blip>
          <a:srcRect r="21942"/>
          <a:stretch/>
        </p:blipFill>
        <p:spPr>
          <a:xfrm>
            <a:off x="3102300" y="940488"/>
            <a:ext cx="5987400" cy="5629401"/>
          </a:xfrm>
          <a:prstGeom prst="rect">
            <a:avLst/>
          </a:prstGeom>
        </p:spPr>
      </p:pic>
      <p:sp>
        <p:nvSpPr>
          <p:cNvPr id="8" name="TextBox 7">
            <a:extLst>
              <a:ext uri="{FF2B5EF4-FFF2-40B4-BE49-F238E27FC236}">
                <a16:creationId xmlns:a16="http://schemas.microsoft.com/office/drawing/2014/main" id="{C1B4A091-BC44-184D-A877-A2E2F172DF55}"/>
              </a:ext>
            </a:extLst>
          </p:cNvPr>
          <p:cNvSpPr txBox="1"/>
          <p:nvPr/>
        </p:nvSpPr>
        <p:spPr>
          <a:xfrm>
            <a:off x="268438" y="648101"/>
            <a:ext cx="4533499"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练习</a:t>
            </a:r>
          </a:p>
        </p:txBody>
      </p:sp>
    </p:spTree>
    <p:extLst>
      <p:ext uri="{BB962C8B-B14F-4D97-AF65-F5344CB8AC3E}">
        <p14:creationId xmlns:p14="http://schemas.microsoft.com/office/powerpoint/2010/main" val="1806848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5">
            <a:extLst>
              <a:ext uri="{FF2B5EF4-FFF2-40B4-BE49-F238E27FC236}">
                <a16:creationId xmlns:a16="http://schemas.microsoft.com/office/drawing/2014/main" id="{413D4FC0-ECB7-5643-B5A4-D833F614F13D}"/>
              </a:ext>
            </a:extLst>
          </p:cNvPr>
          <p:cNvSpPr>
            <a:spLocks noGrp="1"/>
          </p:cNvSpPr>
          <p:nvPr>
            <p:ph type="sldNum" sz="quarter" idx="12"/>
          </p:nvPr>
        </p:nvSpPr>
        <p:spPr>
          <a:xfrm>
            <a:off x="9448800" y="6492875"/>
            <a:ext cx="2743200" cy="365125"/>
          </a:xfrm>
        </p:spPr>
        <p:txBody>
          <a:bodyPr/>
          <a:lstStyle/>
          <a:p>
            <a:fld id="{234E10DA-A4B5-3C41-BB56-C5CB7549EC2B}" type="slidenum">
              <a:rPr lang="en-US" smtClean="0"/>
              <a:t>9</a:t>
            </a:fld>
            <a:endParaRPr lang="en-US" dirty="0"/>
          </a:p>
        </p:txBody>
      </p:sp>
      <p:sp>
        <p:nvSpPr>
          <p:cNvPr id="6" name="TextBox 5">
            <a:extLst>
              <a:ext uri="{FF2B5EF4-FFF2-40B4-BE49-F238E27FC236}">
                <a16:creationId xmlns:a16="http://schemas.microsoft.com/office/drawing/2014/main" id="{7C8D646D-FE0A-6049-81BC-36208E1843EE}"/>
              </a:ext>
            </a:extLst>
          </p:cNvPr>
          <p:cNvSpPr txBox="1"/>
          <p:nvPr/>
        </p:nvSpPr>
        <p:spPr>
          <a:xfrm>
            <a:off x="288758" y="383941"/>
            <a:ext cx="6810542" cy="584775"/>
          </a:xfrm>
          <a:prstGeom prst="rect">
            <a:avLst/>
          </a:prstGeom>
          <a:noFill/>
        </p:spPr>
        <p:txBody>
          <a:bodyPr wrap="square" rtlCol="0">
            <a:spAutoFit/>
          </a:bodyPr>
          <a:lstStyle/>
          <a:p>
            <a:endParaRPr kumimoji="1" lang="zh-CN" altLang="en-US" sz="3200" dirty="0"/>
          </a:p>
        </p:txBody>
      </p:sp>
      <p:pic>
        <p:nvPicPr>
          <p:cNvPr id="7" name="图片 13">
            <a:extLst>
              <a:ext uri="{FF2B5EF4-FFF2-40B4-BE49-F238E27FC236}">
                <a16:creationId xmlns:a16="http://schemas.microsoft.com/office/drawing/2014/main" id="{56CCB781-4752-024E-BE31-BF12075DA5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8632" y="837412"/>
            <a:ext cx="7954736" cy="5838025"/>
          </a:xfrm>
          <a:prstGeom prst="rect">
            <a:avLst/>
          </a:prstGeom>
        </p:spPr>
      </p:pic>
      <p:sp>
        <p:nvSpPr>
          <p:cNvPr id="8" name="TextBox 7">
            <a:extLst>
              <a:ext uri="{FF2B5EF4-FFF2-40B4-BE49-F238E27FC236}">
                <a16:creationId xmlns:a16="http://schemas.microsoft.com/office/drawing/2014/main" id="{B1D890BF-597F-754B-BC96-4C7E850C6D8F}"/>
              </a:ext>
            </a:extLst>
          </p:cNvPr>
          <p:cNvSpPr txBox="1"/>
          <p:nvPr/>
        </p:nvSpPr>
        <p:spPr>
          <a:xfrm>
            <a:off x="268438" y="648101"/>
            <a:ext cx="4533499" cy="584775"/>
          </a:xfrm>
          <a:prstGeom prst="rect">
            <a:avLst/>
          </a:prstGeom>
          <a:noFill/>
        </p:spPr>
        <p:txBody>
          <a:bodyPr wrap="square" rtlCol="0">
            <a:spAutoFit/>
          </a:bodyPr>
          <a:lstStyle/>
          <a:p>
            <a:r>
              <a:rPr kumimoji="1" lang="zh-CN" altLang="en-US" sz="3200" dirty="0">
                <a:latin typeface="Calibri" panose="020F0502020204030204" pitchFamily="34" charset="0"/>
                <a:ea typeface="SimHei" panose="02010609060101010101" pitchFamily="49" charset="-122"/>
                <a:cs typeface="Calibri" panose="020F0502020204030204" pitchFamily="34" charset="0"/>
              </a:rPr>
              <a:t>练习</a:t>
            </a:r>
          </a:p>
        </p:txBody>
      </p:sp>
    </p:spTree>
    <p:extLst>
      <p:ext uri="{BB962C8B-B14F-4D97-AF65-F5344CB8AC3E}">
        <p14:creationId xmlns:p14="http://schemas.microsoft.com/office/powerpoint/2010/main" val="28976672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4574</TotalTime>
  <Words>6101</Words>
  <Application>Microsoft Macintosh PowerPoint</Application>
  <PresentationFormat>Widescreen</PresentationFormat>
  <Paragraphs>1687</Paragraphs>
  <Slides>77</Slides>
  <Notes>5</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77</vt:i4>
      </vt:variant>
    </vt:vector>
  </HeadingPairs>
  <TitlesOfParts>
    <vt:vector size="88" baseType="lpstr">
      <vt:lpstr>KaiTi</vt:lpstr>
      <vt:lpstr>Calibri</vt:lpstr>
      <vt:lpstr>Chalkboard</vt:lpstr>
      <vt:lpstr>Arial</vt:lpstr>
      <vt:lpstr>Wingdings 2</vt:lpstr>
      <vt:lpstr>Wingdings</vt:lpstr>
      <vt:lpstr>Courier New</vt:lpstr>
      <vt:lpstr>Calibri Light</vt:lpstr>
      <vt:lpstr>Helvetica</vt:lpstr>
      <vt:lpstr>SimHei</vt:lpstr>
      <vt:lpstr>Office Theme</vt:lpstr>
      <vt:lpstr>PowerPoint Presentation</vt:lpstr>
      <vt:lpstr>Processor Arch 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刘 沛雨</dc:creator>
  <cp:lastModifiedBy>刘 沛雨</cp:lastModifiedBy>
  <cp:revision>138</cp:revision>
  <dcterms:created xsi:type="dcterms:W3CDTF">2024-09-08T14:28:50Z</dcterms:created>
  <dcterms:modified xsi:type="dcterms:W3CDTF">2025-10-22T13:40:05Z</dcterms:modified>
</cp:coreProperties>
</file>

<file path=docProps/thumbnail.jpeg>
</file>